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7" r:id="rId3"/>
    <p:sldId id="362" r:id="rId4"/>
    <p:sldId id="286" r:id="rId5"/>
    <p:sldId id="279" r:id="rId6"/>
    <p:sldId id="378" r:id="rId7"/>
    <p:sldId id="363" r:id="rId8"/>
    <p:sldId id="283" r:id="rId9"/>
    <p:sldId id="263" r:id="rId10"/>
    <p:sldId id="266" r:id="rId11"/>
    <p:sldId id="261" r:id="rId12"/>
    <p:sldId id="259" r:id="rId13"/>
    <p:sldId id="265" r:id="rId14"/>
    <p:sldId id="273" r:id="rId15"/>
    <p:sldId id="260" r:id="rId16"/>
    <p:sldId id="268" r:id="rId17"/>
    <p:sldId id="270" r:id="rId18"/>
    <p:sldId id="271" r:id="rId19"/>
    <p:sldId id="269" r:id="rId20"/>
    <p:sldId id="272" r:id="rId21"/>
    <p:sldId id="278" r:id="rId22"/>
    <p:sldId id="364" r:id="rId23"/>
    <p:sldId id="365" r:id="rId24"/>
    <p:sldId id="289" r:id="rId25"/>
    <p:sldId id="332" r:id="rId26"/>
    <p:sldId id="331" r:id="rId27"/>
    <p:sldId id="330" r:id="rId28"/>
    <p:sldId id="333" r:id="rId29"/>
    <p:sldId id="376" r:id="rId30"/>
    <p:sldId id="388" r:id="rId31"/>
    <p:sldId id="366" r:id="rId32"/>
    <p:sldId id="385" r:id="rId33"/>
    <p:sldId id="386" r:id="rId34"/>
    <p:sldId id="339" r:id="rId35"/>
    <p:sldId id="350" r:id="rId36"/>
    <p:sldId id="351" r:id="rId37"/>
    <p:sldId id="367" r:id="rId38"/>
    <p:sldId id="348" r:id="rId39"/>
    <p:sldId id="349" r:id="rId40"/>
    <p:sldId id="358" r:id="rId41"/>
    <p:sldId id="359" r:id="rId42"/>
    <p:sldId id="360" r:id="rId43"/>
    <p:sldId id="361" r:id="rId44"/>
    <p:sldId id="368" r:id="rId45"/>
    <p:sldId id="369" r:id="rId46"/>
    <p:sldId id="372" r:id="rId47"/>
    <p:sldId id="375" r:id="rId48"/>
    <p:sldId id="370" r:id="rId49"/>
    <p:sldId id="384" r:id="rId50"/>
    <p:sldId id="387" r:id="rId51"/>
    <p:sldId id="379" r:id="rId52"/>
    <p:sldId id="383" r:id="rId53"/>
    <p:sldId id="389" r:id="rId54"/>
    <p:sldId id="390" r:id="rId55"/>
    <p:sldId id="391" r:id="rId56"/>
    <p:sldId id="392" r:id="rId5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16A"/>
    <a:srgbClr val="91AF7D"/>
    <a:srgbClr val="5B9BD5"/>
    <a:srgbClr val="BF9001"/>
    <a:srgbClr val="538234"/>
    <a:srgbClr val="C65A11"/>
    <a:srgbClr val="8597B1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43"/>
    <p:restoredTop sz="94858"/>
  </p:normalViewPr>
  <p:slideViewPr>
    <p:cSldViewPr snapToGrid="0">
      <p:cViewPr varScale="1">
        <p:scale>
          <a:sx n="60" d="100"/>
          <a:sy n="60" d="100"/>
        </p:scale>
        <p:origin x="2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 b="1" dirty="0"/>
              <a:t>소상공인 현황</a:t>
            </a:r>
            <a:r>
              <a:rPr lang="ko-KR" altLang="en-US" b="1" baseline="0" dirty="0"/>
              <a:t>  </a:t>
            </a:r>
            <a:r>
              <a:rPr lang="ko-KR" b="1" dirty="0"/>
              <a:t> </a:t>
            </a:r>
            <a:r>
              <a:rPr lang="en-US" sz="1200" b="1" dirty="0"/>
              <a:t>(</a:t>
            </a:r>
            <a:r>
              <a:rPr lang="ko-KR" sz="1200" b="1" dirty="0"/>
              <a:t>단위 </a:t>
            </a:r>
            <a:r>
              <a:rPr lang="en-US" sz="1200" b="1" dirty="0"/>
              <a:t>:</a:t>
            </a:r>
            <a:r>
              <a:rPr lang="ko-KR" sz="1200" b="1" dirty="0"/>
              <a:t> 천개</a:t>
            </a:r>
            <a:r>
              <a:rPr lang="en-US" sz="1200" b="1" dirty="0"/>
              <a:t>)</a:t>
            </a:r>
            <a:endParaRPr lang="ko-KR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사업체수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Sheet1!$B$1:$K$1</c:f>
              <c:numCache>
                <c:formatCode>General</c:formatCod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numCache>
            </c:numRef>
          </c:cat>
          <c:val>
            <c:numRef>
              <c:f>Sheet1!$B$2:$K$2</c:f>
              <c:numCache>
                <c:formatCode>#,##0</c:formatCode>
                <c:ptCount val="10"/>
                <c:pt idx="0">
                  <c:v>3125</c:v>
                </c:pt>
                <c:pt idx="1">
                  <c:v>3235</c:v>
                </c:pt>
                <c:pt idx="2">
                  <c:v>3354</c:v>
                </c:pt>
                <c:pt idx="3">
                  <c:v>3419</c:v>
                </c:pt>
                <c:pt idx="4">
                  <c:v>3545</c:v>
                </c:pt>
                <c:pt idx="5">
                  <c:v>3605</c:v>
                </c:pt>
                <c:pt idx="6">
                  <c:v>3676</c:v>
                </c:pt>
                <c:pt idx="7">
                  <c:v>3737</c:v>
                </c:pt>
                <c:pt idx="8">
                  <c:v>3813</c:v>
                </c:pt>
                <c:pt idx="9">
                  <c:v>3874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D5-CA4D-B776-4649CE65F87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소상공인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Sheet1!$B$1:$K$1</c:f>
              <c:numCache>
                <c:formatCode>General</c:formatCod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numCache>
            </c:numRef>
          </c:cat>
          <c:val>
            <c:numRef>
              <c:f>Sheet1!$B$3:$K$3</c:f>
              <c:numCache>
                <c:formatCode>#,##0</c:formatCode>
                <c:ptCount val="10"/>
                <c:pt idx="0">
                  <c:v>2749</c:v>
                </c:pt>
                <c:pt idx="1">
                  <c:v>2835</c:v>
                </c:pt>
                <c:pt idx="2">
                  <c:v>2919</c:v>
                </c:pt>
                <c:pt idx="3">
                  <c:v>2962</c:v>
                </c:pt>
                <c:pt idx="4">
                  <c:v>3063</c:v>
                </c:pt>
                <c:pt idx="5">
                  <c:v>3084</c:v>
                </c:pt>
                <c:pt idx="6">
                  <c:v>3137</c:v>
                </c:pt>
                <c:pt idx="7">
                  <c:v>3188</c:v>
                </c:pt>
                <c:pt idx="8">
                  <c:v>3236</c:v>
                </c:pt>
                <c:pt idx="9">
                  <c:v>3285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D5-CA4D-B776-4649CE65F8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233285984"/>
        <c:axId val="1920851583"/>
      </c:barChart>
      <c:catAx>
        <c:axId val="1233285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20851583"/>
        <c:crosses val="autoZero"/>
        <c:auto val="1"/>
        <c:lblAlgn val="ctr"/>
        <c:lblOffset val="100"/>
        <c:noMultiLvlLbl val="0"/>
      </c:catAx>
      <c:valAx>
        <c:axId val="1920851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3285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4C4B8AC-3839-C4CC-36A3-09C56251CB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66E6B0-3918-22B5-4206-22348F5356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11741-C3D5-BA4A-AB9E-BC3C003ECF4C}" type="datetimeFigureOut">
              <a:rPr kumimoji="1" lang="ko-Kore-KR" altLang="en-US" smtClean="0"/>
              <a:t>01/23/2024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720042-DA2F-3DF0-C63F-A1E585B679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2C325A-04FB-01C7-9E80-50F9479548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2D4C7-65CC-2A47-AF7A-4A22BEF7D6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37867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98490-E1E6-7140-BEF0-C33094387CC0}" type="datetimeFigureOut">
              <a:rPr kumimoji="1" lang="ko-Kore-KR" altLang="en-US" smtClean="0"/>
              <a:t>01/23/2024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193AF1-1CA7-234D-94DE-1BDA05746E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2050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93AF1-1CA7-234D-94DE-1BDA05746E22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6322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5FC9F-CFAC-4BB6-BFCD-0968D44867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543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5FC9F-CFAC-4BB6-BFCD-0968D44867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561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93AF1-1CA7-234D-94DE-1BDA05746E22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0523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5FC9F-CFAC-4BB6-BFCD-0968D448678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340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서비스 플로우 차트에 대해 설명을 드리고</a:t>
            </a:r>
            <a:r>
              <a:rPr lang="en-US" altLang="ko-KR" dirty="0"/>
              <a:t>, </a:t>
            </a:r>
            <a:r>
              <a:rPr lang="ko-KR" altLang="en-US" dirty="0"/>
              <a:t>이후에 서비스에 활용된 기술 플로우 차트</a:t>
            </a:r>
            <a:r>
              <a:rPr lang="en-US" altLang="ko-KR" dirty="0"/>
              <a:t>, </a:t>
            </a:r>
            <a:r>
              <a:rPr lang="ko-KR" altLang="en-US" dirty="0"/>
              <a:t>실제 코드의 기능</a:t>
            </a:r>
            <a:r>
              <a:rPr lang="en-US" altLang="ko-KR" dirty="0"/>
              <a:t>….</a:t>
            </a:r>
            <a:r>
              <a:rPr lang="ko-KR" altLang="en-US" dirty="0"/>
              <a:t> 순서로 설명을 드리겠습니다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 </a:t>
            </a:r>
            <a:r>
              <a:rPr lang="en-US" altLang="ko-KR" dirty="0" err="1"/>
              <a:t>SoData</a:t>
            </a:r>
            <a:r>
              <a:rPr lang="ko-KR" altLang="en-US" dirty="0"/>
              <a:t>가 소상공인에게 제공하는 서비스는 크게 세가지로</a:t>
            </a:r>
            <a:r>
              <a:rPr lang="en-US" altLang="ko-KR" dirty="0"/>
              <a:t>, </a:t>
            </a:r>
            <a:r>
              <a:rPr lang="ko-KR" altLang="en-US" dirty="0"/>
              <a:t>고객특성</a:t>
            </a:r>
            <a:r>
              <a:rPr lang="en-US" altLang="ko-KR" dirty="0"/>
              <a:t> </a:t>
            </a:r>
            <a:r>
              <a:rPr lang="ko-KR" altLang="en-US" dirty="0"/>
              <a:t>판매관리 운영관리 등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고객특성 보고서에는 군집분석</a:t>
            </a:r>
            <a:r>
              <a:rPr lang="en-US" altLang="ko-KR" dirty="0"/>
              <a:t>, </a:t>
            </a:r>
            <a:r>
              <a:rPr lang="ko-KR" altLang="en-US" dirty="0"/>
              <a:t>상권분석의 기술요소가 담기고</a:t>
            </a:r>
            <a:r>
              <a:rPr lang="en-US" altLang="ko-KR" dirty="0"/>
              <a:t>, </a:t>
            </a:r>
            <a:r>
              <a:rPr lang="ko-KR" altLang="en-US" dirty="0"/>
              <a:t>나머지 판매관리 및 운영관리는 마찬가지로 화면에 표시된 화살표를 참조하여 주시기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군집분석 등 네 가지 기법의 구현 방법은 다음 페이지인 기술 플로우 차트에서 설명을 드리고</a:t>
            </a:r>
            <a:r>
              <a:rPr lang="en-US" altLang="ko-KR" dirty="0"/>
              <a:t>, </a:t>
            </a:r>
            <a:r>
              <a:rPr lang="ko-KR" altLang="en-US" dirty="0"/>
              <a:t>우선 고객 서비스에 대해 설명을 드리면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군집 분석을 통해 </a:t>
            </a:r>
            <a:r>
              <a:rPr lang="en-US" altLang="ko-KR" dirty="0"/>
              <a:t>STP </a:t>
            </a:r>
            <a:r>
              <a:rPr lang="ko-KR" altLang="en-US" dirty="0"/>
              <a:t>전략을 도출합니다</a:t>
            </a:r>
            <a:r>
              <a:rPr lang="en-US" altLang="ko-KR" dirty="0"/>
              <a:t>. </a:t>
            </a:r>
            <a:r>
              <a:rPr lang="ko-KR" altLang="en-US" dirty="0"/>
              <a:t>고객을 세분화한 뒤</a:t>
            </a:r>
            <a:r>
              <a:rPr lang="en-US" altLang="ko-KR" dirty="0"/>
              <a:t>, </a:t>
            </a:r>
            <a:r>
              <a:rPr lang="ko-KR" altLang="en-US" dirty="0"/>
              <a:t>목표 고객집단을 판별해낸 후</a:t>
            </a:r>
            <a:r>
              <a:rPr lang="en-US" altLang="ko-KR" dirty="0"/>
              <a:t>, </a:t>
            </a:r>
            <a:r>
              <a:rPr lang="ko-KR" altLang="en-US" dirty="0"/>
              <a:t>해당 집단에 대한 가격 및 홍보 정책을 변경할 수 있도록</a:t>
            </a:r>
            <a:endParaRPr lang="en-US" altLang="ko-KR" dirty="0"/>
          </a:p>
          <a:p>
            <a:r>
              <a:rPr lang="ko-KR" altLang="en-US" dirty="0"/>
              <a:t>맞춤형 판매전략을 제공하려고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</a:t>
            </a:r>
            <a:r>
              <a:rPr lang="en-US" altLang="ko-KR" dirty="0"/>
              <a:t>, </a:t>
            </a:r>
            <a:r>
              <a:rPr lang="ko-KR" altLang="en-US" dirty="0"/>
              <a:t>소상공인의 판매량에 대한 시계열 분석을 통해</a:t>
            </a:r>
            <a:r>
              <a:rPr lang="en-US" altLang="ko-KR" dirty="0"/>
              <a:t> </a:t>
            </a:r>
            <a:r>
              <a:rPr lang="ko-KR" altLang="en-US" dirty="0"/>
              <a:t>포트폴리오 조정을 해서 지속적으로 현금이 들어오는 상품은 무엇인지</a:t>
            </a:r>
            <a:r>
              <a:rPr lang="en-US" altLang="ko-KR" dirty="0"/>
              <a:t>, </a:t>
            </a:r>
            <a:r>
              <a:rPr lang="ko-KR" altLang="en-US" dirty="0"/>
              <a:t>향후에 주력해야 할 상품은 무엇인지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적자가 커서 철수 해야 하는 상품은 무엇인지를 고객에게 제안합니다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감성분석을 통해서는 소상공인이 경쟁사 대비 자사 제품에 대한 고객의 충성도는 어떨지</a:t>
            </a:r>
            <a:r>
              <a:rPr lang="en-US" altLang="ko-KR" dirty="0"/>
              <a:t>, </a:t>
            </a:r>
            <a:r>
              <a:rPr lang="ko-KR" altLang="en-US" dirty="0"/>
              <a:t>이에 따라 미래 판매량에는 어떤 영향이 올지를 분석하여</a:t>
            </a:r>
            <a:endParaRPr lang="en-US" altLang="ko-KR" dirty="0"/>
          </a:p>
          <a:p>
            <a:r>
              <a:rPr lang="ko-KR" altLang="en-US" dirty="0"/>
              <a:t>의뢰인의 강점 및 약점 분석 보고서를 제공할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 상권 분석에서는 카드사 매출 및 공공데이터를 활용하여</a:t>
            </a:r>
            <a:r>
              <a:rPr lang="en-US" altLang="ko-KR" dirty="0"/>
              <a:t>, </a:t>
            </a:r>
            <a:r>
              <a:rPr lang="ko-KR" altLang="en-US" dirty="0"/>
              <a:t>점포 수</a:t>
            </a:r>
            <a:r>
              <a:rPr lang="en-US" altLang="ko-KR" dirty="0"/>
              <a:t>, </a:t>
            </a:r>
            <a:r>
              <a:rPr lang="ko-KR" altLang="en-US" dirty="0"/>
              <a:t>유동인구</a:t>
            </a:r>
            <a:r>
              <a:rPr lang="en-US" altLang="ko-KR" dirty="0"/>
              <a:t>, </a:t>
            </a:r>
            <a:r>
              <a:rPr lang="ko-KR" altLang="en-US" dirty="0"/>
              <a:t>단골고객 등을 분석하고</a:t>
            </a:r>
            <a:r>
              <a:rPr lang="en-US" altLang="ko-KR" dirty="0"/>
              <a:t>, </a:t>
            </a:r>
            <a:r>
              <a:rPr lang="ko-KR" altLang="en-US" dirty="0"/>
              <a:t>필요시 배달 어플 데이터와 연계하여</a:t>
            </a:r>
            <a:endParaRPr lang="en-US" altLang="ko-KR" dirty="0"/>
          </a:p>
          <a:p>
            <a:r>
              <a:rPr lang="ko-KR" altLang="en-US" dirty="0"/>
              <a:t>고객의 주문 패턴</a:t>
            </a:r>
            <a:r>
              <a:rPr lang="en-US" altLang="ko-KR" dirty="0"/>
              <a:t>, </a:t>
            </a:r>
            <a:r>
              <a:rPr lang="ko-KR" altLang="en-US" dirty="0"/>
              <a:t>배달 시간도 분석하여</a:t>
            </a:r>
            <a:r>
              <a:rPr lang="en-US" altLang="ko-KR" dirty="0"/>
              <a:t>,</a:t>
            </a:r>
            <a:r>
              <a:rPr lang="ko-KR" altLang="en-US" dirty="0"/>
              <a:t> 매장 후보지 및 해당 후보지에 대한 점수를 제공하려고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93AF1-1CA7-234D-94DE-1BDA05746E22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1379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장의 서비스에 대한 기술 플로우 차트입니다</a:t>
            </a:r>
            <a:r>
              <a:rPr lang="en-US" altLang="ko-KR" dirty="0"/>
              <a:t>. </a:t>
            </a:r>
            <a:r>
              <a:rPr lang="ko-KR" altLang="en-US" dirty="0"/>
              <a:t>기술별로 세로 방향으로 설명 드리겠습니다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군집 분석에서는 고객별 구매 데이터를 수집하여 클러스터링을 한 뒤</a:t>
            </a:r>
            <a:r>
              <a:rPr lang="en-US" altLang="ko-KR" dirty="0"/>
              <a:t>, </a:t>
            </a:r>
            <a:r>
              <a:rPr lang="ko-KR" altLang="en-US" dirty="0"/>
              <a:t>해당 소상공인에 적합한 고객 분류를 합니다</a:t>
            </a:r>
            <a:r>
              <a:rPr lang="en-US" altLang="ko-KR" dirty="0"/>
              <a:t>. </a:t>
            </a:r>
            <a:r>
              <a:rPr lang="ko-KR" altLang="en-US" dirty="0"/>
              <a:t>고객 분류 결과는 고객특성 보고서와 운영관리 보고서에 사용됩니다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시계열 분석에서는 품목별 판매 데이터를 수집하여 시계열 분석을 한 뒤</a:t>
            </a:r>
            <a:r>
              <a:rPr lang="en-US" altLang="ko-KR" dirty="0"/>
              <a:t>, </a:t>
            </a:r>
            <a:r>
              <a:rPr lang="ko-KR" altLang="en-US" dirty="0"/>
              <a:t>미래의 판매량을 예측하여 판매 관리 보고서와 운영 관리 보고서에 그 결과를 리포팅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감성 분석에서는 형태소 분석과 감성 분류를 수행한 뒤 감성점수를 산출하여 판매관리 보고서에 서비스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상권 분석에서는 경쟁사를 포함한 상권의 밀집도를 분석하여</a:t>
            </a:r>
            <a:r>
              <a:rPr lang="en-US" altLang="ko-KR" dirty="0"/>
              <a:t>, </a:t>
            </a:r>
            <a:r>
              <a:rPr lang="ko-KR" altLang="en-US" dirty="0"/>
              <a:t>매장 위치 등을 추천하여 고객 특성 보고서에 담아내게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위와 같은 기술 플로우는 데이터 수집</a:t>
            </a:r>
            <a:r>
              <a:rPr lang="en-US" altLang="ko-KR" dirty="0"/>
              <a:t>, </a:t>
            </a:r>
            <a:r>
              <a:rPr lang="ko-KR" altLang="en-US" dirty="0"/>
              <a:t>데이터 처리</a:t>
            </a:r>
            <a:r>
              <a:rPr lang="en-US" altLang="ko-KR" dirty="0"/>
              <a:t>, </a:t>
            </a:r>
            <a:r>
              <a:rPr lang="ko-KR" altLang="en-US" dirty="0"/>
              <a:t>데이터 분석</a:t>
            </a:r>
            <a:r>
              <a:rPr lang="en-US" altLang="ko-KR" dirty="0"/>
              <a:t>, </a:t>
            </a:r>
            <a:r>
              <a:rPr lang="ko-KR" altLang="en-US" dirty="0"/>
              <a:t>결과 시각화</a:t>
            </a:r>
            <a:r>
              <a:rPr lang="en-US" altLang="ko-KR" dirty="0"/>
              <a:t>, </a:t>
            </a:r>
            <a:r>
              <a:rPr lang="ko-KR" altLang="en-US" dirty="0"/>
              <a:t>리포트 제공의 순서로 이루어 지는데</a:t>
            </a:r>
            <a:endParaRPr lang="en-US" altLang="ko-KR" dirty="0"/>
          </a:p>
          <a:p>
            <a:r>
              <a:rPr lang="ko-KR" altLang="en-US" dirty="0"/>
              <a:t>데이터 처리 과정에서 이상 값이나 누락 값이 있는 경우에는 데이터 정제 및 전처리를 반복하여 데이터 분석의 품질을 높이도록 하고 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93AF1-1CA7-234D-94DE-1BDA05746E22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310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effectLst/>
              </a:rPr>
              <a:t>외부 제출용 사업계획서의 경우 사업계획서의 내용에 대해 궁금한 사항이 있으면 문의를 할 수 있도록 사업계획서를 작성한 담당자 또는 책임자 정보를 기재합니다</a:t>
            </a:r>
            <a:r>
              <a:rPr lang="en-US" altLang="ko-KR" sz="1200" dirty="0">
                <a:effectLst/>
              </a:rPr>
              <a:t>.</a:t>
            </a:r>
            <a:endParaRPr lang="en-US" altLang="ko-KR" sz="1200" dirty="0">
              <a:effectLst/>
              <a:latin typeface="+mn-ea"/>
              <a:ea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5FC9F-CFAC-4BB6-BFCD-0968D448678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20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EFF33-671C-D05E-ADCC-31EEC587D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409967-6685-947C-EFF9-628229549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4321EB-C2CA-45B9-7A00-10780033B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917A4-4FA1-CD33-53A5-B33B1D8B1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BAF73E-50E5-AEB5-D23E-CEB997F7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6740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BD838-B05D-50FF-07C5-4247C337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DB392E-C013-ADF7-5CD7-775A3B67B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A1B2A6-D2F4-D645-1CA6-463263BF2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CBF0F9-A883-9EF7-1F08-7A92CFDD3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A7BF99-9E43-6424-6248-AB375F97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9189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47449B-9F5B-1720-4F2D-F333F6CD8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B54277-8E23-83A6-25DD-EC36D87A4A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616D37-5834-672E-92BA-8917ED43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0F4F6-5E64-DF37-2AF4-A38707F0F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365187-9BB7-08E0-ABA9-72882809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8921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380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0"/>
          </p:nvPr>
        </p:nvSpPr>
        <p:spPr>
          <a:xfrm>
            <a:off x="5733800" y="1342940"/>
            <a:ext cx="5297057" cy="4908565"/>
          </a:xfrm>
          <a:custGeom>
            <a:avLst/>
            <a:gdLst>
              <a:gd name="connsiteX0" fmla="*/ 2437450 w 5967125"/>
              <a:gd name="connsiteY0" fmla="*/ 0 h 5529489"/>
              <a:gd name="connsiteX1" fmla="*/ 3186994 w 5967125"/>
              <a:gd name="connsiteY1" fmla="*/ 286008 h 5529489"/>
              <a:gd name="connsiteX2" fmla="*/ 3718490 w 5967125"/>
              <a:gd name="connsiteY2" fmla="*/ 939741 h 5529489"/>
              <a:gd name="connsiteX3" fmla="*/ 4072820 w 5967125"/>
              <a:gd name="connsiteY3" fmla="*/ 953360 h 5529489"/>
              <a:gd name="connsiteX4" fmla="*/ 4495291 w 5967125"/>
              <a:gd name="connsiteY4" fmla="*/ 858024 h 5529489"/>
              <a:gd name="connsiteX5" fmla="*/ 5340233 w 5967125"/>
              <a:gd name="connsiteY5" fmla="*/ 1062316 h 5529489"/>
              <a:gd name="connsiteX6" fmla="*/ 5967125 w 5967125"/>
              <a:gd name="connsiteY6" fmla="*/ 2206348 h 5529489"/>
              <a:gd name="connsiteX7" fmla="*/ 5149440 w 5967125"/>
              <a:gd name="connsiteY7" fmla="*/ 3445716 h 5529489"/>
              <a:gd name="connsiteX8" fmla="*/ 4822365 w 5967125"/>
              <a:gd name="connsiteY8" fmla="*/ 3650008 h 5529489"/>
              <a:gd name="connsiteX9" fmla="*/ 4808737 w 5967125"/>
              <a:gd name="connsiteY9" fmla="*/ 4249263 h 5529489"/>
              <a:gd name="connsiteX10" fmla="*/ 4481663 w 5967125"/>
              <a:gd name="connsiteY10" fmla="*/ 4725943 h 5529489"/>
              <a:gd name="connsiteX11" fmla="*/ 3977424 w 5967125"/>
              <a:gd name="connsiteY11" fmla="*/ 4807659 h 5529489"/>
              <a:gd name="connsiteX12" fmla="*/ 3595837 w 5967125"/>
              <a:gd name="connsiteY12" fmla="*/ 4657846 h 5529489"/>
              <a:gd name="connsiteX13" fmla="*/ 3391416 w 5967125"/>
              <a:gd name="connsiteY13" fmla="*/ 4630607 h 5529489"/>
              <a:gd name="connsiteX14" fmla="*/ 3064342 w 5967125"/>
              <a:gd name="connsiteY14" fmla="*/ 4902995 h 5529489"/>
              <a:gd name="connsiteX15" fmla="*/ 2682755 w 5967125"/>
              <a:gd name="connsiteY15" fmla="*/ 5229862 h 5529489"/>
              <a:gd name="connsiteX16" fmla="*/ 1728789 w 5967125"/>
              <a:gd name="connsiteY16" fmla="*/ 5529489 h 5529489"/>
              <a:gd name="connsiteX17" fmla="*/ 11650 w 5967125"/>
              <a:gd name="connsiteY17" fmla="*/ 3976874 h 5529489"/>
              <a:gd name="connsiteX18" fmla="*/ 897476 w 5967125"/>
              <a:gd name="connsiteY18" fmla="*/ 2274445 h 5529489"/>
              <a:gd name="connsiteX19" fmla="*/ 1115525 w 5967125"/>
              <a:gd name="connsiteY19" fmla="*/ 2165490 h 5529489"/>
              <a:gd name="connsiteX20" fmla="*/ 1265434 w 5967125"/>
              <a:gd name="connsiteY20" fmla="*/ 2070154 h 5529489"/>
              <a:gd name="connsiteX21" fmla="*/ 1347203 w 5967125"/>
              <a:gd name="connsiteY21" fmla="*/ 1103174 h 5529489"/>
              <a:gd name="connsiteX22" fmla="*/ 2437450 w 5967125"/>
              <a:gd name="connsiteY22" fmla="*/ 0 h 552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967125" h="5529489">
                <a:moveTo>
                  <a:pt x="2437450" y="0"/>
                </a:moveTo>
                <a:cubicBezTo>
                  <a:pt x="2710012" y="0"/>
                  <a:pt x="2982573" y="108956"/>
                  <a:pt x="3186994" y="286008"/>
                </a:cubicBezTo>
                <a:cubicBezTo>
                  <a:pt x="3391416" y="476680"/>
                  <a:pt x="3432300" y="830785"/>
                  <a:pt x="3718490" y="939741"/>
                </a:cubicBezTo>
                <a:cubicBezTo>
                  <a:pt x="3827515" y="994219"/>
                  <a:pt x="3950168" y="980599"/>
                  <a:pt x="4072820" y="953360"/>
                </a:cubicBezTo>
                <a:cubicBezTo>
                  <a:pt x="4209101" y="926121"/>
                  <a:pt x="4359010" y="885263"/>
                  <a:pt x="4495291" y="858024"/>
                </a:cubicBezTo>
                <a:cubicBezTo>
                  <a:pt x="4781481" y="817166"/>
                  <a:pt x="5094927" y="898883"/>
                  <a:pt x="5340233" y="1062316"/>
                </a:cubicBezTo>
                <a:cubicBezTo>
                  <a:pt x="5721819" y="1307466"/>
                  <a:pt x="5967125" y="1743287"/>
                  <a:pt x="5967125" y="2206348"/>
                </a:cubicBezTo>
                <a:cubicBezTo>
                  <a:pt x="5967125" y="2737506"/>
                  <a:pt x="5640051" y="3241425"/>
                  <a:pt x="5149440" y="3445716"/>
                </a:cubicBezTo>
                <a:cubicBezTo>
                  <a:pt x="5026787" y="3500194"/>
                  <a:pt x="4890506" y="3541052"/>
                  <a:pt x="4822365" y="3650008"/>
                </a:cubicBezTo>
                <a:cubicBezTo>
                  <a:pt x="4699713" y="3827060"/>
                  <a:pt x="4835994" y="4058591"/>
                  <a:pt x="4808737" y="4249263"/>
                </a:cubicBezTo>
                <a:cubicBezTo>
                  <a:pt x="4781481" y="4439935"/>
                  <a:pt x="4645200" y="4630607"/>
                  <a:pt x="4481663" y="4725943"/>
                </a:cubicBezTo>
                <a:cubicBezTo>
                  <a:pt x="4331754" y="4834898"/>
                  <a:pt x="4154589" y="4862137"/>
                  <a:pt x="3977424" y="4807659"/>
                </a:cubicBezTo>
                <a:cubicBezTo>
                  <a:pt x="3841143" y="4766801"/>
                  <a:pt x="3718490" y="4712323"/>
                  <a:pt x="3595837" y="4657846"/>
                </a:cubicBezTo>
                <a:cubicBezTo>
                  <a:pt x="3527697" y="4644226"/>
                  <a:pt x="3459556" y="4616987"/>
                  <a:pt x="3391416" y="4630607"/>
                </a:cubicBezTo>
                <a:cubicBezTo>
                  <a:pt x="3227879" y="4657846"/>
                  <a:pt x="3159738" y="4794040"/>
                  <a:pt x="3064342" y="4902995"/>
                </a:cubicBezTo>
                <a:cubicBezTo>
                  <a:pt x="2955317" y="5025570"/>
                  <a:pt x="2819036" y="5148145"/>
                  <a:pt x="2682755" y="5229862"/>
                </a:cubicBezTo>
                <a:cubicBezTo>
                  <a:pt x="2396565" y="5420534"/>
                  <a:pt x="2069491" y="5529489"/>
                  <a:pt x="1728789" y="5529489"/>
                </a:cubicBezTo>
                <a:cubicBezTo>
                  <a:pt x="856591" y="5529489"/>
                  <a:pt x="107046" y="4834898"/>
                  <a:pt x="11650" y="3976874"/>
                </a:cubicBezTo>
                <a:cubicBezTo>
                  <a:pt x="-70119" y="3282283"/>
                  <a:pt x="284212" y="2601311"/>
                  <a:pt x="897476" y="2274445"/>
                </a:cubicBezTo>
                <a:cubicBezTo>
                  <a:pt x="979244" y="2233587"/>
                  <a:pt x="1047385" y="2192729"/>
                  <a:pt x="1115525" y="2165490"/>
                </a:cubicBezTo>
                <a:cubicBezTo>
                  <a:pt x="1170037" y="2138251"/>
                  <a:pt x="1224550" y="2097393"/>
                  <a:pt x="1265434" y="2070154"/>
                </a:cubicBezTo>
                <a:cubicBezTo>
                  <a:pt x="1578880" y="1797765"/>
                  <a:pt x="1347203" y="1430040"/>
                  <a:pt x="1347203" y="1103174"/>
                </a:cubicBezTo>
                <a:cubicBezTo>
                  <a:pt x="1347203" y="490300"/>
                  <a:pt x="1837814" y="0"/>
                  <a:pt x="24374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9192078" y="6326414"/>
            <a:ext cx="2743200" cy="365125"/>
          </a:xfrm>
        </p:spPr>
        <p:txBody>
          <a:bodyPr/>
          <a:lstStyle/>
          <a:p>
            <a:fld id="{67E950B8-3773-43B1-860A-2BE9AC23DB1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976086" y="1382670"/>
            <a:ext cx="6553200" cy="611757"/>
          </a:xfrm>
        </p:spPr>
        <p:txBody>
          <a:bodyPr anchor="ctr">
            <a:normAutofit/>
          </a:bodyPr>
          <a:lstStyle>
            <a:lvl1pPr algn="l"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3433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D2D60-53EA-D725-087E-D6FAA99E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F2DFE-3AA9-2CD6-CFA1-42B08BE3A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E6E78F-61EF-14FC-DA36-2886C9317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53908-DF67-12E0-48E5-DDF13C3D7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2C0E50-7262-031B-5226-298931057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190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D9A08-57B5-AE88-1CF2-55CFF10E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98AD5C-9431-97AA-B99D-B7C1F21DB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7C842C-0EC1-3EA2-5DA2-09330C3C0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7401A5-87D2-A52F-002C-C6C0BA20D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2952FC-F34B-36C9-BF33-7ED579005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3276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62FDD-D4E4-D252-6468-CB292C27E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A61249-9408-D6A2-0203-510878766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DC4A78-F4F6-D868-ECCF-A81C898E4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52C5E5-FDA6-96D5-9C82-19A291920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88D3D1-82D5-ED6D-E900-FFBCEBB34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7C8396-BACD-A231-D4AF-2BAEC40A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8718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C3405-179F-9296-58A0-B5A4459E7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F89BC-88D5-545C-19DF-2E703E9F9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17AC55-5565-C738-3BAE-C7DEDFEE8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F21B3E-1D0F-835D-27A7-8E9B1C3104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44C0B8-F560-AA55-E603-97BD9BB2A6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ED6669-BA2A-9CAC-4301-554A1E4B8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7F78F2-E86D-5A66-4E64-4DA8589B3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03236B-F1D0-5115-331B-21BF8414D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765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B3C30-6DE7-EBF7-0345-B5D6889C8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3DBFB9-2E3A-78C8-66AB-E6F699553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E2EA7A-D56D-D27F-E6B2-3050181EF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94BE07-5F20-3BAB-C43B-61459B33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577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4F6BA2-0995-50DE-C533-5807926B9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4A6358-252E-4224-2597-11973577C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B00D8C-A0E0-AE7D-E570-88BBB92D6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829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0D4DF-80C0-9135-A867-16118D698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3F4D91-6F76-2FB4-F309-E733E422F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FB82B2-0507-D3AF-CB7C-62D39BF8F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FACDA3-7CF9-ADD0-3F8D-EC1BE68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7F819A-7FB4-B02F-202C-0C4108F3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F7A6CF-43BF-083E-B66F-DB92EB6D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5198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E2A8B-DF87-1473-A2A1-117AC9C92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E598E5-3FD7-E4E4-8E99-CA5D35FC4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31380E-EF41-9CC0-5104-15785DE49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9EE47C-F4AB-A665-C001-3C1AB5BD5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3BF88D-1976-587C-938B-FE167EE3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E25AB1-B4FB-4136-DFD4-7E11EAC62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168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F10163-126E-8EEE-F46D-AD2F1A905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9EECF-4EBA-0352-CB3D-CD650E9F9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0ECB85-7EB1-6F77-A962-CD066AACDF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940C07-5EC4-650E-7D97-E5103FA1D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6FEB83-6098-B1E4-B364-0997E4491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46AB9-C550-6F48-B1AF-B826866598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9835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jpe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sg.sbiz.or.kr/godo/index.s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5.png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36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sv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jpeg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Du6fWHmYxTY?feature=oembed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AOaoEEqzvBc?feature=oembed" TargetMode="External"/><Relationship Id="rId4" Type="http://schemas.openxmlformats.org/officeDocument/2006/relationships/hyperlink" Target="https://wikidocs.net/9460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LL7PWYgkzHY?feature=oembed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S66t2qN1r94?feature=oembed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9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jpe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11" Type="http://schemas.openxmlformats.org/officeDocument/2006/relationships/image" Target="../media/image62.png"/><Relationship Id="rId5" Type="http://schemas.openxmlformats.org/officeDocument/2006/relationships/image" Target="../media/image3.jpeg"/><Relationship Id="rId10" Type="http://schemas.openxmlformats.org/officeDocument/2006/relationships/image" Target="../media/image9.sv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66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11" Type="http://schemas.openxmlformats.org/officeDocument/2006/relationships/image" Target="../media/image65.png"/><Relationship Id="rId5" Type="http://schemas.openxmlformats.org/officeDocument/2006/relationships/image" Target="../media/image3.jpeg"/><Relationship Id="rId15" Type="http://schemas.openxmlformats.org/officeDocument/2006/relationships/image" Target="../media/image62.png"/><Relationship Id="rId10" Type="http://schemas.openxmlformats.org/officeDocument/2006/relationships/image" Target="../media/image64.svg"/><Relationship Id="rId4" Type="http://schemas.openxmlformats.org/officeDocument/2006/relationships/image" Target="../media/image2.png"/><Relationship Id="rId9" Type="http://schemas.openxmlformats.org/officeDocument/2006/relationships/image" Target="../media/image63.png"/><Relationship Id="rId14" Type="http://schemas.openxmlformats.org/officeDocument/2006/relationships/image" Target="../media/image9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9.sv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jpeg"/><Relationship Id="rId10" Type="http://schemas.openxmlformats.org/officeDocument/2006/relationships/image" Target="../media/image68.svg"/><Relationship Id="rId4" Type="http://schemas.openxmlformats.org/officeDocument/2006/relationships/image" Target="../media/image2.png"/><Relationship Id="rId9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62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62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6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11" Type="http://schemas.openxmlformats.org/officeDocument/2006/relationships/image" Target="../media/image71.png"/><Relationship Id="rId5" Type="http://schemas.openxmlformats.org/officeDocument/2006/relationships/image" Target="../media/image3.jpeg"/><Relationship Id="rId10" Type="http://schemas.openxmlformats.org/officeDocument/2006/relationships/image" Target="../media/image70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11" Type="http://schemas.openxmlformats.org/officeDocument/2006/relationships/image" Target="../media/image62.png"/><Relationship Id="rId5" Type="http://schemas.openxmlformats.org/officeDocument/2006/relationships/image" Target="../media/image3.jpeg"/><Relationship Id="rId10" Type="http://schemas.openxmlformats.org/officeDocument/2006/relationships/image" Target="../media/image70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12" Type="http://schemas.openxmlformats.org/officeDocument/2006/relationships/image" Target="../media/image6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11" Type="http://schemas.openxmlformats.org/officeDocument/2006/relationships/image" Target="../media/image70.png"/><Relationship Id="rId5" Type="http://schemas.openxmlformats.org/officeDocument/2006/relationships/image" Target="../media/image3.jpeg"/><Relationship Id="rId10" Type="http://schemas.openxmlformats.org/officeDocument/2006/relationships/image" Target="../media/image7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12" Type="http://schemas.openxmlformats.org/officeDocument/2006/relationships/image" Target="../media/image6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11" Type="http://schemas.openxmlformats.org/officeDocument/2006/relationships/image" Target="../media/image70.png"/><Relationship Id="rId5" Type="http://schemas.openxmlformats.org/officeDocument/2006/relationships/image" Target="../media/image3.jpeg"/><Relationship Id="rId10" Type="http://schemas.openxmlformats.org/officeDocument/2006/relationships/image" Target="../media/image7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12" Type="http://schemas.microsoft.com/office/2007/relationships/hdphoto" Target="../media/hdphoto1.wdp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jpeg"/><Relationship Id="rId15" Type="http://schemas.openxmlformats.org/officeDocument/2006/relationships/image" Target="../media/image62.png"/><Relationship Id="rId10" Type="http://schemas.openxmlformats.org/officeDocument/2006/relationships/hyperlink" Target="mailto:viva@naver.com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7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9.sv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jpe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x.go.kr/unity/potal/main/EachDtlPageDetail.do?idx_cd=1198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C7117D2-DC41-AB9F-EE5C-D9E0CFFAA44B}"/>
              </a:ext>
            </a:extLst>
          </p:cNvPr>
          <p:cNvGrpSpPr/>
          <p:nvPr/>
        </p:nvGrpSpPr>
        <p:grpSpPr>
          <a:xfrm>
            <a:off x="5923636" y="1305897"/>
            <a:ext cx="4558131" cy="2427579"/>
            <a:chOff x="7270552" y="2119350"/>
            <a:chExt cx="4558131" cy="2427579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048200" y="3995386"/>
              <a:ext cx="3243758" cy="55154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024734" y="4071555"/>
              <a:ext cx="12852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lang="ko-KR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조 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270552" y="2119350"/>
              <a:ext cx="4558131" cy="1489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3200" b="1" dirty="0" err="1">
                  <a:solidFill>
                    <a:schemeClr val="tx2">
                      <a:lumMod val="50000"/>
                    </a:schemeClr>
                  </a:solidFill>
                </a:rPr>
                <a:t>머신러닝</a:t>
              </a:r>
              <a:r>
                <a:rPr kumimoji="1" lang="ko-KR" altLang="en-US" sz="3200" b="1" dirty="0">
                  <a:solidFill>
                    <a:schemeClr val="tx2">
                      <a:lumMod val="50000"/>
                    </a:schemeClr>
                  </a:solidFill>
                </a:rPr>
                <a:t> 기반 소상공인 데이터 분석 서비스</a:t>
              </a:r>
              <a:endParaRPr kumimoji="1" lang="ko-Kore-KR" altLang="en-US" sz="3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43DC85-8019-49F8-6032-DA24163460A9}"/>
              </a:ext>
            </a:extLst>
          </p:cNvPr>
          <p:cNvGrpSpPr/>
          <p:nvPr/>
        </p:nvGrpSpPr>
        <p:grpSpPr>
          <a:xfrm>
            <a:off x="748987" y="1314503"/>
            <a:ext cx="4040896" cy="4228994"/>
            <a:chOff x="880553" y="871644"/>
            <a:chExt cx="6039863" cy="5535232"/>
          </a:xfrm>
        </p:grpSpPr>
        <p:sp>
          <p:nvSpPr>
            <p:cNvPr id="1095" name="Freeform 292"/>
            <p:cNvSpPr>
              <a:spLocks/>
            </p:cNvSpPr>
            <p:nvPr/>
          </p:nvSpPr>
          <p:spPr bwMode="auto">
            <a:xfrm>
              <a:off x="929574" y="1068455"/>
              <a:ext cx="5828631" cy="5338421"/>
            </a:xfrm>
            <a:custGeom>
              <a:avLst/>
              <a:gdLst>
                <a:gd name="T0" fmla="*/ 356 w 443"/>
                <a:gd name="T1" fmla="*/ 159 h 406"/>
                <a:gd name="T2" fmla="*/ 345 w 443"/>
                <a:gd name="T3" fmla="*/ 152 h 406"/>
                <a:gd name="T4" fmla="*/ 339 w 443"/>
                <a:gd name="T5" fmla="*/ 81 h 406"/>
                <a:gd name="T6" fmla="*/ 259 w 443"/>
                <a:gd name="T7" fmla="*/ 0 h 406"/>
                <a:gd name="T8" fmla="*/ 204 w 443"/>
                <a:gd name="T9" fmla="*/ 21 h 406"/>
                <a:gd name="T10" fmla="*/ 165 w 443"/>
                <a:gd name="T11" fmla="*/ 69 h 406"/>
                <a:gd name="T12" fmla="*/ 139 w 443"/>
                <a:gd name="T13" fmla="*/ 70 h 406"/>
                <a:gd name="T14" fmla="*/ 108 w 443"/>
                <a:gd name="T15" fmla="*/ 63 h 406"/>
                <a:gd name="T16" fmla="*/ 46 w 443"/>
                <a:gd name="T17" fmla="*/ 78 h 406"/>
                <a:gd name="T18" fmla="*/ 0 w 443"/>
                <a:gd name="T19" fmla="*/ 162 h 406"/>
                <a:gd name="T20" fmla="*/ 60 w 443"/>
                <a:gd name="T21" fmla="*/ 253 h 406"/>
                <a:gd name="T22" fmla="*/ 84 w 443"/>
                <a:gd name="T23" fmla="*/ 268 h 406"/>
                <a:gd name="T24" fmla="*/ 85 w 443"/>
                <a:gd name="T25" fmla="*/ 312 h 406"/>
                <a:gd name="T26" fmla="*/ 109 w 443"/>
                <a:gd name="T27" fmla="*/ 347 h 406"/>
                <a:gd name="T28" fmla="*/ 146 w 443"/>
                <a:gd name="T29" fmla="*/ 353 h 406"/>
                <a:gd name="T30" fmla="*/ 174 w 443"/>
                <a:gd name="T31" fmla="*/ 342 h 406"/>
                <a:gd name="T32" fmla="*/ 189 w 443"/>
                <a:gd name="T33" fmla="*/ 340 h 406"/>
                <a:gd name="T34" fmla="*/ 213 w 443"/>
                <a:gd name="T35" fmla="*/ 360 h 406"/>
                <a:gd name="T36" fmla="*/ 241 w 443"/>
                <a:gd name="T37" fmla="*/ 384 h 406"/>
                <a:gd name="T38" fmla="*/ 311 w 443"/>
                <a:gd name="T39" fmla="*/ 406 h 406"/>
                <a:gd name="T40" fmla="*/ 437 w 443"/>
                <a:gd name="T41" fmla="*/ 292 h 406"/>
                <a:gd name="T42" fmla="*/ 372 w 443"/>
                <a:gd name="T43" fmla="*/ 167 h 406"/>
                <a:gd name="T44" fmla="*/ 356 w 443"/>
                <a:gd name="T45" fmla="*/ 159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3" h="406">
                  <a:moveTo>
                    <a:pt x="356" y="159"/>
                  </a:moveTo>
                  <a:cubicBezTo>
                    <a:pt x="352" y="157"/>
                    <a:pt x="348" y="154"/>
                    <a:pt x="345" y="152"/>
                  </a:cubicBezTo>
                  <a:cubicBezTo>
                    <a:pt x="322" y="132"/>
                    <a:pt x="339" y="105"/>
                    <a:pt x="339" y="81"/>
                  </a:cubicBezTo>
                  <a:cubicBezTo>
                    <a:pt x="339" y="36"/>
                    <a:pt x="303" y="0"/>
                    <a:pt x="259" y="0"/>
                  </a:cubicBezTo>
                  <a:cubicBezTo>
                    <a:pt x="239" y="0"/>
                    <a:pt x="219" y="8"/>
                    <a:pt x="204" y="21"/>
                  </a:cubicBezTo>
                  <a:cubicBezTo>
                    <a:pt x="189" y="35"/>
                    <a:pt x="186" y="61"/>
                    <a:pt x="165" y="69"/>
                  </a:cubicBezTo>
                  <a:cubicBezTo>
                    <a:pt x="157" y="73"/>
                    <a:pt x="148" y="72"/>
                    <a:pt x="139" y="70"/>
                  </a:cubicBezTo>
                  <a:cubicBezTo>
                    <a:pt x="129" y="68"/>
                    <a:pt x="118" y="65"/>
                    <a:pt x="108" y="63"/>
                  </a:cubicBezTo>
                  <a:cubicBezTo>
                    <a:pt x="87" y="60"/>
                    <a:pt x="64" y="66"/>
                    <a:pt x="46" y="78"/>
                  </a:cubicBezTo>
                  <a:cubicBezTo>
                    <a:pt x="18" y="96"/>
                    <a:pt x="0" y="128"/>
                    <a:pt x="0" y="162"/>
                  </a:cubicBezTo>
                  <a:cubicBezTo>
                    <a:pt x="0" y="201"/>
                    <a:pt x="24" y="238"/>
                    <a:pt x="60" y="253"/>
                  </a:cubicBezTo>
                  <a:cubicBezTo>
                    <a:pt x="69" y="257"/>
                    <a:pt x="79" y="260"/>
                    <a:pt x="84" y="268"/>
                  </a:cubicBezTo>
                  <a:cubicBezTo>
                    <a:pt x="93" y="281"/>
                    <a:pt x="83" y="298"/>
                    <a:pt x="85" y="312"/>
                  </a:cubicBezTo>
                  <a:cubicBezTo>
                    <a:pt x="87" y="326"/>
                    <a:pt x="97" y="340"/>
                    <a:pt x="109" y="347"/>
                  </a:cubicBezTo>
                  <a:cubicBezTo>
                    <a:pt x="120" y="355"/>
                    <a:pt x="133" y="357"/>
                    <a:pt x="146" y="353"/>
                  </a:cubicBezTo>
                  <a:cubicBezTo>
                    <a:pt x="156" y="350"/>
                    <a:pt x="165" y="346"/>
                    <a:pt x="174" y="342"/>
                  </a:cubicBezTo>
                  <a:cubicBezTo>
                    <a:pt x="179" y="341"/>
                    <a:pt x="184" y="339"/>
                    <a:pt x="189" y="340"/>
                  </a:cubicBezTo>
                  <a:cubicBezTo>
                    <a:pt x="201" y="342"/>
                    <a:pt x="206" y="352"/>
                    <a:pt x="213" y="360"/>
                  </a:cubicBezTo>
                  <a:cubicBezTo>
                    <a:pt x="221" y="369"/>
                    <a:pt x="231" y="378"/>
                    <a:pt x="241" y="384"/>
                  </a:cubicBezTo>
                  <a:cubicBezTo>
                    <a:pt x="262" y="398"/>
                    <a:pt x="286" y="406"/>
                    <a:pt x="311" y="406"/>
                  </a:cubicBezTo>
                  <a:cubicBezTo>
                    <a:pt x="375" y="406"/>
                    <a:pt x="430" y="355"/>
                    <a:pt x="437" y="292"/>
                  </a:cubicBezTo>
                  <a:cubicBezTo>
                    <a:pt x="443" y="241"/>
                    <a:pt x="417" y="191"/>
                    <a:pt x="372" y="167"/>
                  </a:cubicBezTo>
                  <a:cubicBezTo>
                    <a:pt x="366" y="164"/>
                    <a:pt x="361" y="161"/>
                    <a:pt x="356" y="15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97" name="Oval 294"/>
            <p:cNvSpPr>
              <a:spLocks noChangeArrowheads="1"/>
            </p:cNvSpPr>
            <p:nvPr/>
          </p:nvSpPr>
          <p:spPr bwMode="auto">
            <a:xfrm>
              <a:off x="880553" y="4612310"/>
              <a:ext cx="580259" cy="578435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8" name="Oval 295"/>
            <p:cNvSpPr>
              <a:spLocks noChangeArrowheads="1"/>
            </p:cNvSpPr>
            <p:nvPr/>
          </p:nvSpPr>
          <p:spPr bwMode="auto">
            <a:xfrm>
              <a:off x="2261862" y="871644"/>
              <a:ext cx="275533" cy="275533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81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8" name="Oval 293"/>
            <p:cNvSpPr>
              <a:spLocks noChangeArrowheads="1"/>
            </p:cNvSpPr>
            <p:nvPr/>
          </p:nvSpPr>
          <p:spPr bwMode="auto">
            <a:xfrm>
              <a:off x="6588318" y="2010862"/>
              <a:ext cx="332098" cy="34487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29" name="그룹 1128"/>
            <p:cNvGrpSpPr/>
            <p:nvPr/>
          </p:nvGrpSpPr>
          <p:grpSpPr>
            <a:xfrm>
              <a:off x="1126587" y="918943"/>
              <a:ext cx="5664203" cy="5351466"/>
              <a:chOff x="1698010" y="1502229"/>
              <a:chExt cx="4629151" cy="4373562"/>
            </a:xfrm>
          </p:grpSpPr>
          <p:sp>
            <p:nvSpPr>
              <p:cNvPr id="739" name="Freeform 1063"/>
              <p:cNvSpPr>
                <a:spLocks/>
              </p:cNvSpPr>
              <p:nvPr/>
            </p:nvSpPr>
            <p:spPr bwMode="auto">
              <a:xfrm>
                <a:off x="2669560" y="4229554"/>
                <a:ext cx="1538288" cy="915987"/>
              </a:xfrm>
              <a:custGeom>
                <a:avLst/>
                <a:gdLst>
                  <a:gd name="T0" fmla="*/ 0 w 166"/>
                  <a:gd name="T1" fmla="*/ 81 h 99"/>
                  <a:gd name="T2" fmla="*/ 4 w 166"/>
                  <a:gd name="T3" fmla="*/ 86 h 99"/>
                  <a:gd name="T4" fmla="*/ 23 w 166"/>
                  <a:gd name="T5" fmla="*/ 97 h 99"/>
                  <a:gd name="T6" fmla="*/ 30 w 166"/>
                  <a:gd name="T7" fmla="*/ 99 h 99"/>
                  <a:gd name="T8" fmla="*/ 38 w 166"/>
                  <a:gd name="T9" fmla="*/ 97 h 99"/>
                  <a:gd name="T10" fmla="*/ 163 w 166"/>
                  <a:gd name="T11" fmla="*/ 25 h 99"/>
                  <a:gd name="T12" fmla="*/ 166 w 166"/>
                  <a:gd name="T13" fmla="*/ 19 h 99"/>
                  <a:gd name="T14" fmla="*/ 163 w 166"/>
                  <a:gd name="T15" fmla="*/ 14 h 99"/>
                  <a:gd name="T16" fmla="*/ 144 w 166"/>
                  <a:gd name="T17" fmla="*/ 3 h 99"/>
                  <a:gd name="T18" fmla="*/ 129 w 166"/>
                  <a:gd name="T19" fmla="*/ 3 h 99"/>
                  <a:gd name="T20" fmla="*/ 4 w 166"/>
                  <a:gd name="T21" fmla="*/ 75 h 99"/>
                  <a:gd name="T22" fmla="*/ 0 w 166"/>
                  <a:gd name="T23" fmla="*/ 8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6" h="99">
                    <a:moveTo>
                      <a:pt x="0" y="81"/>
                    </a:moveTo>
                    <a:cubicBezTo>
                      <a:pt x="0" y="83"/>
                      <a:pt x="1" y="85"/>
                      <a:pt x="4" y="86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5" y="98"/>
                      <a:pt x="27" y="99"/>
                      <a:pt x="30" y="99"/>
                    </a:cubicBezTo>
                    <a:cubicBezTo>
                      <a:pt x="33" y="99"/>
                      <a:pt x="36" y="98"/>
                      <a:pt x="38" y="97"/>
                    </a:cubicBezTo>
                    <a:cubicBezTo>
                      <a:pt x="163" y="25"/>
                      <a:pt x="163" y="25"/>
                      <a:pt x="163" y="25"/>
                    </a:cubicBezTo>
                    <a:cubicBezTo>
                      <a:pt x="165" y="24"/>
                      <a:pt x="166" y="22"/>
                      <a:pt x="166" y="19"/>
                    </a:cubicBezTo>
                    <a:cubicBezTo>
                      <a:pt x="166" y="17"/>
                      <a:pt x="165" y="15"/>
                      <a:pt x="163" y="14"/>
                    </a:cubicBezTo>
                    <a:cubicBezTo>
                      <a:pt x="144" y="3"/>
                      <a:pt x="144" y="3"/>
                      <a:pt x="144" y="3"/>
                    </a:cubicBezTo>
                    <a:cubicBezTo>
                      <a:pt x="140" y="0"/>
                      <a:pt x="133" y="0"/>
                      <a:pt x="129" y="3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1" y="76"/>
                      <a:pt x="0" y="78"/>
                      <a:pt x="0" y="81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  <a:alpha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0" name="Freeform 1064"/>
              <p:cNvSpPr>
                <a:spLocks/>
              </p:cNvSpPr>
              <p:nvPr/>
            </p:nvSpPr>
            <p:spPr bwMode="auto">
              <a:xfrm>
                <a:off x="2744173" y="1502229"/>
                <a:ext cx="1398588" cy="3587750"/>
              </a:xfrm>
              <a:custGeom>
                <a:avLst/>
                <a:gdLst>
                  <a:gd name="T0" fmla="*/ 11 w 151"/>
                  <a:gd name="T1" fmla="*/ 385 h 388"/>
                  <a:gd name="T2" fmla="*/ 3 w 151"/>
                  <a:gd name="T3" fmla="*/ 380 h 388"/>
                  <a:gd name="T4" fmla="*/ 0 w 151"/>
                  <a:gd name="T5" fmla="*/ 93 h 388"/>
                  <a:gd name="T6" fmla="*/ 16 w 151"/>
                  <a:gd name="T7" fmla="*/ 65 h 388"/>
                  <a:gd name="T8" fmla="*/ 123 w 151"/>
                  <a:gd name="T9" fmla="*/ 4 h 388"/>
                  <a:gd name="T10" fmla="*/ 140 w 151"/>
                  <a:gd name="T11" fmla="*/ 3 h 388"/>
                  <a:gd name="T12" fmla="*/ 150 w 151"/>
                  <a:gd name="T13" fmla="*/ 19 h 388"/>
                  <a:gd name="T14" fmla="*/ 151 w 151"/>
                  <a:gd name="T15" fmla="*/ 298 h 388"/>
                  <a:gd name="T16" fmla="*/ 135 w 151"/>
                  <a:gd name="T17" fmla="*/ 321 h 388"/>
                  <a:gd name="T18" fmla="*/ 24 w 151"/>
                  <a:gd name="T19" fmla="*/ 385 h 388"/>
                  <a:gd name="T20" fmla="*/ 11 w 151"/>
                  <a:gd name="T21" fmla="*/ 385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1" h="388">
                    <a:moveTo>
                      <a:pt x="11" y="385"/>
                    </a:moveTo>
                    <a:cubicBezTo>
                      <a:pt x="8" y="384"/>
                      <a:pt x="5" y="383"/>
                      <a:pt x="3" y="380"/>
                    </a:cubicBezTo>
                    <a:cubicBezTo>
                      <a:pt x="0" y="374"/>
                      <a:pt x="0" y="370"/>
                      <a:pt x="0" y="93"/>
                    </a:cubicBezTo>
                    <a:cubicBezTo>
                      <a:pt x="1" y="81"/>
                      <a:pt x="8" y="70"/>
                      <a:pt x="16" y="65"/>
                    </a:cubicBezTo>
                    <a:cubicBezTo>
                      <a:pt x="54" y="43"/>
                      <a:pt x="122" y="4"/>
                      <a:pt x="123" y="4"/>
                    </a:cubicBezTo>
                    <a:cubicBezTo>
                      <a:pt x="129" y="0"/>
                      <a:pt x="135" y="0"/>
                      <a:pt x="140" y="3"/>
                    </a:cubicBezTo>
                    <a:cubicBezTo>
                      <a:pt x="146" y="7"/>
                      <a:pt x="150" y="11"/>
                      <a:pt x="150" y="19"/>
                    </a:cubicBezTo>
                    <a:cubicBezTo>
                      <a:pt x="151" y="307"/>
                      <a:pt x="151" y="295"/>
                      <a:pt x="151" y="298"/>
                    </a:cubicBezTo>
                    <a:cubicBezTo>
                      <a:pt x="149" y="308"/>
                      <a:pt x="142" y="317"/>
                      <a:pt x="135" y="321"/>
                    </a:cubicBezTo>
                    <a:cubicBezTo>
                      <a:pt x="25" y="385"/>
                      <a:pt x="28" y="384"/>
                      <a:pt x="24" y="385"/>
                    </a:cubicBezTo>
                    <a:cubicBezTo>
                      <a:pt x="21" y="386"/>
                      <a:pt x="15" y="388"/>
                      <a:pt x="11" y="385"/>
                    </a:cubicBezTo>
                    <a:close/>
                  </a:path>
                </a:pathLst>
              </a:custGeom>
              <a:solidFill>
                <a:srgbClr val="99AF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1" name="Freeform 1065"/>
              <p:cNvSpPr>
                <a:spLocks/>
              </p:cNvSpPr>
              <p:nvPr/>
            </p:nvSpPr>
            <p:spPr bwMode="auto">
              <a:xfrm>
                <a:off x="2883873" y="1603829"/>
                <a:ext cx="1239838" cy="3430587"/>
              </a:xfrm>
              <a:custGeom>
                <a:avLst/>
                <a:gdLst>
                  <a:gd name="T0" fmla="*/ 0 w 134"/>
                  <a:gd name="T1" fmla="*/ 87 h 371"/>
                  <a:gd name="T2" fmla="*/ 1 w 134"/>
                  <a:gd name="T3" fmla="*/ 320 h 371"/>
                  <a:gd name="T4" fmla="*/ 1 w 134"/>
                  <a:gd name="T5" fmla="*/ 344 h 371"/>
                  <a:gd name="T6" fmla="*/ 1 w 134"/>
                  <a:gd name="T7" fmla="*/ 361 h 371"/>
                  <a:gd name="T8" fmla="*/ 6 w 134"/>
                  <a:gd name="T9" fmla="*/ 371 h 371"/>
                  <a:gd name="T10" fmla="*/ 15 w 134"/>
                  <a:gd name="T11" fmla="*/ 369 h 371"/>
                  <a:gd name="T12" fmla="*/ 120 w 134"/>
                  <a:gd name="T13" fmla="*/ 308 h 371"/>
                  <a:gd name="T14" fmla="*/ 126 w 134"/>
                  <a:gd name="T15" fmla="*/ 303 h 371"/>
                  <a:gd name="T16" fmla="*/ 134 w 134"/>
                  <a:gd name="T17" fmla="*/ 284 h 371"/>
                  <a:gd name="T18" fmla="*/ 134 w 134"/>
                  <a:gd name="T19" fmla="*/ 267 h 371"/>
                  <a:gd name="T20" fmla="*/ 134 w 134"/>
                  <a:gd name="T21" fmla="*/ 243 h 371"/>
                  <a:gd name="T22" fmla="*/ 133 w 134"/>
                  <a:gd name="T23" fmla="*/ 10 h 371"/>
                  <a:gd name="T24" fmla="*/ 128 w 134"/>
                  <a:gd name="T25" fmla="*/ 1 h 371"/>
                  <a:gd name="T26" fmla="*/ 119 w 134"/>
                  <a:gd name="T27" fmla="*/ 2 h 371"/>
                  <a:gd name="T28" fmla="*/ 104 w 134"/>
                  <a:gd name="T29" fmla="*/ 11 h 371"/>
                  <a:gd name="T30" fmla="*/ 30 w 134"/>
                  <a:gd name="T31" fmla="*/ 54 h 371"/>
                  <a:gd name="T32" fmla="*/ 14 w 134"/>
                  <a:gd name="T33" fmla="*/ 63 h 371"/>
                  <a:gd name="T34" fmla="*/ 8 w 134"/>
                  <a:gd name="T35" fmla="*/ 69 h 371"/>
                  <a:gd name="T36" fmla="*/ 0 w 134"/>
                  <a:gd name="T37" fmla="*/ 87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4" h="371">
                    <a:moveTo>
                      <a:pt x="0" y="87"/>
                    </a:moveTo>
                    <a:cubicBezTo>
                      <a:pt x="0" y="165"/>
                      <a:pt x="1" y="242"/>
                      <a:pt x="1" y="320"/>
                    </a:cubicBezTo>
                    <a:cubicBezTo>
                      <a:pt x="1" y="328"/>
                      <a:pt x="1" y="336"/>
                      <a:pt x="1" y="344"/>
                    </a:cubicBezTo>
                    <a:cubicBezTo>
                      <a:pt x="1" y="349"/>
                      <a:pt x="1" y="355"/>
                      <a:pt x="1" y="361"/>
                    </a:cubicBezTo>
                    <a:cubicBezTo>
                      <a:pt x="1" y="366"/>
                      <a:pt x="3" y="369"/>
                      <a:pt x="6" y="371"/>
                    </a:cubicBezTo>
                    <a:cubicBezTo>
                      <a:pt x="9" y="371"/>
                      <a:pt x="12" y="371"/>
                      <a:pt x="15" y="369"/>
                    </a:cubicBezTo>
                    <a:cubicBezTo>
                      <a:pt x="120" y="308"/>
                      <a:pt x="120" y="308"/>
                      <a:pt x="120" y="308"/>
                    </a:cubicBezTo>
                    <a:cubicBezTo>
                      <a:pt x="122" y="307"/>
                      <a:pt x="124" y="305"/>
                      <a:pt x="126" y="303"/>
                    </a:cubicBezTo>
                    <a:cubicBezTo>
                      <a:pt x="131" y="298"/>
                      <a:pt x="134" y="291"/>
                      <a:pt x="134" y="284"/>
                    </a:cubicBezTo>
                    <a:cubicBezTo>
                      <a:pt x="134" y="267"/>
                      <a:pt x="134" y="267"/>
                      <a:pt x="134" y="267"/>
                    </a:cubicBezTo>
                    <a:cubicBezTo>
                      <a:pt x="134" y="243"/>
                      <a:pt x="134" y="243"/>
                      <a:pt x="134" y="243"/>
                    </a:cubicBezTo>
                    <a:cubicBezTo>
                      <a:pt x="133" y="10"/>
                      <a:pt x="133" y="10"/>
                      <a:pt x="133" y="10"/>
                    </a:cubicBezTo>
                    <a:cubicBezTo>
                      <a:pt x="133" y="5"/>
                      <a:pt x="131" y="2"/>
                      <a:pt x="128" y="1"/>
                    </a:cubicBezTo>
                    <a:cubicBezTo>
                      <a:pt x="125" y="0"/>
                      <a:pt x="122" y="0"/>
                      <a:pt x="119" y="2"/>
                    </a:cubicBezTo>
                    <a:cubicBezTo>
                      <a:pt x="104" y="11"/>
                      <a:pt x="104" y="11"/>
                      <a:pt x="104" y="11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2" y="64"/>
                      <a:pt x="9" y="66"/>
                      <a:pt x="8" y="69"/>
                    </a:cubicBezTo>
                    <a:cubicBezTo>
                      <a:pt x="3" y="74"/>
                      <a:pt x="0" y="81"/>
                      <a:pt x="0" y="87"/>
                    </a:cubicBezTo>
                    <a:close/>
                  </a:path>
                </a:pathLst>
              </a:custGeom>
              <a:solidFill>
                <a:srgbClr val="4C6B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2" name="Freeform 1066"/>
              <p:cNvSpPr>
                <a:spLocks/>
              </p:cNvSpPr>
              <p:nvPr/>
            </p:nvSpPr>
            <p:spPr bwMode="auto">
              <a:xfrm>
                <a:off x="2910860" y="1826079"/>
                <a:ext cx="1185863" cy="3179762"/>
              </a:xfrm>
              <a:custGeom>
                <a:avLst/>
                <a:gdLst>
                  <a:gd name="T0" fmla="*/ 6 w 128"/>
                  <a:gd name="T1" fmla="*/ 344 h 344"/>
                  <a:gd name="T2" fmla="*/ 4 w 128"/>
                  <a:gd name="T3" fmla="*/ 344 h 344"/>
                  <a:gd name="T4" fmla="*/ 1 w 128"/>
                  <a:gd name="T5" fmla="*/ 337 h 344"/>
                  <a:gd name="T6" fmla="*/ 1 w 128"/>
                  <a:gd name="T7" fmla="*/ 320 h 344"/>
                  <a:gd name="T8" fmla="*/ 0 w 128"/>
                  <a:gd name="T9" fmla="*/ 74 h 344"/>
                  <a:gd name="T10" fmla="*/ 127 w 128"/>
                  <a:gd name="T11" fmla="*/ 0 h 344"/>
                  <a:gd name="T12" fmla="*/ 128 w 128"/>
                  <a:gd name="T13" fmla="*/ 243 h 344"/>
                  <a:gd name="T14" fmla="*/ 128 w 128"/>
                  <a:gd name="T15" fmla="*/ 260 h 344"/>
                  <a:gd name="T16" fmla="*/ 121 w 128"/>
                  <a:gd name="T17" fmla="*/ 277 h 344"/>
                  <a:gd name="T18" fmla="*/ 116 w 128"/>
                  <a:gd name="T19" fmla="*/ 282 h 344"/>
                  <a:gd name="T20" fmla="*/ 10 w 128"/>
                  <a:gd name="T21" fmla="*/ 343 h 344"/>
                  <a:gd name="T22" fmla="*/ 6 w 128"/>
                  <a:gd name="T23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8" h="344">
                    <a:moveTo>
                      <a:pt x="6" y="344"/>
                    </a:moveTo>
                    <a:cubicBezTo>
                      <a:pt x="5" y="344"/>
                      <a:pt x="5" y="344"/>
                      <a:pt x="4" y="344"/>
                    </a:cubicBezTo>
                    <a:cubicBezTo>
                      <a:pt x="2" y="343"/>
                      <a:pt x="1" y="341"/>
                      <a:pt x="1" y="337"/>
                    </a:cubicBezTo>
                    <a:cubicBezTo>
                      <a:pt x="1" y="320"/>
                      <a:pt x="1" y="320"/>
                      <a:pt x="1" y="32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8" y="243"/>
                      <a:pt x="128" y="243"/>
                      <a:pt x="128" y="243"/>
                    </a:cubicBezTo>
                    <a:cubicBezTo>
                      <a:pt x="128" y="260"/>
                      <a:pt x="128" y="260"/>
                      <a:pt x="128" y="260"/>
                    </a:cubicBezTo>
                    <a:cubicBezTo>
                      <a:pt x="128" y="266"/>
                      <a:pt x="125" y="272"/>
                      <a:pt x="121" y="277"/>
                    </a:cubicBezTo>
                    <a:cubicBezTo>
                      <a:pt x="120" y="279"/>
                      <a:pt x="118" y="281"/>
                      <a:pt x="116" y="282"/>
                    </a:cubicBezTo>
                    <a:cubicBezTo>
                      <a:pt x="10" y="343"/>
                      <a:pt x="10" y="343"/>
                      <a:pt x="10" y="343"/>
                    </a:cubicBezTo>
                    <a:cubicBezTo>
                      <a:pt x="9" y="344"/>
                      <a:pt x="7" y="344"/>
                      <a:pt x="6" y="344"/>
                    </a:cubicBezTo>
                    <a:close/>
                  </a:path>
                </a:pathLst>
              </a:custGeom>
              <a:solidFill>
                <a:srgbClr val="E6F6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43" name="Freeform 1067"/>
              <p:cNvSpPr>
                <a:spLocks/>
              </p:cNvSpPr>
              <p:nvPr/>
            </p:nvSpPr>
            <p:spPr bwMode="auto">
              <a:xfrm>
                <a:off x="5022235" y="4432754"/>
                <a:ext cx="674688" cy="388937"/>
              </a:xfrm>
              <a:custGeom>
                <a:avLst/>
                <a:gdLst>
                  <a:gd name="T0" fmla="*/ 29 w 73"/>
                  <a:gd name="T1" fmla="*/ 39 h 42"/>
                  <a:gd name="T2" fmla="*/ 43 w 73"/>
                  <a:gd name="T3" fmla="*/ 39 h 42"/>
                  <a:gd name="T4" fmla="*/ 69 w 73"/>
                  <a:gd name="T5" fmla="*/ 25 h 42"/>
                  <a:gd name="T6" fmla="*/ 69 w 73"/>
                  <a:gd name="T7" fmla="*/ 16 h 42"/>
                  <a:gd name="T8" fmla="*/ 44 w 73"/>
                  <a:gd name="T9" fmla="*/ 2 h 42"/>
                  <a:gd name="T10" fmla="*/ 30 w 73"/>
                  <a:gd name="T11" fmla="*/ 2 h 42"/>
                  <a:gd name="T12" fmla="*/ 4 w 73"/>
                  <a:gd name="T13" fmla="*/ 17 h 42"/>
                  <a:gd name="T14" fmla="*/ 4 w 73"/>
                  <a:gd name="T15" fmla="*/ 25 h 42"/>
                  <a:gd name="T16" fmla="*/ 29 w 73"/>
                  <a:gd name="T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42">
                    <a:moveTo>
                      <a:pt x="29" y="39"/>
                    </a:moveTo>
                    <a:cubicBezTo>
                      <a:pt x="33" y="42"/>
                      <a:pt x="40" y="42"/>
                      <a:pt x="43" y="39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73" y="22"/>
                      <a:pt x="73" y="19"/>
                      <a:pt x="69" y="16"/>
                    </a:cubicBezTo>
                    <a:cubicBezTo>
                      <a:pt x="50" y="6"/>
                      <a:pt x="62" y="12"/>
                      <a:pt x="44" y="2"/>
                    </a:cubicBezTo>
                    <a:cubicBezTo>
                      <a:pt x="40" y="0"/>
                      <a:pt x="34" y="0"/>
                      <a:pt x="30" y="2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0" y="19"/>
                      <a:pt x="1" y="23"/>
                      <a:pt x="4" y="25"/>
                    </a:cubicBezTo>
                    <a:lnTo>
                      <a:pt x="29" y="3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4" name="Freeform 1068"/>
              <p:cNvSpPr>
                <a:spLocks/>
              </p:cNvSpPr>
              <p:nvPr/>
            </p:nvSpPr>
            <p:spPr bwMode="auto">
              <a:xfrm>
                <a:off x="5087323" y="4580391"/>
                <a:ext cx="546100" cy="195262"/>
              </a:xfrm>
              <a:custGeom>
                <a:avLst/>
                <a:gdLst>
                  <a:gd name="T0" fmla="*/ 24 w 59"/>
                  <a:gd name="T1" fmla="*/ 19 h 21"/>
                  <a:gd name="T2" fmla="*/ 3 w 59"/>
                  <a:gd name="T3" fmla="*/ 7 h 21"/>
                  <a:gd name="T4" fmla="*/ 0 w 59"/>
                  <a:gd name="T5" fmla="*/ 3 h 21"/>
                  <a:gd name="T6" fmla="*/ 0 w 59"/>
                  <a:gd name="T7" fmla="*/ 1 h 21"/>
                  <a:gd name="T8" fmla="*/ 3 w 59"/>
                  <a:gd name="T9" fmla="*/ 4 h 21"/>
                  <a:gd name="T10" fmla="*/ 24 w 59"/>
                  <a:gd name="T11" fmla="*/ 16 h 21"/>
                  <a:gd name="T12" fmla="*/ 35 w 59"/>
                  <a:gd name="T13" fmla="*/ 16 h 21"/>
                  <a:gd name="T14" fmla="*/ 57 w 59"/>
                  <a:gd name="T15" fmla="*/ 4 h 21"/>
                  <a:gd name="T16" fmla="*/ 59 w 59"/>
                  <a:gd name="T17" fmla="*/ 0 h 21"/>
                  <a:gd name="T18" fmla="*/ 59 w 59"/>
                  <a:gd name="T19" fmla="*/ 3 h 21"/>
                  <a:gd name="T20" fmla="*/ 57 w 59"/>
                  <a:gd name="T21" fmla="*/ 6 h 21"/>
                  <a:gd name="T22" fmla="*/ 35 w 59"/>
                  <a:gd name="T23" fmla="*/ 19 h 21"/>
                  <a:gd name="T24" fmla="*/ 24 w 59"/>
                  <a:gd name="T25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21">
                    <a:moveTo>
                      <a:pt x="24" y="19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3"/>
                      <a:pt x="3" y="4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7" y="18"/>
                      <a:pt x="32" y="18"/>
                      <a:pt x="35" y="16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8" y="3"/>
                      <a:pt x="59" y="1"/>
                      <a:pt x="59" y="0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4"/>
                      <a:pt x="58" y="5"/>
                      <a:pt x="57" y="6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2" y="21"/>
                      <a:pt x="27" y="21"/>
                      <a:pt x="24" y="19"/>
                    </a:cubicBezTo>
                    <a:close/>
                  </a:path>
                </a:pathLst>
              </a:custGeom>
              <a:solidFill>
                <a:srgbClr val="00AB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5" name="Freeform 1069"/>
              <p:cNvSpPr>
                <a:spLocks/>
              </p:cNvSpPr>
              <p:nvPr/>
            </p:nvSpPr>
            <p:spPr bwMode="auto">
              <a:xfrm>
                <a:off x="5087323" y="4423229"/>
                <a:ext cx="554038" cy="323850"/>
              </a:xfrm>
              <a:custGeom>
                <a:avLst/>
                <a:gdLst>
                  <a:gd name="T0" fmla="*/ 24 w 60"/>
                  <a:gd name="T1" fmla="*/ 33 h 35"/>
                  <a:gd name="T2" fmla="*/ 35 w 60"/>
                  <a:gd name="T3" fmla="*/ 33 h 35"/>
                  <a:gd name="T4" fmla="*/ 57 w 60"/>
                  <a:gd name="T5" fmla="*/ 21 h 35"/>
                  <a:gd name="T6" fmla="*/ 56 w 60"/>
                  <a:gd name="T7" fmla="*/ 14 h 35"/>
                  <a:gd name="T8" fmla="*/ 36 w 60"/>
                  <a:gd name="T9" fmla="*/ 2 h 35"/>
                  <a:gd name="T10" fmla="*/ 24 w 60"/>
                  <a:gd name="T11" fmla="*/ 2 h 35"/>
                  <a:gd name="T12" fmla="*/ 3 w 60"/>
                  <a:gd name="T13" fmla="*/ 14 h 35"/>
                  <a:gd name="T14" fmla="*/ 3 w 60"/>
                  <a:gd name="T15" fmla="*/ 21 h 35"/>
                  <a:gd name="T16" fmla="*/ 24 w 60"/>
                  <a:gd name="T17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35">
                    <a:moveTo>
                      <a:pt x="24" y="33"/>
                    </a:moveTo>
                    <a:cubicBezTo>
                      <a:pt x="27" y="35"/>
                      <a:pt x="32" y="35"/>
                      <a:pt x="35" y="33"/>
                    </a:cubicBezTo>
                    <a:cubicBezTo>
                      <a:pt x="57" y="21"/>
                      <a:pt x="57" y="21"/>
                      <a:pt x="57" y="21"/>
                    </a:cubicBezTo>
                    <a:cubicBezTo>
                      <a:pt x="60" y="19"/>
                      <a:pt x="60" y="16"/>
                      <a:pt x="56" y="14"/>
                    </a:cubicBezTo>
                    <a:cubicBezTo>
                      <a:pt x="41" y="5"/>
                      <a:pt x="51" y="10"/>
                      <a:pt x="36" y="2"/>
                    </a:cubicBezTo>
                    <a:cubicBezTo>
                      <a:pt x="33" y="0"/>
                      <a:pt x="27" y="0"/>
                      <a:pt x="24" y="2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6"/>
                      <a:pt x="0" y="19"/>
                      <a:pt x="3" y="21"/>
                    </a:cubicBezTo>
                    <a:lnTo>
                      <a:pt x="24" y="33"/>
                    </a:lnTo>
                    <a:close/>
                  </a:path>
                </a:pathLst>
              </a:custGeom>
              <a:solidFill>
                <a:srgbClr val="4FC1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6" name="Freeform 1070"/>
              <p:cNvSpPr>
                <a:spLocks noEditPoints="1"/>
              </p:cNvSpPr>
              <p:nvPr/>
            </p:nvSpPr>
            <p:spPr bwMode="auto">
              <a:xfrm>
                <a:off x="5150823" y="4488316"/>
                <a:ext cx="388938" cy="166687"/>
              </a:xfrm>
              <a:custGeom>
                <a:avLst/>
                <a:gdLst>
                  <a:gd name="T0" fmla="*/ 39 w 42"/>
                  <a:gd name="T1" fmla="*/ 8 h 18"/>
                  <a:gd name="T2" fmla="*/ 39 w 42"/>
                  <a:gd name="T3" fmla="*/ 8 h 18"/>
                  <a:gd name="T4" fmla="*/ 23 w 42"/>
                  <a:gd name="T5" fmla="*/ 16 h 18"/>
                  <a:gd name="T6" fmla="*/ 36 w 42"/>
                  <a:gd name="T7" fmla="*/ 7 h 18"/>
                  <a:gd name="T8" fmla="*/ 28 w 42"/>
                  <a:gd name="T9" fmla="*/ 0 h 18"/>
                  <a:gd name="T10" fmla="*/ 27 w 42"/>
                  <a:gd name="T11" fmla="*/ 0 h 18"/>
                  <a:gd name="T12" fmla="*/ 8 w 42"/>
                  <a:gd name="T13" fmla="*/ 8 h 18"/>
                  <a:gd name="T14" fmla="*/ 1 w 42"/>
                  <a:gd name="T15" fmla="*/ 10 h 18"/>
                  <a:gd name="T16" fmla="*/ 1 w 42"/>
                  <a:gd name="T17" fmla="*/ 11 h 18"/>
                  <a:gd name="T18" fmla="*/ 11 w 42"/>
                  <a:gd name="T19" fmla="*/ 10 h 18"/>
                  <a:gd name="T20" fmla="*/ 21 w 42"/>
                  <a:gd name="T21" fmla="*/ 14 h 18"/>
                  <a:gd name="T22" fmla="*/ 22 w 42"/>
                  <a:gd name="T23" fmla="*/ 18 h 18"/>
                  <a:gd name="T24" fmla="*/ 25 w 42"/>
                  <a:gd name="T25" fmla="*/ 16 h 18"/>
                  <a:gd name="T26" fmla="*/ 30 w 42"/>
                  <a:gd name="T27" fmla="*/ 18 h 18"/>
                  <a:gd name="T28" fmla="*/ 27 w 42"/>
                  <a:gd name="T29" fmla="*/ 15 h 18"/>
                  <a:gd name="T30" fmla="*/ 37 w 42"/>
                  <a:gd name="T31" fmla="*/ 11 h 18"/>
                  <a:gd name="T32" fmla="*/ 41 w 42"/>
                  <a:gd name="T33" fmla="*/ 9 h 18"/>
                  <a:gd name="T34" fmla="*/ 27 w 42"/>
                  <a:gd name="T35" fmla="*/ 7 h 18"/>
                  <a:gd name="T36" fmla="*/ 27 w 42"/>
                  <a:gd name="T37" fmla="*/ 4 h 18"/>
                  <a:gd name="T38" fmla="*/ 28 w 42"/>
                  <a:gd name="T39" fmla="*/ 4 h 18"/>
                  <a:gd name="T40" fmla="*/ 32 w 42"/>
                  <a:gd name="T41" fmla="*/ 5 h 18"/>
                  <a:gd name="T42" fmla="*/ 28 w 42"/>
                  <a:gd name="T43" fmla="*/ 4 h 18"/>
                  <a:gd name="T44" fmla="*/ 27 w 42"/>
                  <a:gd name="T45" fmla="*/ 8 h 18"/>
                  <a:gd name="T46" fmla="*/ 27 w 42"/>
                  <a:gd name="T47" fmla="*/ 11 h 18"/>
                  <a:gd name="T48" fmla="*/ 26 w 42"/>
                  <a:gd name="T49" fmla="*/ 11 h 18"/>
                  <a:gd name="T50" fmla="*/ 21 w 42"/>
                  <a:gd name="T51" fmla="*/ 11 h 18"/>
                  <a:gd name="T52" fmla="*/ 26 w 42"/>
                  <a:gd name="T53" fmla="*/ 11 h 18"/>
                  <a:gd name="T54" fmla="*/ 22 w 42"/>
                  <a:gd name="T55" fmla="*/ 8 h 18"/>
                  <a:gd name="T56" fmla="*/ 26 w 42"/>
                  <a:gd name="T57" fmla="*/ 8 h 18"/>
                  <a:gd name="T58" fmla="*/ 27 w 42"/>
                  <a:gd name="T59" fmla="*/ 8 h 18"/>
                  <a:gd name="T60" fmla="*/ 32 w 42"/>
                  <a:gd name="T61" fmla="*/ 8 h 18"/>
                  <a:gd name="T62" fmla="*/ 27 w 42"/>
                  <a:gd name="T63" fmla="*/ 8 h 18"/>
                  <a:gd name="T64" fmla="*/ 22 w 42"/>
                  <a:gd name="T65" fmla="*/ 4 h 18"/>
                  <a:gd name="T66" fmla="*/ 27 w 42"/>
                  <a:gd name="T67" fmla="*/ 4 h 18"/>
                  <a:gd name="T68" fmla="*/ 23 w 42"/>
                  <a:gd name="T69" fmla="*/ 6 h 18"/>
                  <a:gd name="T70" fmla="*/ 19 w 42"/>
                  <a:gd name="T71" fmla="*/ 6 h 18"/>
                  <a:gd name="T72" fmla="*/ 23 w 42"/>
                  <a:gd name="T73" fmla="*/ 6 h 18"/>
                  <a:gd name="T74" fmla="*/ 18 w 42"/>
                  <a:gd name="T75" fmla="*/ 9 h 18"/>
                  <a:gd name="T76" fmla="*/ 18 w 42"/>
                  <a:gd name="T77" fmla="*/ 6 h 18"/>
                  <a:gd name="T78" fmla="*/ 21 w 42"/>
                  <a:gd name="T79" fmla="*/ 8 h 18"/>
                  <a:gd name="T80" fmla="*/ 21 w 42"/>
                  <a:gd name="T81" fmla="*/ 11 h 18"/>
                  <a:gd name="T82" fmla="*/ 21 w 42"/>
                  <a:gd name="T83" fmla="*/ 8 h 18"/>
                  <a:gd name="T84" fmla="*/ 18 w 42"/>
                  <a:gd name="T85" fmla="*/ 12 h 18"/>
                  <a:gd name="T86" fmla="*/ 18 w 42"/>
                  <a:gd name="T87" fmla="*/ 10 h 18"/>
                  <a:gd name="T88" fmla="*/ 19 w 42"/>
                  <a:gd name="T89" fmla="*/ 12 h 18"/>
                  <a:gd name="T90" fmla="*/ 23 w 42"/>
                  <a:gd name="T91" fmla="*/ 13 h 18"/>
                  <a:gd name="T92" fmla="*/ 19 w 42"/>
                  <a:gd name="T93" fmla="*/ 12 h 18"/>
                  <a:gd name="T94" fmla="*/ 30 w 42"/>
                  <a:gd name="T95" fmla="*/ 6 h 18"/>
                  <a:gd name="T96" fmla="*/ 34 w 42"/>
                  <a:gd name="T97" fmla="*/ 6 h 18"/>
                  <a:gd name="T98" fmla="*/ 27 w 42"/>
                  <a:gd name="T99" fmla="*/ 1 h 18"/>
                  <a:gd name="T100" fmla="*/ 27 w 42"/>
                  <a:gd name="T101" fmla="*/ 4 h 18"/>
                  <a:gd name="T102" fmla="*/ 27 w 42"/>
                  <a:gd name="T103" fmla="*/ 1 h 18"/>
                  <a:gd name="T104" fmla="*/ 17 w 42"/>
                  <a:gd name="T105" fmla="*/ 10 h 18"/>
                  <a:gd name="T106" fmla="*/ 12 w 42"/>
                  <a:gd name="T107" fmla="*/ 10 h 18"/>
                  <a:gd name="T108" fmla="*/ 29 w 42"/>
                  <a:gd name="T109" fmla="*/ 16 h 18"/>
                  <a:gd name="T110" fmla="*/ 27 w 42"/>
                  <a:gd name="T111" fmla="*/ 17 h 18"/>
                  <a:gd name="T112" fmla="*/ 29 w 42"/>
                  <a:gd name="T113" fmla="*/ 16 h 18"/>
                  <a:gd name="T114" fmla="*/ 38 w 42"/>
                  <a:gd name="T115" fmla="*/ 11 h 18"/>
                  <a:gd name="T116" fmla="*/ 40 w 42"/>
                  <a:gd name="T117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" h="18">
                    <a:moveTo>
                      <a:pt x="41" y="9"/>
                    </a:moveTo>
                    <a:cubicBezTo>
                      <a:pt x="40" y="9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7"/>
                      <a:pt x="25" y="17"/>
                      <a:pt x="26" y="18"/>
                    </a:cubicBezTo>
                    <a:cubicBezTo>
                      <a:pt x="27" y="18"/>
                      <a:pt x="29" y="18"/>
                      <a:pt x="30" y="18"/>
                    </a:cubicBezTo>
                    <a:cubicBezTo>
                      <a:pt x="31" y="17"/>
                      <a:pt x="31" y="16"/>
                      <a:pt x="30" y="15"/>
                    </a:cubicBezTo>
                    <a:cubicBezTo>
                      <a:pt x="29" y="15"/>
                      <a:pt x="28" y="15"/>
                      <a:pt x="27" y="15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1"/>
                      <a:pt x="37" y="11"/>
                    </a:cubicBezTo>
                    <a:cubicBezTo>
                      <a:pt x="38" y="12"/>
                      <a:pt x="40" y="12"/>
                      <a:pt x="41" y="11"/>
                    </a:cubicBezTo>
                    <a:cubicBezTo>
                      <a:pt x="42" y="11"/>
                      <a:pt x="42" y="10"/>
                      <a:pt x="41" y="9"/>
                    </a:cubicBezTo>
                    <a:close/>
                    <a:moveTo>
                      <a:pt x="29" y="6"/>
                    </a:moveTo>
                    <a:cubicBezTo>
                      <a:pt x="27" y="7"/>
                      <a:pt x="27" y="7"/>
                      <a:pt x="27" y="7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7" y="4"/>
                      <a:pt x="27" y="4"/>
                      <a:pt x="27" y="4"/>
                    </a:cubicBezTo>
                    <a:lnTo>
                      <a:pt x="29" y="6"/>
                    </a:lnTo>
                    <a:close/>
                    <a:moveTo>
                      <a:pt x="28" y="4"/>
                    </a:moveTo>
                    <a:cubicBezTo>
                      <a:pt x="30" y="3"/>
                      <a:pt x="30" y="3"/>
                      <a:pt x="30" y="3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0" y="6"/>
                      <a:pt x="30" y="6"/>
                      <a:pt x="30" y="6"/>
                    </a:cubicBezTo>
                    <a:lnTo>
                      <a:pt x="28" y="4"/>
                    </a:lnTo>
                    <a:close/>
                    <a:moveTo>
                      <a:pt x="25" y="9"/>
                    </a:moveTo>
                    <a:cubicBezTo>
                      <a:pt x="27" y="8"/>
                      <a:pt x="27" y="8"/>
                      <a:pt x="27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7" y="11"/>
                      <a:pt x="27" y="11"/>
                      <a:pt x="27" y="11"/>
                    </a:cubicBezTo>
                    <a:lnTo>
                      <a:pt x="25" y="9"/>
                    </a:lnTo>
                    <a:close/>
                    <a:moveTo>
                      <a:pt x="26" y="11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4" y="10"/>
                      <a:pt x="24" y="10"/>
                      <a:pt x="24" y="10"/>
                    </a:cubicBezTo>
                    <a:lnTo>
                      <a:pt x="26" y="11"/>
                    </a:lnTo>
                    <a:close/>
                    <a:moveTo>
                      <a:pt x="24" y="9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6" y="8"/>
                      <a:pt x="26" y="8"/>
                      <a:pt x="26" y="8"/>
                    </a:cubicBezTo>
                    <a:lnTo>
                      <a:pt x="24" y="9"/>
                    </a:lnTo>
                    <a:close/>
                    <a:moveTo>
                      <a:pt x="27" y="8"/>
                    </a:moveTo>
                    <a:cubicBezTo>
                      <a:pt x="30" y="6"/>
                      <a:pt x="30" y="6"/>
                      <a:pt x="30" y="6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9"/>
                      <a:pt x="30" y="9"/>
                    </a:cubicBezTo>
                    <a:lnTo>
                      <a:pt x="27" y="8"/>
                    </a:lnTo>
                    <a:close/>
                    <a:moveTo>
                      <a:pt x="24" y="6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7" y="4"/>
                      <a:pt x="27" y="4"/>
                      <a:pt x="27" y="4"/>
                    </a:cubicBezTo>
                    <a:lnTo>
                      <a:pt x="24" y="6"/>
                    </a:lnTo>
                    <a:close/>
                    <a:moveTo>
                      <a:pt x="23" y="6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1" y="5"/>
                      <a:pt x="21" y="5"/>
                      <a:pt x="21" y="5"/>
                    </a:cubicBezTo>
                    <a:lnTo>
                      <a:pt x="23" y="6"/>
                    </a:lnTo>
                    <a:close/>
                    <a:moveTo>
                      <a:pt x="20" y="8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8" y="6"/>
                      <a:pt x="18" y="6"/>
                      <a:pt x="18" y="6"/>
                    </a:cubicBezTo>
                    <a:lnTo>
                      <a:pt x="20" y="8"/>
                    </a:lnTo>
                    <a:close/>
                    <a:moveTo>
                      <a:pt x="21" y="8"/>
                    </a:moveTo>
                    <a:cubicBezTo>
                      <a:pt x="23" y="9"/>
                      <a:pt x="23" y="9"/>
                      <a:pt x="23" y="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18" y="10"/>
                      <a:pt x="18" y="10"/>
                      <a:pt x="18" y="10"/>
                    </a:cubicBezTo>
                    <a:lnTo>
                      <a:pt x="21" y="8"/>
                    </a:lnTo>
                    <a:close/>
                    <a:moveTo>
                      <a:pt x="20" y="11"/>
                    </a:moveTo>
                    <a:cubicBezTo>
                      <a:pt x="18" y="12"/>
                      <a:pt x="18" y="12"/>
                      <a:pt x="18" y="1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8" y="10"/>
                      <a:pt x="18" y="10"/>
                      <a:pt x="18" y="10"/>
                    </a:cubicBezTo>
                    <a:lnTo>
                      <a:pt x="20" y="11"/>
                    </a:lnTo>
                    <a:close/>
                    <a:moveTo>
                      <a:pt x="19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2" y="13"/>
                      <a:pt x="22" y="13"/>
                      <a:pt x="22" y="13"/>
                    </a:cubicBezTo>
                    <a:lnTo>
                      <a:pt x="19" y="12"/>
                    </a:lnTo>
                    <a:close/>
                    <a:moveTo>
                      <a:pt x="32" y="7"/>
                    </a:moveTo>
                    <a:cubicBezTo>
                      <a:pt x="30" y="6"/>
                      <a:pt x="30" y="6"/>
                      <a:pt x="30" y="6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4" y="6"/>
                      <a:pt x="34" y="6"/>
                      <a:pt x="34" y="6"/>
                    </a:cubicBezTo>
                    <a:lnTo>
                      <a:pt x="32" y="7"/>
                    </a:lnTo>
                    <a:close/>
                    <a:moveTo>
                      <a:pt x="27" y="1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5" y="2"/>
                      <a:pt x="25" y="2"/>
                      <a:pt x="25" y="2"/>
                    </a:cubicBezTo>
                    <a:lnTo>
                      <a:pt x="27" y="1"/>
                    </a:lnTo>
                    <a:close/>
                    <a:moveTo>
                      <a:pt x="15" y="8"/>
                    </a:moveTo>
                    <a:cubicBezTo>
                      <a:pt x="17" y="10"/>
                      <a:pt x="17" y="10"/>
                      <a:pt x="17" y="10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2" y="10"/>
                      <a:pt x="12" y="10"/>
                      <a:pt x="12" y="10"/>
                    </a:cubicBezTo>
                    <a:lnTo>
                      <a:pt x="15" y="8"/>
                    </a:lnTo>
                    <a:close/>
                    <a:moveTo>
                      <a:pt x="29" y="16"/>
                    </a:moveTo>
                    <a:cubicBezTo>
                      <a:pt x="29" y="16"/>
                      <a:pt x="29" y="17"/>
                      <a:pt x="29" y="17"/>
                    </a:cubicBezTo>
                    <a:cubicBezTo>
                      <a:pt x="28" y="17"/>
                      <a:pt x="27" y="17"/>
                      <a:pt x="27" y="17"/>
                    </a:cubicBezTo>
                    <a:cubicBezTo>
                      <a:pt x="26" y="17"/>
                      <a:pt x="26" y="16"/>
                      <a:pt x="27" y="16"/>
                    </a:cubicBezTo>
                    <a:cubicBezTo>
                      <a:pt x="27" y="16"/>
                      <a:pt x="28" y="16"/>
                      <a:pt x="29" y="16"/>
                    </a:cubicBezTo>
                    <a:close/>
                    <a:moveTo>
                      <a:pt x="40" y="11"/>
                    </a:moveTo>
                    <a:cubicBezTo>
                      <a:pt x="39" y="11"/>
                      <a:pt x="38" y="11"/>
                      <a:pt x="38" y="11"/>
                    </a:cubicBezTo>
                    <a:cubicBezTo>
                      <a:pt x="37" y="10"/>
                      <a:pt x="37" y="10"/>
                      <a:pt x="38" y="9"/>
                    </a:cubicBezTo>
                    <a:cubicBezTo>
                      <a:pt x="38" y="9"/>
                      <a:pt x="39" y="9"/>
                      <a:pt x="40" y="9"/>
                    </a:cubicBezTo>
                    <a:cubicBezTo>
                      <a:pt x="40" y="10"/>
                      <a:pt x="40" y="10"/>
                      <a:pt x="40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7" name="Freeform 1071"/>
              <p:cNvSpPr>
                <a:spLocks/>
              </p:cNvSpPr>
              <p:nvPr/>
            </p:nvSpPr>
            <p:spPr bwMode="auto">
              <a:xfrm>
                <a:off x="1698010" y="5172529"/>
                <a:ext cx="685800" cy="396875"/>
              </a:xfrm>
              <a:custGeom>
                <a:avLst/>
                <a:gdLst>
                  <a:gd name="T0" fmla="*/ 30 w 74"/>
                  <a:gd name="T1" fmla="*/ 40 h 43"/>
                  <a:gd name="T2" fmla="*/ 44 w 74"/>
                  <a:gd name="T3" fmla="*/ 40 h 43"/>
                  <a:gd name="T4" fmla="*/ 70 w 74"/>
                  <a:gd name="T5" fmla="*/ 25 h 43"/>
                  <a:gd name="T6" fmla="*/ 70 w 74"/>
                  <a:gd name="T7" fmla="*/ 17 h 43"/>
                  <a:gd name="T8" fmla="*/ 44 w 74"/>
                  <a:gd name="T9" fmla="*/ 2 h 43"/>
                  <a:gd name="T10" fmla="*/ 30 w 74"/>
                  <a:gd name="T11" fmla="*/ 2 h 43"/>
                  <a:gd name="T12" fmla="*/ 4 w 74"/>
                  <a:gd name="T13" fmla="*/ 17 h 43"/>
                  <a:gd name="T14" fmla="*/ 4 w 74"/>
                  <a:gd name="T15" fmla="*/ 26 h 43"/>
                  <a:gd name="T16" fmla="*/ 30 w 74"/>
                  <a:gd name="T17" fmla="*/ 4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43">
                    <a:moveTo>
                      <a:pt x="30" y="40"/>
                    </a:moveTo>
                    <a:cubicBezTo>
                      <a:pt x="34" y="43"/>
                      <a:pt x="40" y="43"/>
                      <a:pt x="44" y="40"/>
                    </a:cubicBezTo>
                    <a:cubicBezTo>
                      <a:pt x="70" y="25"/>
                      <a:pt x="70" y="25"/>
                      <a:pt x="70" y="25"/>
                    </a:cubicBezTo>
                    <a:cubicBezTo>
                      <a:pt x="74" y="23"/>
                      <a:pt x="74" y="19"/>
                      <a:pt x="70" y="17"/>
                    </a:cubicBezTo>
                    <a:cubicBezTo>
                      <a:pt x="51" y="6"/>
                      <a:pt x="63" y="13"/>
                      <a:pt x="44" y="2"/>
                    </a:cubicBezTo>
                    <a:cubicBezTo>
                      <a:pt x="40" y="0"/>
                      <a:pt x="34" y="0"/>
                      <a:pt x="30" y="2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0" y="20"/>
                      <a:pt x="0" y="23"/>
                      <a:pt x="4" y="26"/>
                    </a:cubicBezTo>
                    <a:lnTo>
                      <a:pt x="30" y="4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8" name="Freeform 1072"/>
              <p:cNvSpPr>
                <a:spLocks/>
              </p:cNvSpPr>
              <p:nvPr/>
            </p:nvSpPr>
            <p:spPr bwMode="auto">
              <a:xfrm>
                <a:off x="2939435" y="5412241"/>
                <a:ext cx="795338" cy="463550"/>
              </a:xfrm>
              <a:custGeom>
                <a:avLst/>
                <a:gdLst>
                  <a:gd name="T0" fmla="*/ 35 w 86"/>
                  <a:gd name="T1" fmla="*/ 48 h 50"/>
                  <a:gd name="T2" fmla="*/ 51 w 86"/>
                  <a:gd name="T3" fmla="*/ 48 h 50"/>
                  <a:gd name="T4" fmla="*/ 82 w 86"/>
                  <a:gd name="T5" fmla="*/ 30 h 50"/>
                  <a:gd name="T6" fmla="*/ 82 w 86"/>
                  <a:gd name="T7" fmla="*/ 20 h 50"/>
                  <a:gd name="T8" fmla="*/ 52 w 86"/>
                  <a:gd name="T9" fmla="*/ 3 h 50"/>
                  <a:gd name="T10" fmla="*/ 35 w 86"/>
                  <a:gd name="T11" fmla="*/ 3 h 50"/>
                  <a:gd name="T12" fmla="*/ 5 w 86"/>
                  <a:gd name="T13" fmla="*/ 21 h 50"/>
                  <a:gd name="T14" fmla="*/ 5 w 86"/>
                  <a:gd name="T15" fmla="*/ 30 h 50"/>
                  <a:gd name="T16" fmla="*/ 35 w 86"/>
                  <a:gd name="T17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" h="50">
                    <a:moveTo>
                      <a:pt x="35" y="48"/>
                    </a:moveTo>
                    <a:cubicBezTo>
                      <a:pt x="39" y="50"/>
                      <a:pt x="47" y="50"/>
                      <a:pt x="51" y="48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6" y="27"/>
                      <a:pt x="86" y="23"/>
                      <a:pt x="82" y="20"/>
                    </a:cubicBezTo>
                    <a:cubicBezTo>
                      <a:pt x="59" y="7"/>
                      <a:pt x="73" y="15"/>
                      <a:pt x="52" y="3"/>
                    </a:cubicBezTo>
                    <a:cubicBezTo>
                      <a:pt x="47" y="0"/>
                      <a:pt x="40" y="0"/>
                      <a:pt x="35" y="3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3"/>
                      <a:pt x="0" y="28"/>
                      <a:pt x="5" y="30"/>
                    </a:cubicBezTo>
                    <a:lnTo>
                      <a:pt x="35" y="4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9" name="Freeform 1073"/>
              <p:cNvSpPr>
                <a:spLocks/>
              </p:cNvSpPr>
              <p:nvPr/>
            </p:nvSpPr>
            <p:spPr bwMode="auto">
              <a:xfrm>
                <a:off x="1763098" y="5320166"/>
                <a:ext cx="546100" cy="193675"/>
              </a:xfrm>
              <a:custGeom>
                <a:avLst/>
                <a:gdLst>
                  <a:gd name="T0" fmla="*/ 23 w 59"/>
                  <a:gd name="T1" fmla="*/ 19 h 21"/>
                  <a:gd name="T2" fmla="*/ 3 w 59"/>
                  <a:gd name="T3" fmla="*/ 7 h 21"/>
                  <a:gd name="T4" fmla="*/ 0 w 59"/>
                  <a:gd name="T5" fmla="*/ 3 h 21"/>
                  <a:gd name="T6" fmla="*/ 0 w 59"/>
                  <a:gd name="T7" fmla="*/ 1 h 21"/>
                  <a:gd name="T8" fmla="*/ 3 w 59"/>
                  <a:gd name="T9" fmla="*/ 4 h 21"/>
                  <a:gd name="T10" fmla="*/ 23 w 59"/>
                  <a:gd name="T11" fmla="*/ 16 h 21"/>
                  <a:gd name="T12" fmla="*/ 35 w 59"/>
                  <a:gd name="T13" fmla="*/ 16 h 21"/>
                  <a:gd name="T14" fmla="*/ 57 w 59"/>
                  <a:gd name="T15" fmla="*/ 4 h 21"/>
                  <a:gd name="T16" fmla="*/ 59 w 59"/>
                  <a:gd name="T17" fmla="*/ 0 h 21"/>
                  <a:gd name="T18" fmla="*/ 59 w 59"/>
                  <a:gd name="T19" fmla="*/ 3 h 21"/>
                  <a:gd name="T20" fmla="*/ 57 w 59"/>
                  <a:gd name="T21" fmla="*/ 7 h 21"/>
                  <a:gd name="T22" fmla="*/ 35 w 59"/>
                  <a:gd name="T23" fmla="*/ 19 h 21"/>
                  <a:gd name="T24" fmla="*/ 23 w 59"/>
                  <a:gd name="T25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21">
                    <a:moveTo>
                      <a:pt x="23" y="19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3"/>
                      <a:pt x="3" y="4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7" y="18"/>
                      <a:pt x="32" y="18"/>
                      <a:pt x="35" y="16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8" y="3"/>
                      <a:pt x="59" y="2"/>
                      <a:pt x="59" y="0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4"/>
                      <a:pt x="58" y="6"/>
                      <a:pt x="57" y="7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2" y="21"/>
                      <a:pt x="27" y="21"/>
                      <a:pt x="23" y="19"/>
                    </a:cubicBezTo>
                    <a:close/>
                  </a:path>
                </a:pathLst>
              </a:custGeom>
              <a:solidFill>
                <a:srgbClr val="F68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0" name="Freeform 1074"/>
              <p:cNvSpPr>
                <a:spLocks/>
              </p:cNvSpPr>
              <p:nvPr/>
            </p:nvSpPr>
            <p:spPr bwMode="auto">
              <a:xfrm>
                <a:off x="1753573" y="5163004"/>
                <a:ext cx="565150" cy="323850"/>
              </a:xfrm>
              <a:custGeom>
                <a:avLst/>
                <a:gdLst>
                  <a:gd name="T0" fmla="*/ 24 w 61"/>
                  <a:gd name="T1" fmla="*/ 33 h 35"/>
                  <a:gd name="T2" fmla="*/ 36 w 61"/>
                  <a:gd name="T3" fmla="*/ 33 h 35"/>
                  <a:gd name="T4" fmla="*/ 58 w 61"/>
                  <a:gd name="T5" fmla="*/ 21 h 35"/>
                  <a:gd name="T6" fmla="*/ 58 w 61"/>
                  <a:gd name="T7" fmla="*/ 14 h 35"/>
                  <a:gd name="T8" fmla="*/ 37 w 61"/>
                  <a:gd name="T9" fmla="*/ 2 h 35"/>
                  <a:gd name="T10" fmla="*/ 25 w 61"/>
                  <a:gd name="T11" fmla="*/ 2 h 35"/>
                  <a:gd name="T12" fmla="*/ 4 w 61"/>
                  <a:gd name="T13" fmla="*/ 14 h 35"/>
                  <a:gd name="T14" fmla="*/ 4 w 61"/>
                  <a:gd name="T15" fmla="*/ 21 h 35"/>
                  <a:gd name="T16" fmla="*/ 24 w 61"/>
                  <a:gd name="T17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35">
                    <a:moveTo>
                      <a:pt x="24" y="33"/>
                    </a:moveTo>
                    <a:cubicBezTo>
                      <a:pt x="28" y="35"/>
                      <a:pt x="33" y="35"/>
                      <a:pt x="36" y="3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61" y="19"/>
                      <a:pt x="61" y="16"/>
                      <a:pt x="58" y="14"/>
                    </a:cubicBezTo>
                    <a:cubicBezTo>
                      <a:pt x="42" y="5"/>
                      <a:pt x="52" y="11"/>
                      <a:pt x="37" y="2"/>
                    </a:cubicBezTo>
                    <a:cubicBezTo>
                      <a:pt x="33" y="0"/>
                      <a:pt x="28" y="0"/>
                      <a:pt x="25" y="2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0" y="16"/>
                      <a:pt x="0" y="19"/>
                      <a:pt x="4" y="21"/>
                    </a:cubicBezTo>
                    <a:lnTo>
                      <a:pt x="24" y="33"/>
                    </a:lnTo>
                    <a:close/>
                  </a:path>
                </a:pathLst>
              </a:custGeom>
              <a:solidFill>
                <a:srgbClr val="FCB7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1" name="Freeform 1075"/>
              <p:cNvSpPr>
                <a:spLocks/>
              </p:cNvSpPr>
              <p:nvPr/>
            </p:nvSpPr>
            <p:spPr bwMode="auto">
              <a:xfrm>
                <a:off x="1910735" y="5247141"/>
                <a:ext cx="277813" cy="157162"/>
              </a:xfrm>
              <a:custGeom>
                <a:avLst/>
                <a:gdLst>
                  <a:gd name="T0" fmla="*/ 18 w 175"/>
                  <a:gd name="T1" fmla="*/ 11 h 99"/>
                  <a:gd name="T2" fmla="*/ 35 w 175"/>
                  <a:gd name="T3" fmla="*/ 40 h 99"/>
                  <a:gd name="T4" fmla="*/ 0 w 175"/>
                  <a:gd name="T5" fmla="*/ 70 h 99"/>
                  <a:gd name="T6" fmla="*/ 59 w 175"/>
                  <a:gd name="T7" fmla="*/ 70 h 99"/>
                  <a:gd name="T8" fmla="*/ 94 w 175"/>
                  <a:gd name="T9" fmla="*/ 99 h 99"/>
                  <a:gd name="T10" fmla="*/ 117 w 175"/>
                  <a:gd name="T11" fmla="*/ 64 h 99"/>
                  <a:gd name="T12" fmla="*/ 175 w 175"/>
                  <a:gd name="T13" fmla="*/ 58 h 99"/>
                  <a:gd name="T14" fmla="*/ 123 w 175"/>
                  <a:gd name="T15" fmla="*/ 35 h 99"/>
                  <a:gd name="T16" fmla="*/ 123 w 175"/>
                  <a:gd name="T17" fmla="*/ 0 h 99"/>
                  <a:gd name="T18" fmla="*/ 76 w 175"/>
                  <a:gd name="T19" fmla="*/ 23 h 99"/>
                  <a:gd name="T20" fmla="*/ 18 w 175"/>
                  <a:gd name="T21" fmla="*/ 1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5" h="99">
                    <a:moveTo>
                      <a:pt x="18" y="11"/>
                    </a:moveTo>
                    <a:lnTo>
                      <a:pt x="35" y="40"/>
                    </a:lnTo>
                    <a:lnTo>
                      <a:pt x="0" y="70"/>
                    </a:lnTo>
                    <a:lnTo>
                      <a:pt x="59" y="70"/>
                    </a:lnTo>
                    <a:lnTo>
                      <a:pt x="94" y="99"/>
                    </a:lnTo>
                    <a:lnTo>
                      <a:pt x="117" y="64"/>
                    </a:lnTo>
                    <a:lnTo>
                      <a:pt x="175" y="58"/>
                    </a:lnTo>
                    <a:lnTo>
                      <a:pt x="123" y="35"/>
                    </a:lnTo>
                    <a:lnTo>
                      <a:pt x="123" y="0"/>
                    </a:lnTo>
                    <a:lnTo>
                      <a:pt x="76" y="23"/>
                    </a:lnTo>
                    <a:lnTo>
                      <a:pt x="18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2" name="Freeform 1076"/>
              <p:cNvSpPr>
                <a:spLocks/>
              </p:cNvSpPr>
              <p:nvPr/>
            </p:nvSpPr>
            <p:spPr bwMode="auto">
              <a:xfrm>
                <a:off x="3614123" y="4710566"/>
                <a:ext cx="306388" cy="203200"/>
              </a:xfrm>
              <a:custGeom>
                <a:avLst/>
                <a:gdLst>
                  <a:gd name="T0" fmla="*/ 24 w 33"/>
                  <a:gd name="T1" fmla="*/ 21 h 22"/>
                  <a:gd name="T2" fmla="*/ 4 w 33"/>
                  <a:gd name="T3" fmla="*/ 12 h 22"/>
                  <a:gd name="T4" fmla="*/ 9 w 33"/>
                  <a:gd name="T5" fmla="*/ 1 h 22"/>
                  <a:gd name="T6" fmla="*/ 29 w 33"/>
                  <a:gd name="T7" fmla="*/ 9 h 22"/>
                  <a:gd name="T8" fmla="*/ 24 w 33"/>
                  <a:gd name="T9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2">
                    <a:moveTo>
                      <a:pt x="24" y="21"/>
                    </a:moveTo>
                    <a:cubicBezTo>
                      <a:pt x="17" y="22"/>
                      <a:pt x="8" y="18"/>
                      <a:pt x="4" y="12"/>
                    </a:cubicBezTo>
                    <a:cubicBezTo>
                      <a:pt x="0" y="7"/>
                      <a:pt x="2" y="2"/>
                      <a:pt x="9" y="1"/>
                    </a:cubicBezTo>
                    <a:cubicBezTo>
                      <a:pt x="16" y="0"/>
                      <a:pt x="24" y="4"/>
                      <a:pt x="29" y="9"/>
                    </a:cubicBezTo>
                    <a:cubicBezTo>
                      <a:pt x="33" y="15"/>
                      <a:pt x="31" y="20"/>
                      <a:pt x="24" y="21"/>
                    </a:cubicBezTo>
                    <a:close/>
                  </a:path>
                </a:pathLst>
              </a:custGeom>
              <a:solidFill>
                <a:srgbClr val="D5E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3" name="Freeform 1077"/>
              <p:cNvSpPr>
                <a:spLocks/>
              </p:cNvSpPr>
              <p:nvPr/>
            </p:nvSpPr>
            <p:spPr bwMode="auto">
              <a:xfrm>
                <a:off x="3633173" y="3157991"/>
                <a:ext cx="258763" cy="304800"/>
              </a:xfrm>
              <a:custGeom>
                <a:avLst/>
                <a:gdLst>
                  <a:gd name="T0" fmla="*/ 4 w 28"/>
                  <a:gd name="T1" fmla="*/ 20 h 33"/>
                  <a:gd name="T2" fmla="*/ 15 w 28"/>
                  <a:gd name="T3" fmla="*/ 29 h 33"/>
                  <a:gd name="T4" fmla="*/ 24 w 28"/>
                  <a:gd name="T5" fmla="*/ 31 h 33"/>
                  <a:gd name="T6" fmla="*/ 12 w 28"/>
                  <a:gd name="T7" fmla="*/ 12 h 33"/>
                  <a:gd name="T8" fmla="*/ 5 w 28"/>
                  <a:gd name="T9" fmla="*/ 5 h 33"/>
                  <a:gd name="T10" fmla="*/ 0 w 28"/>
                  <a:gd name="T11" fmla="*/ 0 h 33"/>
                  <a:gd name="T12" fmla="*/ 4 w 28"/>
                  <a:gd name="T13" fmla="*/ 2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3">
                    <a:moveTo>
                      <a:pt x="4" y="20"/>
                    </a:moveTo>
                    <a:cubicBezTo>
                      <a:pt x="4" y="20"/>
                      <a:pt x="13" y="28"/>
                      <a:pt x="15" y="29"/>
                    </a:cubicBezTo>
                    <a:cubicBezTo>
                      <a:pt x="16" y="30"/>
                      <a:pt x="21" y="33"/>
                      <a:pt x="24" y="31"/>
                    </a:cubicBezTo>
                    <a:cubicBezTo>
                      <a:pt x="28" y="30"/>
                      <a:pt x="20" y="17"/>
                      <a:pt x="12" y="12"/>
                    </a:cubicBezTo>
                    <a:cubicBezTo>
                      <a:pt x="12" y="12"/>
                      <a:pt x="6" y="7"/>
                      <a:pt x="5" y="5"/>
                    </a:cubicBezTo>
                    <a:cubicBezTo>
                      <a:pt x="5" y="5"/>
                      <a:pt x="3" y="0"/>
                      <a:pt x="0" y="0"/>
                    </a:cubicBezTo>
                    <a:lnTo>
                      <a:pt x="4" y="20"/>
                    </a:lnTo>
                    <a:close/>
                  </a:path>
                </a:pathLst>
              </a:custGeom>
              <a:solidFill>
                <a:srgbClr val="F8A2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4" name="Freeform 1078"/>
              <p:cNvSpPr>
                <a:spLocks/>
              </p:cNvSpPr>
              <p:nvPr/>
            </p:nvSpPr>
            <p:spPr bwMode="auto">
              <a:xfrm>
                <a:off x="3688735" y="3148466"/>
                <a:ext cx="203200" cy="314325"/>
              </a:xfrm>
              <a:custGeom>
                <a:avLst/>
                <a:gdLst>
                  <a:gd name="T0" fmla="*/ 8 w 22"/>
                  <a:gd name="T1" fmla="*/ 21 h 34"/>
                  <a:gd name="T2" fmla="*/ 16 w 22"/>
                  <a:gd name="T3" fmla="*/ 33 h 34"/>
                  <a:gd name="T4" fmla="*/ 20 w 22"/>
                  <a:gd name="T5" fmla="*/ 25 h 34"/>
                  <a:gd name="T6" fmla="*/ 11 w 22"/>
                  <a:gd name="T7" fmla="*/ 9 h 34"/>
                  <a:gd name="T8" fmla="*/ 5 w 22"/>
                  <a:gd name="T9" fmla="*/ 0 h 34"/>
                  <a:gd name="T10" fmla="*/ 0 w 22"/>
                  <a:gd name="T11" fmla="*/ 4 h 34"/>
                  <a:gd name="T12" fmla="*/ 5 w 22"/>
                  <a:gd name="T13" fmla="*/ 11 h 34"/>
                  <a:gd name="T14" fmla="*/ 8 w 22"/>
                  <a:gd name="T15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34">
                    <a:moveTo>
                      <a:pt x="8" y="21"/>
                    </a:moveTo>
                    <a:cubicBezTo>
                      <a:pt x="8" y="21"/>
                      <a:pt x="12" y="34"/>
                      <a:pt x="16" y="33"/>
                    </a:cubicBezTo>
                    <a:cubicBezTo>
                      <a:pt x="21" y="32"/>
                      <a:pt x="22" y="31"/>
                      <a:pt x="20" y="25"/>
                    </a:cubicBezTo>
                    <a:cubicBezTo>
                      <a:pt x="18" y="19"/>
                      <a:pt x="15" y="13"/>
                      <a:pt x="11" y="9"/>
                    </a:cubicBezTo>
                    <a:cubicBezTo>
                      <a:pt x="8" y="5"/>
                      <a:pt x="5" y="0"/>
                      <a:pt x="5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4" y="9"/>
                      <a:pt x="5" y="11"/>
                    </a:cubicBezTo>
                    <a:cubicBezTo>
                      <a:pt x="6" y="12"/>
                      <a:pt x="8" y="19"/>
                      <a:pt x="8" y="21"/>
                    </a:cubicBezTo>
                    <a:close/>
                  </a:path>
                </a:pathLst>
              </a:custGeom>
              <a:solidFill>
                <a:srgbClr val="FAB6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5" name="Freeform 1079"/>
              <p:cNvSpPr>
                <a:spLocks/>
              </p:cNvSpPr>
              <p:nvPr/>
            </p:nvSpPr>
            <p:spPr bwMode="auto">
              <a:xfrm>
                <a:off x="3604598" y="3008766"/>
                <a:ext cx="130175" cy="176212"/>
              </a:xfrm>
              <a:custGeom>
                <a:avLst/>
                <a:gdLst>
                  <a:gd name="T0" fmla="*/ 14 w 14"/>
                  <a:gd name="T1" fmla="*/ 15 h 19"/>
                  <a:gd name="T2" fmla="*/ 11 w 14"/>
                  <a:gd name="T3" fmla="*/ 7 h 19"/>
                  <a:gd name="T4" fmla="*/ 10 w 14"/>
                  <a:gd name="T5" fmla="*/ 3 h 19"/>
                  <a:gd name="T6" fmla="*/ 4 w 14"/>
                  <a:gd name="T7" fmla="*/ 0 h 19"/>
                  <a:gd name="T8" fmla="*/ 0 w 14"/>
                  <a:gd name="T9" fmla="*/ 4 h 19"/>
                  <a:gd name="T10" fmla="*/ 1 w 14"/>
                  <a:gd name="T11" fmla="*/ 11 h 19"/>
                  <a:gd name="T12" fmla="*/ 6 w 14"/>
                  <a:gd name="T13" fmla="*/ 17 h 19"/>
                  <a:gd name="T14" fmla="*/ 9 w 14"/>
                  <a:gd name="T15" fmla="*/ 19 h 19"/>
                  <a:gd name="T16" fmla="*/ 13 w 14"/>
                  <a:gd name="T17" fmla="*/ 18 h 19"/>
                  <a:gd name="T18" fmla="*/ 14 w 14"/>
                  <a:gd name="T1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9">
                    <a:moveTo>
                      <a:pt x="14" y="15"/>
                    </a:moveTo>
                    <a:cubicBezTo>
                      <a:pt x="14" y="15"/>
                      <a:pt x="12" y="10"/>
                      <a:pt x="11" y="7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0" y="3"/>
                      <a:pt x="6" y="1"/>
                      <a:pt x="4" y="0"/>
                    </a:cubicBezTo>
                    <a:cubicBezTo>
                      <a:pt x="2" y="0"/>
                      <a:pt x="0" y="3"/>
                      <a:pt x="0" y="4"/>
                    </a:cubicBezTo>
                    <a:cubicBezTo>
                      <a:pt x="0" y="5"/>
                      <a:pt x="0" y="9"/>
                      <a:pt x="1" y="11"/>
                    </a:cubicBezTo>
                    <a:cubicBezTo>
                      <a:pt x="2" y="12"/>
                      <a:pt x="4" y="15"/>
                      <a:pt x="6" y="17"/>
                    </a:cubicBezTo>
                    <a:cubicBezTo>
                      <a:pt x="8" y="18"/>
                      <a:pt x="9" y="19"/>
                      <a:pt x="9" y="19"/>
                    </a:cubicBezTo>
                    <a:cubicBezTo>
                      <a:pt x="13" y="18"/>
                      <a:pt x="13" y="18"/>
                      <a:pt x="13" y="18"/>
                    </a:cubicBezTo>
                    <a:lnTo>
                      <a:pt x="14" y="15"/>
                    </a:lnTo>
                    <a:close/>
                  </a:path>
                </a:pathLst>
              </a:custGeom>
              <a:solidFill>
                <a:srgbClr val="FAB6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6" name="Freeform 1080"/>
              <p:cNvSpPr>
                <a:spLocks/>
              </p:cNvSpPr>
              <p:nvPr/>
            </p:nvSpPr>
            <p:spPr bwMode="auto">
              <a:xfrm>
                <a:off x="3633173" y="3027816"/>
                <a:ext cx="55563" cy="101600"/>
              </a:xfrm>
              <a:custGeom>
                <a:avLst/>
                <a:gdLst>
                  <a:gd name="T0" fmla="*/ 6 w 6"/>
                  <a:gd name="T1" fmla="*/ 11 h 11"/>
                  <a:gd name="T2" fmla="*/ 5 w 6"/>
                  <a:gd name="T3" fmla="*/ 9 h 11"/>
                  <a:gd name="T4" fmla="*/ 5 w 6"/>
                  <a:gd name="T5" fmla="*/ 4 h 11"/>
                  <a:gd name="T6" fmla="*/ 4 w 6"/>
                  <a:gd name="T7" fmla="*/ 3 h 11"/>
                  <a:gd name="T8" fmla="*/ 4 w 6"/>
                  <a:gd name="T9" fmla="*/ 2 h 11"/>
                  <a:gd name="T10" fmla="*/ 3 w 6"/>
                  <a:gd name="T11" fmla="*/ 1 h 11"/>
                  <a:gd name="T12" fmla="*/ 2 w 6"/>
                  <a:gd name="T13" fmla="*/ 1 h 11"/>
                  <a:gd name="T14" fmla="*/ 1 w 6"/>
                  <a:gd name="T15" fmla="*/ 0 h 11"/>
                  <a:gd name="T16" fmla="*/ 0 w 6"/>
                  <a:gd name="T17" fmla="*/ 0 h 11"/>
                  <a:gd name="T18" fmla="*/ 2 w 6"/>
                  <a:gd name="T19" fmla="*/ 1 h 11"/>
                  <a:gd name="T20" fmla="*/ 3 w 6"/>
                  <a:gd name="T21" fmla="*/ 1 h 11"/>
                  <a:gd name="T22" fmla="*/ 4 w 6"/>
                  <a:gd name="T23" fmla="*/ 2 h 11"/>
                  <a:gd name="T24" fmla="*/ 5 w 6"/>
                  <a:gd name="T25" fmla="*/ 2 h 11"/>
                  <a:gd name="T26" fmla="*/ 5 w 6"/>
                  <a:gd name="T27" fmla="*/ 2 h 11"/>
                  <a:gd name="T28" fmla="*/ 5 w 6"/>
                  <a:gd name="T29" fmla="*/ 2 h 11"/>
                  <a:gd name="T30" fmla="*/ 5 w 6"/>
                  <a:gd name="T31" fmla="*/ 3 h 11"/>
                  <a:gd name="T32" fmla="*/ 5 w 6"/>
                  <a:gd name="T33" fmla="*/ 4 h 11"/>
                  <a:gd name="T34" fmla="*/ 6 w 6"/>
                  <a:gd name="T35" fmla="*/ 9 h 11"/>
                  <a:gd name="T36" fmla="*/ 6 w 6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11">
                    <a:moveTo>
                      <a:pt x="6" y="11"/>
                    </a:moveTo>
                    <a:cubicBezTo>
                      <a:pt x="6" y="11"/>
                      <a:pt x="6" y="10"/>
                      <a:pt x="5" y="9"/>
                    </a:cubicBezTo>
                    <a:cubicBezTo>
                      <a:pt x="5" y="7"/>
                      <a:pt x="5" y="6"/>
                      <a:pt x="5" y="4"/>
                    </a:cubicBezTo>
                    <a:cubicBezTo>
                      <a:pt x="5" y="4"/>
                      <a:pt x="5" y="3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4"/>
                      <a:pt x="5" y="4"/>
                    </a:cubicBezTo>
                    <a:cubicBezTo>
                      <a:pt x="5" y="6"/>
                      <a:pt x="6" y="7"/>
                      <a:pt x="6" y="9"/>
                    </a:cubicBezTo>
                    <a:cubicBezTo>
                      <a:pt x="6" y="10"/>
                      <a:pt x="6" y="11"/>
                      <a:pt x="6" y="11"/>
                    </a:cubicBezTo>
                    <a:close/>
                  </a:path>
                </a:pathLst>
              </a:custGeom>
              <a:solidFill>
                <a:srgbClr val="EE9F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7" name="Freeform 1081"/>
              <p:cNvSpPr>
                <a:spLocks/>
              </p:cNvSpPr>
              <p:nvPr/>
            </p:nvSpPr>
            <p:spPr bwMode="auto">
              <a:xfrm>
                <a:off x="3614123" y="3027816"/>
                <a:ext cx="55563" cy="65087"/>
              </a:xfrm>
              <a:custGeom>
                <a:avLst/>
                <a:gdLst>
                  <a:gd name="T0" fmla="*/ 5 w 6"/>
                  <a:gd name="T1" fmla="*/ 3 h 7"/>
                  <a:gd name="T2" fmla="*/ 3 w 6"/>
                  <a:gd name="T3" fmla="*/ 7 h 7"/>
                  <a:gd name="T4" fmla="*/ 2 w 6"/>
                  <a:gd name="T5" fmla="*/ 7 h 7"/>
                  <a:gd name="T6" fmla="*/ 0 w 6"/>
                  <a:gd name="T7" fmla="*/ 6 h 7"/>
                  <a:gd name="T8" fmla="*/ 2 w 6"/>
                  <a:gd name="T9" fmla="*/ 0 h 7"/>
                  <a:gd name="T10" fmla="*/ 5 w 6"/>
                  <a:gd name="T11" fmla="*/ 2 h 7"/>
                  <a:gd name="T12" fmla="*/ 5 w 6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5" y="3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2" y="7"/>
                      <a:pt x="2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8" name="Freeform 1082"/>
              <p:cNvSpPr>
                <a:spLocks/>
              </p:cNvSpPr>
              <p:nvPr/>
            </p:nvSpPr>
            <p:spPr bwMode="auto">
              <a:xfrm>
                <a:off x="3614123" y="3037341"/>
                <a:ext cx="46038" cy="46037"/>
              </a:xfrm>
              <a:custGeom>
                <a:avLst/>
                <a:gdLst>
                  <a:gd name="T0" fmla="*/ 29 w 29"/>
                  <a:gd name="T1" fmla="*/ 6 h 29"/>
                  <a:gd name="T2" fmla="*/ 12 w 29"/>
                  <a:gd name="T3" fmla="*/ 29 h 29"/>
                  <a:gd name="T4" fmla="*/ 0 w 29"/>
                  <a:gd name="T5" fmla="*/ 23 h 29"/>
                  <a:gd name="T6" fmla="*/ 12 w 29"/>
                  <a:gd name="T7" fmla="*/ 0 h 29"/>
                  <a:gd name="T8" fmla="*/ 29 w 29"/>
                  <a:gd name="T9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29" y="6"/>
                    </a:moveTo>
                    <a:lnTo>
                      <a:pt x="12" y="29"/>
                    </a:lnTo>
                    <a:lnTo>
                      <a:pt x="0" y="23"/>
                    </a:lnTo>
                    <a:lnTo>
                      <a:pt x="12" y="0"/>
                    </a:lnTo>
                    <a:lnTo>
                      <a:pt x="29" y="6"/>
                    </a:lnTo>
                    <a:close/>
                  </a:path>
                </a:pathLst>
              </a:custGeom>
              <a:solidFill>
                <a:srgbClr val="5B5A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9" name="Freeform 1083"/>
              <p:cNvSpPr>
                <a:spLocks/>
              </p:cNvSpPr>
              <p:nvPr/>
            </p:nvSpPr>
            <p:spPr bwMode="auto">
              <a:xfrm>
                <a:off x="3633173" y="3157991"/>
                <a:ext cx="92075" cy="165100"/>
              </a:xfrm>
              <a:custGeom>
                <a:avLst/>
                <a:gdLst>
                  <a:gd name="T0" fmla="*/ 3 w 10"/>
                  <a:gd name="T1" fmla="*/ 18 h 18"/>
                  <a:gd name="T2" fmla="*/ 9 w 10"/>
                  <a:gd name="T3" fmla="*/ 10 h 18"/>
                  <a:gd name="T4" fmla="*/ 0 w 10"/>
                  <a:gd name="T5" fmla="*/ 0 h 18"/>
                  <a:gd name="T6" fmla="*/ 3 w 10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8">
                    <a:moveTo>
                      <a:pt x="3" y="18"/>
                    </a:moveTo>
                    <a:cubicBezTo>
                      <a:pt x="3" y="18"/>
                      <a:pt x="7" y="15"/>
                      <a:pt x="9" y="10"/>
                    </a:cubicBezTo>
                    <a:cubicBezTo>
                      <a:pt x="10" y="7"/>
                      <a:pt x="5" y="1"/>
                      <a:pt x="0" y="0"/>
                    </a:cubicBezTo>
                    <a:lnTo>
                      <a:pt x="3" y="18"/>
                    </a:lnTo>
                    <a:close/>
                  </a:path>
                </a:pathLst>
              </a:custGeom>
              <a:solidFill>
                <a:srgbClr val="8A5E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0" name="Freeform 1084"/>
              <p:cNvSpPr>
                <a:spLocks/>
              </p:cNvSpPr>
              <p:nvPr/>
            </p:nvSpPr>
            <p:spPr bwMode="auto">
              <a:xfrm>
                <a:off x="3669685" y="4691516"/>
                <a:ext cx="231775" cy="203200"/>
              </a:xfrm>
              <a:custGeom>
                <a:avLst/>
                <a:gdLst>
                  <a:gd name="T0" fmla="*/ 16 w 25"/>
                  <a:gd name="T1" fmla="*/ 9 h 22"/>
                  <a:gd name="T2" fmla="*/ 20 w 25"/>
                  <a:gd name="T3" fmla="*/ 12 h 22"/>
                  <a:gd name="T4" fmla="*/ 23 w 25"/>
                  <a:gd name="T5" fmla="*/ 19 h 22"/>
                  <a:gd name="T6" fmla="*/ 12 w 25"/>
                  <a:gd name="T7" fmla="*/ 19 h 22"/>
                  <a:gd name="T8" fmla="*/ 8 w 25"/>
                  <a:gd name="T9" fmla="*/ 14 h 22"/>
                  <a:gd name="T10" fmla="*/ 3 w 25"/>
                  <a:gd name="T11" fmla="*/ 9 h 22"/>
                  <a:gd name="T12" fmla="*/ 4 w 25"/>
                  <a:gd name="T13" fmla="*/ 15 h 22"/>
                  <a:gd name="T14" fmla="*/ 3 w 25"/>
                  <a:gd name="T15" fmla="*/ 15 h 22"/>
                  <a:gd name="T16" fmla="*/ 2 w 25"/>
                  <a:gd name="T17" fmla="*/ 8 h 22"/>
                  <a:gd name="T18" fmla="*/ 1 w 25"/>
                  <a:gd name="T19" fmla="*/ 7 h 22"/>
                  <a:gd name="T20" fmla="*/ 3 w 25"/>
                  <a:gd name="T21" fmla="*/ 0 h 22"/>
                  <a:gd name="T22" fmla="*/ 16 w 25"/>
                  <a:gd name="T23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22">
                    <a:moveTo>
                      <a:pt x="16" y="9"/>
                    </a:moveTo>
                    <a:cubicBezTo>
                      <a:pt x="16" y="9"/>
                      <a:pt x="19" y="10"/>
                      <a:pt x="20" y="12"/>
                    </a:cubicBezTo>
                    <a:cubicBezTo>
                      <a:pt x="21" y="14"/>
                      <a:pt x="25" y="16"/>
                      <a:pt x="23" y="19"/>
                    </a:cubicBezTo>
                    <a:cubicBezTo>
                      <a:pt x="21" y="22"/>
                      <a:pt x="13" y="20"/>
                      <a:pt x="12" y="19"/>
                    </a:cubicBezTo>
                    <a:cubicBezTo>
                      <a:pt x="11" y="18"/>
                      <a:pt x="9" y="16"/>
                      <a:pt x="8" y="14"/>
                    </a:cubicBezTo>
                    <a:cubicBezTo>
                      <a:pt x="6" y="11"/>
                      <a:pt x="3" y="9"/>
                      <a:pt x="3" y="9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3" y="1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9"/>
                      <a:pt x="1" y="7"/>
                    </a:cubicBezTo>
                    <a:cubicBezTo>
                      <a:pt x="0" y="5"/>
                      <a:pt x="0" y="2"/>
                      <a:pt x="3" y="0"/>
                    </a:cubicBez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1" name="Freeform 1085"/>
              <p:cNvSpPr>
                <a:spLocks/>
              </p:cNvSpPr>
              <p:nvPr/>
            </p:nvSpPr>
            <p:spPr bwMode="auto">
              <a:xfrm>
                <a:off x="3152160" y="4562929"/>
                <a:ext cx="277813" cy="193675"/>
              </a:xfrm>
              <a:custGeom>
                <a:avLst/>
                <a:gdLst>
                  <a:gd name="T0" fmla="*/ 26 w 30"/>
                  <a:gd name="T1" fmla="*/ 18 h 21"/>
                  <a:gd name="T2" fmla="*/ 8 w 30"/>
                  <a:gd name="T3" fmla="*/ 16 h 21"/>
                  <a:gd name="T4" fmla="*/ 4 w 30"/>
                  <a:gd name="T5" fmla="*/ 3 h 21"/>
                  <a:gd name="T6" fmla="*/ 22 w 30"/>
                  <a:gd name="T7" fmla="*/ 5 h 21"/>
                  <a:gd name="T8" fmla="*/ 26 w 30"/>
                  <a:gd name="T9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1">
                    <a:moveTo>
                      <a:pt x="26" y="18"/>
                    </a:moveTo>
                    <a:cubicBezTo>
                      <a:pt x="22" y="21"/>
                      <a:pt x="14" y="20"/>
                      <a:pt x="8" y="16"/>
                    </a:cubicBezTo>
                    <a:cubicBezTo>
                      <a:pt x="2" y="11"/>
                      <a:pt x="0" y="5"/>
                      <a:pt x="4" y="3"/>
                    </a:cubicBezTo>
                    <a:cubicBezTo>
                      <a:pt x="8" y="0"/>
                      <a:pt x="16" y="1"/>
                      <a:pt x="22" y="5"/>
                    </a:cubicBezTo>
                    <a:cubicBezTo>
                      <a:pt x="28" y="10"/>
                      <a:pt x="30" y="16"/>
                      <a:pt x="26" y="18"/>
                    </a:cubicBezTo>
                    <a:close/>
                  </a:path>
                </a:pathLst>
              </a:custGeom>
              <a:solidFill>
                <a:srgbClr val="D5E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2" name="Freeform 1086"/>
              <p:cNvSpPr>
                <a:spLocks/>
              </p:cNvSpPr>
              <p:nvPr/>
            </p:nvSpPr>
            <p:spPr bwMode="auto">
              <a:xfrm>
                <a:off x="3290273" y="4478791"/>
                <a:ext cx="111125" cy="250825"/>
              </a:xfrm>
              <a:custGeom>
                <a:avLst/>
                <a:gdLst>
                  <a:gd name="T0" fmla="*/ 11 w 12"/>
                  <a:gd name="T1" fmla="*/ 17 h 27"/>
                  <a:gd name="T2" fmla="*/ 12 w 12"/>
                  <a:gd name="T3" fmla="*/ 22 h 27"/>
                  <a:gd name="T4" fmla="*/ 9 w 12"/>
                  <a:gd name="T5" fmla="*/ 27 h 27"/>
                  <a:gd name="T6" fmla="*/ 4 w 12"/>
                  <a:gd name="T7" fmla="*/ 24 h 27"/>
                  <a:gd name="T8" fmla="*/ 1 w 12"/>
                  <a:gd name="T9" fmla="*/ 17 h 27"/>
                  <a:gd name="T10" fmla="*/ 0 w 12"/>
                  <a:gd name="T11" fmla="*/ 8 h 27"/>
                  <a:gd name="T12" fmla="*/ 1 w 12"/>
                  <a:gd name="T13" fmla="*/ 1 h 27"/>
                  <a:gd name="T14" fmla="*/ 4 w 12"/>
                  <a:gd name="T15" fmla="*/ 0 h 27"/>
                  <a:gd name="T16" fmla="*/ 9 w 12"/>
                  <a:gd name="T17" fmla="*/ 15 h 27"/>
                  <a:gd name="T18" fmla="*/ 11 w 12"/>
                  <a:gd name="T19" fmla="*/ 1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27">
                    <a:moveTo>
                      <a:pt x="11" y="17"/>
                    </a:moveTo>
                    <a:cubicBezTo>
                      <a:pt x="11" y="17"/>
                      <a:pt x="12" y="20"/>
                      <a:pt x="12" y="22"/>
                    </a:cubicBezTo>
                    <a:cubicBezTo>
                      <a:pt x="11" y="25"/>
                      <a:pt x="12" y="27"/>
                      <a:pt x="9" y="27"/>
                    </a:cubicBezTo>
                    <a:cubicBezTo>
                      <a:pt x="6" y="27"/>
                      <a:pt x="5" y="25"/>
                      <a:pt x="4" y="24"/>
                    </a:cubicBezTo>
                    <a:cubicBezTo>
                      <a:pt x="3" y="24"/>
                      <a:pt x="1" y="21"/>
                      <a:pt x="1" y="17"/>
                    </a:cubicBezTo>
                    <a:cubicBezTo>
                      <a:pt x="1" y="13"/>
                      <a:pt x="1" y="10"/>
                      <a:pt x="0" y="8"/>
                    </a:cubicBezTo>
                    <a:cubicBezTo>
                      <a:pt x="0" y="5"/>
                      <a:pt x="0" y="2"/>
                      <a:pt x="1" y="1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9" y="15"/>
                      <a:pt x="9" y="15"/>
                      <a:pt x="9" y="15"/>
                    </a:cubicBezTo>
                    <a:lnTo>
                      <a:pt x="11" y="17"/>
                    </a:ln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3" name="Freeform 1087"/>
              <p:cNvSpPr>
                <a:spLocks/>
              </p:cNvSpPr>
              <p:nvPr/>
            </p:nvSpPr>
            <p:spPr bwMode="auto">
              <a:xfrm>
                <a:off x="3299798" y="4229554"/>
                <a:ext cx="212725" cy="434975"/>
              </a:xfrm>
              <a:custGeom>
                <a:avLst/>
                <a:gdLst>
                  <a:gd name="T0" fmla="*/ 23 w 23"/>
                  <a:gd name="T1" fmla="*/ 0 h 47"/>
                  <a:gd name="T2" fmla="*/ 14 w 23"/>
                  <a:gd name="T3" fmla="*/ 18 h 47"/>
                  <a:gd name="T4" fmla="*/ 10 w 23"/>
                  <a:gd name="T5" fmla="*/ 31 h 47"/>
                  <a:gd name="T6" fmla="*/ 10 w 23"/>
                  <a:gd name="T7" fmla="*/ 44 h 47"/>
                  <a:gd name="T8" fmla="*/ 2 w 23"/>
                  <a:gd name="T9" fmla="*/ 43 h 47"/>
                  <a:gd name="T10" fmla="*/ 2 w 23"/>
                  <a:gd name="T11" fmla="*/ 32 h 47"/>
                  <a:gd name="T12" fmla="*/ 3 w 23"/>
                  <a:gd name="T13" fmla="*/ 27 h 47"/>
                  <a:gd name="T14" fmla="*/ 11 w 23"/>
                  <a:gd name="T15" fmla="*/ 0 h 47"/>
                  <a:gd name="T16" fmla="*/ 23 w 23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47">
                    <a:moveTo>
                      <a:pt x="23" y="0"/>
                    </a:moveTo>
                    <a:cubicBezTo>
                      <a:pt x="23" y="0"/>
                      <a:pt x="18" y="13"/>
                      <a:pt x="14" y="18"/>
                    </a:cubicBezTo>
                    <a:cubicBezTo>
                      <a:pt x="10" y="23"/>
                      <a:pt x="10" y="28"/>
                      <a:pt x="10" y="31"/>
                    </a:cubicBezTo>
                    <a:cubicBezTo>
                      <a:pt x="9" y="35"/>
                      <a:pt x="10" y="44"/>
                      <a:pt x="10" y="44"/>
                    </a:cubicBezTo>
                    <a:cubicBezTo>
                      <a:pt x="10" y="44"/>
                      <a:pt x="3" y="47"/>
                      <a:pt x="2" y="43"/>
                    </a:cubicBezTo>
                    <a:cubicBezTo>
                      <a:pt x="0" y="40"/>
                      <a:pt x="2" y="33"/>
                      <a:pt x="2" y="32"/>
                    </a:cubicBezTo>
                    <a:cubicBezTo>
                      <a:pt x="2" y="31"/>
                      <a:pt x="3" y="30"/>
                      <a:pt x="3" y="27"/>
                    </a:cubicBezTo>
                    <a:cubicBezTo>
                      <a:pt x="2" y="24"/>
                      <a:pt x="2" y="5"/>
                      <a:pt x="11" y="0"/>
                    </a:cubicBez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AB6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4" name="Freeform 1088"/>
              <p:cNvSpPr>
                <a:spLocks/>
              </p:cNvSpPr>
              <p:nvPr/>
            </p:nvSpPr>
            <p:spPr bwMode="auto">
              <a:xfrm>
                <a:off x="3642698" y="4202566"/>
                <a:ext cx="222250" cy="646112"/>
              </a:xfrm>
              <a:custGeom>
                <a:avLst/>
                <a:gdLst>
                  <a:gd name="T0" fmla="*/ 0 w 24"/>
                  <a:gd name="T1" fmla="*/ 6 h 70"/>
                  <a:gd name="T2" fmla="*/ 2 w 24"/>
                  <a:gd name="T3" fmla="*/ 15 h 70"/>
                  <a:gd name="T4" fmla="*/ 5 w 24"/>
                  <a:gd name="T5" fmla="*/ 35 h 70"/>
                  <a:gd name="T6" fmla="*/ 5 w 24"/>
                  <a:gd name="T7" fmla="*/ 53 h 70"/>
                  <a:gd name="T8" fmla="*/ 7 w 24"/>
                  <a:gd name="T9" fmla="*/ 58 h 70"/>
                  <a:gd name="T10" fmla="*/ 11 w 24"/>
                  <a:gd name="T11" fmla="*/ 64 h 70"/>
                  <a:gd name="T12" fmla="*/ 19 w 24"/>
                  <a:gd name="T13" fmla="*/ 68 h 70"/>
                  <a:gd name="T14" fmla="*/ 20 w 24"/>
                  <a:gd name="T15" fmla="*/ 63 h 70"/>
                  <a:gd name="T16" fmla="*/ 14 w 24"/>
                  <a:gd name="T17" fmla="*/ 56 h 70"/>
                  <a:gd name="T18" fmla="*/ 16 w 24"/>
                  <a:gd name="T19" fmla="*/ 15 h 70"/>
                  <a:gd name="T20" fmla="*/ 15 w 24"/>
                  <a:gd name="T21" fmla="*/ 0 h 70"/>
                  <a:gd name="T22" fmla="*/ 0 w 24"/>
                  <a:gd name="T23" fmla="*/ 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70">
                    <a:moveTo>
                      <a:pt x="0" y="6"/>
                    </a:moveTo>
                    <a:cubicBezTo>
                      <a:pt x="0" y="6"/>
                      <a:pt x="1" y="12"/>
                      <a:pt x="2" y="15"/>
                    </a:cubicBezTo>
                    <a:cubicBezTo>
                      <a:pt x="3" y="17"/>
                      <a:pt x="1" y="22"/>
                      <a:pt x="5" y="35"/>
                    </a:cubicBezTo>
                    <a:cubicBezTo>
                      <a:pt x="9" y="48"/>
                      <a:pt x="5" y="53"/>
                      <a:pt x="5" y="53"/>
                    </a:cubicBezTo>
                    <a:cubicBezTo>
                      <a:pt x="5" y="53"/>
                      <a:pt x="6" y="56"/>
                      <a:pt x="7" y="58"/>
                    </a:cubicBezTo>
                    <a:cubicBezTo>
                      <a:pt x="8" y="60"/>
                      <a:pt x="10" y="63"/>
                      <a:pt x="11" y="64"/>
                    </a:cubicBezTo>
                    <a:cubicBezTo>
                      <a:pt x="12" y="66"/>
                      <a:pt x="15" y="70"/>
                      <a:pt x="19" y="68"/>
                    </a:cubicBezTo>
                    <a:cubicBezTo>
                      <a:pt x="24" y="67"/>
                      <a:pt x="20" y="63"/>
                      <a:pt x="20" y="63"/>
                    </a:cubicBezTo>
                    <a:cubicBezTo>
                      <a:pt x="20" y="63"/>
                      <a:pt x="15" y="59"/>
                      <a:pt x="14" y="56"/>
                    </a:cubicBezTo>
                    <a:cubicBezTo>
                      <a:pt x="14" y="53"/>
                      <a:pt x="16" y="27"/>
                      <a:pt x="16" y="15"/>
                    </a:cubicBezTo>
                    <a:cubicBezTo>
                      <a:pt x="16" y="15"/>
                      <a:pt x="16" y="6"/>
                      <a:pt x="15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AB6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5" name="Freeform 1089"/>
              <p:cNvSpPr>
                <a:spLocks/>
              </p:cNvSpPr>
              <p:nvPr/>
            </p:nvSpPr>
            <p:spPr bwMode="auto">
              <a:xfrm>
                <a:off x="3326785" y="3740604"/>
                <a:ext cx="473075" cy="627062"/>
              </a:xfrm>
              <a:custGeom>
                <a:avLst/>
                <a:gdLst>
                  <a:gd name="T0" fmla="*/ 5 w 51"/>
                  <a:gd name="T1" fmla="*/ 3 h 68"/>
                  <a:gd name="T2" fmla="*/ 2 w 51"/>
                  <a:gd name="T3" fmla="*/ 31 h 68"/>
                  <a:gd name="T4" fmla="*/ 5 w 51"/>
                  <a:gd name="T5" fmla="*/ 52 h 68"/>
                  <a:gd name="T6" fmla="*/ 50 w 51"/>
                  <a:gd name="T7" fmla="*/ 53 h 68"/>
                  <a:gd name="T8" fmla="*/ 43 w 51"/>
                  <a:gd name="T9" fmla="*/ 0 h 68"/>
                  <a:gd name="T10" fmla="*/ 5 w 51"/>
                  <a:gd name="T11" fmla="*/ 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68">
                    <a:moveTo>
                      <a:pt x="5" y="3"/>
                    </a:moveTo>
                    <a:cubicBezTo>
                      <a:pt x="5" y="3"/>
                      <a:pt x="1" y="15"/>
                      <a:pt x="2" y="31"/>
                    </a:cubicBezTo>
                    <a:cubicBezTo>
                      <a:pt x="2" y="34"/>
                      <a:pt x="6" y="49"/>
                      <a:pt x="5" y="52"/>
                    </a:cubicBezTo>
                    <a:cubicBezTo>
                      <a:pt x="0" y="68"/>
                      <a:pt x="50" y="57"/>
                      <a:pt x="50" y="53"/>
                    </a:cubicBezTo>
                    <a:cubicBezTo>
                      <a:pt x="51" y="44"/>
                      <a:pt x="47" y="5"/>
                      <a:pt x="43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104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6" name="Freeform 1090"/>
              <p:cNvSpPr>
                <a:spLocks/>
              </p:cNvSpPr>
              <p:nvPr/>
            </p:nvSpPr>
            <p:spPr bwMode="auto">
              <a:xfrm>
                <a:off x="3263285" y="3102429"/>
                <a:ext cx="500063" cy="849312"/>
              </a:xfrm>
              <a:custGeom>
                <a:avLst/>
                <a:gdLst>
                  <a:gd name="T0" fmla="*/ 35 w 54"/>
                  <a:gd name="T1" fmla="*/ 5 h 92"/>
                  <a:gd name="T2" fmla="*/ 40 w 54"/>
                  <a:gd name="T3" fmla="*/ 6 h 92"/>
                  <a:gd name="T4" fmla="*/ 44 w 54"/>
                  <a:gd name="T5" fmla="*/ 18 h 92"/>
                  <a:gd name="T6" fmla="*/ 46 w 54"/>
                  <a:gd name="T7" fmla="*/ 29 h 92"/>
                  <a:gd name="T8" fmla="*/ 48 w 54"/>
                  <a:gd name="T9" fmla="*/ 40 h 92"/>
                  <a:gd name="T10" fmla="*/ 46 w 54"/>
                  <a:gd name="T11" fmla="*/ 52 h 92"/>
                  <a:gd name="T12" fmla="*/ 54 w 54"/>
                  <a:gd name="T13" fmla="*/ 77 h 92"/>
                  <a:gd name="T14" fmla="*/ 10 w 54"/>
                  <a:gd name="T15" fmla="*/ 82 h 92"/>
                  <a:gd name="T16" fmla="*/ 13 w 54"/>
                  <a:gd name="T17" fmla="*/ 66 h 92"/>
                  <a:gd name="T18" fmla="*/ 0 w 54"/>
                  <a:gd name="T19" fmla="*/ 24 h 92"/>
                  <a:gd name="T20" fmla="*/ 8 w 54"/>
                  <a:gd name="T21" fmla="*/ 11 h 92"/>
                  <a:gd name="T22" fmla="*/ 17 w 54"/>
                  <a:gd name="T23" fmla="*/ 0 h 92"/>
                  <a:gd name="T24" fmla="*/ 35 w 54"/>
                  <a:gd name="T25" fmla="*/ 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92">
                    <a:moveTo>
                      <a:pt x="35" y="5"/>
                    </a:moveTo>
                    <a:cubicBezTo>
                      <a:pt x="35" y="5"/>
                      <a:pt x="38" y="5"/>
                      <a:pt x="40" y="6"/>
                    </a:cubicBezTo>
                    <a:cubicBezTo>
                      <a:pt x="43" y="7"/>
                      <a:pt x="45" y="12"/>
                      <a:pt x="44" y="18"/>
                    </a:cubicBezTo>
                    <a:cubicBezTo>
                      <a:pt x="43" y="24"/>
                      <a:pt x="46" y="28"/>
                      <a:pt x="46" y="29"/>
                    </a:cubicBezTo>
                    <a:cubicBezTo>
                      <a:pt x="47" y="30"/>
                      <a:pt x="49" y="36"/>
                      <a:pt x="48" y="40"/>
                    </a:cubicBezTo>
                    <a:cubicBezTo>
                      <a:pt x="47" y="44"/>
                      <a:pt x="45" y="50"/>
                      <a:pt x="46" y="52"/>
                    </a:cubicBezTo>
                    <a:cubicBezTo>
                      <a:pt x="48" y="55"/>
                      <a:pt x="53" y="72"/>
                      <a:pt x="54" y="77"/>
                    </a:cubicBezTo>
                    <a:cubicBezTo>
                      <a:pt x="54" y="83"/>
                      <a:pt x="23" y="92"/>
                      <a:pt x="10" y="82"/>
                    </a:cubicBezTo>
                    <a:cubicBezTo>
                      <a:pt x="10" y="82"/>
                      <a:pt x="11" y="68"/>
                      <a:pt x="13" y="66"/>
                    </a:cubicBezTo>
                    <a:cubicBezTo>
                      <a:pt x="15" y="63"/>
                      <a:pt x="1" y="32"/>
                      <a:pt x="0" y="24"/>
                    </a:cubicBezTo>
                    <a:cubicBezTo>
                      <a:pt x="0" y="17"/>
                      <a:pt x="5" y="14"/>
                      <a:pt x="8" y="11"/>
                    </a:cubicBezTo>
                    <a:cubicBezTo>
                      <a:pt x="12" y="8"/>
                      <a:pt x="16" y="3"/>
                      <a:pt x="17" y="0"/>
                    </a:cubicBezTo>
                    <a:lnTo>
                      <a:pt x="35" y="5"/>
                    </a:lnTo>
                    <a:close/>
                  </a:path>
                </a:pathLst>
              </a:custGeom>
              <a:solidFill>
                <a:srgbClr val="8A5E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7" name="Freeform 1091"/>
              <p:cNvSpPr>
                <a:spLocks/>
              </p:cNvSpPr>
              <p:nvPr/>
            </p:nvSpPr>
            <p:spPr bwMode="auto">
              <a:xfrm>
                <a:off x="3410923" y="3027816"/>
                <a:ext cx="166688" cy="176212"/>
              </a:xfrm>
              <a:custGeom>
                <a:avLst/>
                <a:gdLst>
                  <a:gd name="T0" fmla="*/ 18 w 18"/>
                  <a:gd name="T1" fmla="*/ 11 h 19"/>
                  <a:gd name="T2" fmla="*/ 15 w 18"/>
                  <a:gd name="T3" fmla="*/ 16 h 19"/>
                  <a:gd name="T4" fmla="*/ 5 w 18"/>
                  <a:gd name="T5" fmla="*/ 14 h 19"/>
                  <a:gd name="T6" fmla="*/ 1 w 18"/>
                  <a:gd name="T7" fmla="*/ 8 h 19"/>
                  <a:gd name="T8" fmla="*/ 2 w 18"/>
                  <a:gd name="T9" fmla="*/ 0 h 19"/>
                  <a:gd name="T10" fmla="*/ 18 w 18"/>
                  <a:gd name="T11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9">
                    <a:moveTo>
                      <a:pt x="18" y="11"/>
                    </a:moveTo>
                    <a:cubicBezTo>
                      <a:pt x="18" y="11"/>
                      <a:pt x="15" y="13"/>
                      <a:pt x="15" y="16"/>
                    </a:cubicBezTo>
                    <a:cubicBezTo>
                      <a:pt x="15" y="19"/>
                      <a:pt x="10" y="17"/>
                      <a:pt x="5" y="14"/>
                    </a:cubicBezTo>
                    <a:cubicBezTo>
                      <a:pt x="0" y="11"/>
                      <a:pt x="1" y="8"/>
                      <a:pt x="1" y="8"/>
                    </a:cubicBezTo>
                    <a:cubicBezTo>
                      <a:pt x="1" y="8"/>
                      <a:pt x="3" y="7"/>
                      <a:pt x="2" y="0"/>
                    </a:cubicBezTo>
                    <a:lnTo>
                      <a:pt x="18" y="11"/>
                    </a:lnTo>
                    <a:close/>
                  </a:path>
                </a:pathLst>
              </a:custGeom>
              <a:solidFill>
                <a:srgbClr val="F8A2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8" name="Freeform 1092"/>
              <p:cNvSpPr>
                <a:spLocks/>
              </p:cNvSpPr>
              <p:nvPr/>
            </p:nvSpPr>
            <p:spPr bwMode="auto">
              <a:xfrm>
                <a:off x="3401398" y="2805566"/>
                <a:ext cx="250825" cy="352425"/>
              </a:xfrm>
              <a:custGeom>
                <a:avLst/>
                <a:gdLst>
                  <a:gd name="T0" fmla="*/ 6 w 27"/>
                  <a:gd name="T1" fmla="*/ 29 h 38"/>
                  <a:gd name="T2" fmla="*/ 9 w 27"/>
                  <a:gd name="T3" fmla="*/ 33 h 38"/>
                  <a:gd name="T4" fmla="*/ 19 w 27"/>
                  <a:gd name="T5" fmla="*/ 37 h 38"/>
                  <a:gd name="T6" fmla="*/ 22 w 27"/>
                  <a:gd name="T7" fmla="*/ 32 h 38"/>
                  <a:gd name="T8" fmla="*/ 26 w 27"/>
                  <a:gd name="T9" fmla="*/ 23 h 38"/>
                  <a:gd name="T10" fmla="*/ 27 w 27"/>
                  <a:gd name="T11" fmla="*/ 15 h 38"/>
                  <a:gd name="T12" fmla="*/ 20 w 27"/>
                  <a:gd name="T13" fmla="*/ 4 h 38"/>
                  <a:gd name="T14" fmla="*/ 5 w 27"/>
                  <a:gd name="T15" fmla="*/ 4 h 38"/>
                  <a:gd name="T16" fmla="*/ 2 w 27"/>
                  <a:gd name="T17" fmla="*/ 18 h 38"/>
                  <a:gd name="T18" fmla="*/ 2 w 27"/>
                  <a:gd name="T19" fmla="*/ 26 h 38"/>
                  <a:gd name="T20" fmla="*/ 6 w 27"/>
                  <a:gd name="T21" fmla="*/ 2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8">
                    <a:moveTo>
                      <a:pt x="6" y="29"/>
                    </a:moveTo>
                    <a:cubicBezTo>
                      <a:pt x="6" y="29"/>
                      <a:pt x="8" y="32"/>
                      <a:pt x="9" y="33"/>
                    </a:cubicBezTo>
                    <a:cubicBezTo>
                      <a:pt x="11" y="33"/>
                      <a:pt x="16" y="38"/>
                      <a:pt x="19" y="37"/>
                    </a:cubicBezTo>
                    <a:cubicBezTo>
                      <a:pt x="22" y="36"/>
                      <a:pt x="21" y="34"/>
                      <a:pt x="22" y="32"/>
                    </a:cubicBezTo>
                    <a:cubicBezTo>
                      <a:pt x="23" y="30"/>
                      <a:pt x="26" y="27"/>
                      <a:pt x="26" y="23"/>
                    </a:cubicBezTo>
                    <a:cubicBezTo>
                      <a:pt x="26" y="19"/>
                      <a:pt x="27" y="16"/>
                      <a:pt x="27" y="15"/>
                    </a:cubicBezTo>
                    <a:cubicBezTo>
                      <a:pt x="27" y="14"/>
                      <a:pt x="27" y="6"/>
                      <a:pt x="20" y="4"/>
                    </a:cubicBezTo>
                    <a:cubicBezTo>
                      <a:pt x="14" y="1"/>
                      <a:pt x="8" y="0"/>
                      <a:pt x="5" y="4"/>
                    </a:cubicBezTo>
                    <a:cubicBezTo>
                      <a:pt x="3" y="7"/>
                      <a:pt x="0" y="12"/>
                      <a:pt x="2" y="18"/>
                    </a:cubicBezTo>
                    <a:cubicBezTo>
                      <a:pt x="2" y="18"/>
                      <a:pt x="1" y="24"/>
                      <a:pt x="2" y="26"/>
                    </a:cubicBezTo>
                    <a:cubicBezTo>
                      <a:pt x="3" y="27"/>
                      <a:pt x="6" y="29"/>
                      <a:pt x="6" y="29"/>
                    </a:cubicBezTo>
                    <a:close/>
                  </a:path>
                </a:pathLst>
              </a:custGeom>
              <a:solidFill>
                <a:srgbClr val="FAB6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9" name="Freeform 1093"/>
              <p:cNvSpPr>
                <a:spLocks/>
              </p:cNvSpPr>
              <p:nvPr/>
            </p:nvSpPr>
            <p:spPr bwMode="auto">
              <a:xfrm>
                <a:off x="3364885" y="2759529"/>
                <a:ext cx="304800" cy="296862"/>
              </a:xfrm>
              <a:custGeom>
                <a:avLst/>
                <a:gdLst>
                  <a:gd name="T0" fmla="*/ 24 w 33"/>
                  <a:gd name="T1" fmla="*/ 16 h 32"/>
                  <a:gd name="T2" fmla="*/ 30 w 33"/>
                  <a:gd name="T3" fmla="*/ 19 h 32"/>
                  <a:gd name="T4" fmla="*/ 30 w 33"/>
                  <a:gd name="T5" fmla="*/ 22 h 32"/>
                  <a:gd name="T6" fmla="*/ 33 w 33"/>
                  <a:gd name="T7" fmla="*/ 19 h 32"/>
                  <a:gd name="T8" fmla="*/ 29 w 33"/>
                  <a:gd name="T9" fmla="*/ 11 h 32"/>
                  <a:gd name="T10" fmla="*/ 12 w 33"/>
                  <a:gd name="T11" fmla="*/ 2 h 32"/>
                  <a:gd name="T12" fmla="*/ 3 w 33"/>
                  <a:gd name="T13" fmla="*/ 13 h 32"/>
                  <a:gd name="T14" fmla="*/ 1 w 33"/>
                  <a:gd name="T15" fmla="*/ 21 h 32"/>
                  <a:gd name="T16" fmla="*/ 2 w 33"/>
                  <a:gd name="T17" fmla="*/ 29 h 32"/>
                  <a:gd name="T18" fmla="*/ 7 w 33"/>
                  <a:gd name="T19" fmla="*/ 29 h 32"/>
                  <a:gd name="T20" fmla="*/ 13 w 33"/>
                  <a:gd name="T21" fmla="*/ 23 h 32"/>
                  <a:gd name="T22" fmla="*/ 24 w 33"/>
                  <a:gd name="T23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32">
                    <a:moveTo>
                      <a:pt x="24" y="16"/>
                    </a:moveTo>
                    <a:cubicBezTo>
                      <a:pt x="24" y="16"/>
                      <a:pt x="29" y="15"/>
                      <a:pt x="30" y="19"/>
                    </a:cubicBezTo>
                    <a:cubicBezTo>
                      <a:pt x="30" y="19"/>
                      <a:pt x="31" y="20"/>
                      <a:pt x="30" y="22"/>
                    </a:cubicBezTo>
                    <a:cubicBezTo>
                      <a:pt x="30" y="22"/>
                      <a:pt x="33" y="21"/>
                      <a:pt x="33" y="19"/>
                    </a:cubicBezTo>
                    <a:cubicBezTo>
                      <a:pt x="33" y="16"/>
                      <a:pt x="30" y="13"/>
                      <a:pt x="29" y="11"/>
                    </a:cubicBezTo>
                    <a:cubicBezTo>
                      <a:pt x="29" y="8"/>
                      <a:pt x="21" y="0"/>
                      <a:pt x="12" y="2"/>
                    </a:cubicBezTo>
                    <a:cubicBezTo>
                      <a:pt x="2" y="4"/>
                      <a:pt x="4" y="11"/>
                      <a:pt x="3" y="13"/>
                    </a:cubicBezTo>
                    <a:cubicBezTo>
                      <a:pt x="1" y="16"/>
                      <a:pt x="0" y="19"/>
                      <a:pt x="1" y="21"/>
                    </a:cubicBezTo>
                    <a:cubicBezTo>
                      <a:pt x="2" y="24"/>
                      <a:pt x="1" y="27"/>
                      <a:pt x="2" y="29"/>
                    </a:cubicBezTo>
                    <a:cubicBezTo>
                      <a:pt x="3" y="30"/>
                      <a:pt x="6" y="32"/>
                      <a:pt x="7" y="29"/>
                    </a:cubicBezTo>
                    <a:cubicBezTo>
                      <a:pt x="8" y="25"/>
                      <a:pt x="10" y="27"/>
                      <a:pt x="13" y="23"/>
                    </a:cubicBezTo>
                    <a:cubicBezTo>
                      <a:pt x="17" y="19"/>
                      <a:pt x="21" y="15"/>
                      <a:pt x="24" y="16"/>
                    </a:cubicBez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0" name="Freeform 1094"/>
              <p:cNvSpPr>
                <a:spLocks/>
              </p:cNvSpPr>
              <p:nvPr/>
            </p:nvSpPr>
            <p:spPr bwMode="auto">
              <a:xfrm>
                <a:off x="3652223" y="4839154"/>
                <a:ext cx="1276350" cy="768350"/>
              </a:xfrm>
              <a:custGeom>
                <a:avLst/>
                <a:gdLst>
                  <a:gd name="T0" fmla="*/ 138 w 138"/>
                  <a:gd name="T1" fmla="*/ 51 h 83"/>
                  <a:gd name="T2" fmla="*/ 135 w 138"/>
                  <a:gd name="T3" fmla="*/ 56 h 83"/>
                  <a:gd name="T4" fmla="*/ 92 w 138"/>
                  <a:gd name="T5" fmla="*/ 81 h 83"/>
                  <a:gd name="T6" fmla="*/ 84 w 138"/>
                  <a:gd name="T7" fmla="*/ 83 h 83"/>
                  <a:gd name="T8" fmla="*/ 77 w 138"/>
                  <a:gd name="T9" fmla="*/ 81 h 83"/>
                  <a:gd name="T10" fmla="*/ 3 w 138"/>
                  <a:gd name="T11" fmla="*/ 39 h 83"/>
                  <a:gd name="T12" fmla="*/ 0 w 138"/>
                  <a:gd name="T13" fmla="*/ 33 h 83"/>
                  <a:gd name="T14" fmla="*/ 3 w 138"/>
                  <a:gd name="T15" fmla="*/ 28 h 83"/>
                  <a:gd name="T16" fmla="*/ 46 w 138"/>
                  <a:gd name="T17" fmla="*/ 3 h 83"/>
                  <a:gd name="T18" fmla="*/ 61 w 138"/>
                  <a:gd name="T19" fmla="*/ 3 h 83"/>
                  <a:gd name="T20" fmla="*/ 135 w 138"/>
                  <a:gd name="T21" fmla="*/ 45 h 83"/>
                  <a:gd name="T22" fmla="*/ 138 w 138"/>
                  <a:gd name="T23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8" h="83">
                    <a:moveTo>
                      <a:pt x="138" y="51"/>
                    </a:moveTo>
                    <a:cubicBezTo>
                      <a:pt x="138" y="53"/>
                      <a:pt x="137" y="55"/>
                      <a:pt x="135" y="56"/>
                    </a:cubicBezTo>
                    <a:cubicBezTo>
                      <a:pt x="92" y="81"/>
                      <a:pt x="92" y="81"/>
                      <a:pt x="92" y="81"/>
                    </a:cubicBezTo>
                    <a:cubicBezTo>
                      <a:pt x="90" y="82"/>
                      <a:pt x="87" y="83"/>
                      <a:pt x="84" y="83"/>
                    </a:cubicBezTo>
                    <a:cubicBezTo>
                      <a:pt x="81" y="83"/>
                      <a:pt x="79" y="82"/>
                      <a:pt x="77" y="81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1" y="37"/>
                      <a:pt x="0" y="35"/>
                      <a:pt x="0" y="33"/>
                    </a:cubicBezTo>
                    <a:cubicBezTo>
                      <a:pt x="0" y="31"/>
                      <a:pt x="1" y="29"/>
                      <a:pt x="3" y="28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50" y="0"/>
                      <a:pt x="57" y="0"/>
                      <a:pt x="61" y="3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7" y="47"/>
                      <a:pt x="138" y="49"/>
                      <a:pt x="138" y="5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1" name="Freeform 1095"/>
              <p:cNvSpPr>
                <a:spLocks/>
              </p:cNvSpPr>
              <p:nvPr/>
            </p:nvSpPr>
            <p:spPr bwMode="auto">
              <a:xfrm>
                <a:off x="3253760" y="3286579"/>
                <a:ext cx="388938" cy="638175"/>
              </a:xfrm>
              <a:custGeom>
                <a:avLst/>
                <a:gdLst>
                  <a:gd name="T0" fmla="*/ 15 w 42"/>
                  <a:gd name="T1" fmla="*/ 8 h 69"/>
                  <a:gd name="T2" fmla="*/ 7 w 42"/>
                  <a:gd name="T3" fmla="*/ 1 h 69"/>
                  <a:gd name="T4" fmla="*/ 3 w 42"/>
                  <a:gd name="T5" fmla="*/ 12 h 69"/>
                  <a:gd name="T6" fmla="*/ 13 w 42"/>
                  <a:gd name="T7" fmla="*/ 40 h 69"/>
                  <a:gd name="T8" fmla="*/ 37 w 42"/>
                  <a:gd name="T9" fmla="*/ 69 h 69"/>
                  <a:gd name="T10" fmla="*/ 42 w 42"/>
                  <a:gd name="T11" fmla="*/ 65 h 69"/>
                  <a:gd name="T12" fmla="*/ 34 w 42"/>
                  <a:gd name="T13" fmla="*/ 54 h 69"/>
                  <a:gd name="T14" fmla="*/ 22 w 42"/>
                  <a:gd name="T15" fmla="*/ 37 h 69"/>
                  <a:gd name="T16" fmla="*/ 15 w 42"/>
                  <a:gd name="T17" fmla="*/ 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69">
                    <a:moveTo>
                      <a:pt x="15" y="8"/>
                    </a:moveTo>
                    <a:cubicBezTo>
                      <a:pt x="15" y="8"/>
                      <a:pt x="15" y="0"/>
                      <a:pt x="7" y="1"/>
                    </a:cubicBezTo>
                    <a:cubicBezTo>
                      <a:pt x="0" y="1"/>
                      <a:pt x="3" y="8"/>
                      <a:pt x="3" y="12"/>
                    </a:cubicBezTo>
                    <a:cubicBezTo>
                      <a:pt x="4" y="16"/>
                      <a:pt x="12" y="38"/>
                      <a:pt x="13" y="40"/>
                    </a:cubicBezTo>
                    <a:cubicBezTo>
                      <a:pt x="15" y="48"/>
                      <a:pt x="37" y="69"/>
                      <a:pt x="37" y="69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65"/>
                      <a:pt x="35" y="56"/>
                      <a:pt x="34" y="54"/>
                    </a:cubicBezTo>
                    <a:cubicBezTo>
                      <a:pt x="32" y="52"/>
                      <a:pt x="22" y="38"/>
                      <a:pt x="22" y="37"/>
                    </a:cubicBezTo>
                    <a:cubicBezTo>
                      <a:pt x="21" y="37"/>
                      <a:pt x="15" y="8"/>
                      <a:pt x="15" y="8"/>
                    </a:cubicBezTo>
                    <a:close/>
                  </a:path>
                </a:pathLst>
              </a:custGeom>
              <a:solidFill>
                <a:srgbClr val="FAB6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2" name="Freeform 1096"/>
              <p:cNvSpPr>
                <a:spLocks/>
              </p:cNvSpPr>
              <p:nvPr/>
            </p:nvSpPr>
            <p:spPr bwMode="auto">
              <a:xfrm>
                <a:off x="3253760" y="3221491"/>
                <a:ext cx="157163" cy="250825"/>
              </a:xfrm>
              <a:custGeom>
                <a:avLst/>
                <a:gdLst>
                  <a:gd name="T0" fmla="*/ 17 w 17"/>
                  <a:gd name="T1" fmla="*/ 21 h 27"/>
                  <a:gd name="T2" fmla="*/ 4 w 17"/>
                  <a:gd name="T3" fmla="*/ 7 h 27"/>
                  <a:gd name="T4" fmla="*/ 2 w 17"/>
                  <a:gd name="T5" fmla="*/ 24 h 27"/>
                  <a:gd name="T6" fmla="*/ 17 w 17"/>
                  <a:gd name="T7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27">
                    <a:moveTo>
                      <a:pt x="17" y="21"/>
                    </a:moveTo>
                    <a:cubicBezTo>
                      <a:pt x="17" y="21"/>
                      <a:pt x="16" y="0"/>
                      <a:pt x="4" y="7"/>
                    </a:cubicBezTo>
                    <a:cubicBezTo>
                      <a:pt x="1" y="9"/>
                      <a:pt x="0" y="19"/>
                      <a:pt x="2" y="24"/>
                    </a:cubicBezTo>
                    <a:cubicBezTo>
                      <a:pt x="2" y="24"/>
                      <a:pt x="11" y="27"/>
                      <a:pt x="17" y="21"/>
                    </a:cubicBezTo>
                    <a:close/>
                  </a:path>
                </a:pathLst>
              </a:custGeom>
              <a:solidFill>
                <a:srgbClr val="8A5E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3" name="Freeform 1097"/>
              <p:cNvSpPr>
                <a:spLocks/>
              </p:cNvSpPr>
              <p:nvPr/>
            </p:nvSpPr>
            <p:spPr bwMode="auto">
              <a:xfrm>
                <a:off x="3596660" y="3878716"/>
                <a:ext cx="184150" cy="82550"/>
              </a:xfrm>
              <a:custGeom>
                <a:avLst/>
                <a:gdLst>
                  <a:gd name="T0" fmla="*/ 0 w 20"/>
                  <a:gd name="T1" fmla="*/ 5 h 9"/>
                  <a:gd name="T2" fmla="*/ 1 w 20"/>
                  <a:gd name="T3" fmla="*/ 7 h 9"/>
                  <a:gd name="T4" fmla="*/ 7 w 20"/>
                  <a:gd name="T5" fmla="*/ 8 h 9"/>
                  <a:gd name="T6" fmla="*/ 10 w 20"/>
                  <a:gd name="T7" fmla="*/ 8 h 9"/>
                  <a:gd name="T8" fmla="*/ 18 w 20"/>
                  <a:gd name="T9" fmla="*/ 7 h 9"/>
                  <a:gd name="T10" fmla="*/ 20 w 20"/>
                  <a:gd name="T11" fmla="*/ 6 h 9"/>
                  <a:gd name="T12" fmla="*/ 18 w 20"/>
                  <a:gd name="T13" fmla="*/ 5 h 9"/>
                  <a:gd name="T14" fmla="*/ 14 w 20"/>
                  <a:gd name="T15" fmla="*/ 0 h 9"/>
                  <a:gd name="T16" fmla="*/ 8 w 20"/>
                  <a:gd name="T17" fmla="*/ 2 h 9"/>
                  <a:gd name="T18" fmla="*/ 5 w 20"/>
                  <a:gd name="T19" fmla="*/ 1 h 9"/>
                  <a:gd name="T20" fmla="*/ 0 w 20"/>
                  <a:gd name="T21" fmla="*/ 2 h 9"/>
                  <a:gd name="T22" fmla="*/ 0 w 20"/>
                  <a:gd name="T2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9">
                    <a:moveTo>
                      <a:pt x="0" y="5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4" y="8"/>
                      <a:pt x="7" y="8"/>
                    </a:cubicBezTo>
                    <a:cubicBezTo>
                      <a:pt x="7" y="8"/>
                      <a:pt x="8" y="7"/>
                      <a:pt x="10" y="8"/>
                    </a:cubicBezTo>
                    <a:cubicBezTo>
                      <a:pt x="12" y="9"/>
                      <a:pt x="16" y="6"/>
                      <a:pt x="18" y="7"/>
                    </a:cubicBezTo>
                    <a:cubicBezTo>
                      <a:pt x="19" y="7"/>
                      <a:pt x="20" y="8"/>
                      <a:pt x="20" y="6"/>
                    </a:cubicBezTo>
                    <a:cubicBezTo>
                      <a:pt x="20" y="5"/>
                      <a:pt x="19" y="5"/>
                      <a:pt x="18" y="5"/>
                    </a:cubicBezTo>
                    <a:cubicBezTo>
                      <a:pt x="18" y="4"/>
                      <a:pt x="17" y="1"/>
                      <a:pt x="14" y="0"/>
                    </a:cubicBezTo>
                    <a:cubicBezTo>
                      <a:pt x="11" y="0"/>
                      <a:pt x="9" y="2"/>
                      <a:pt x="8" y="2"/>
                    </a:cubicBezTo>
                    <a:cubicBezTo>
                      <a:pt x="7" y="3"/>
                      <a:pt x="5" y="1"/>
                      <a:pt x="5" y="1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AB6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4" name="Freeform 1098"/>
              <p:cNvSpPr>
                <a:spLocks/>
              </p:cNvSpPr>
              <p:nvPr/>
            </p:nvSpPr>
            <p:spPr bwMode="auto">
              <a:xfrm>
                <a:off x="4114185" y="4562929"/>
                <a:ext cx="111125" cy="304800"/>
              </a:xfrm>
              <a:custGeom>
                <a:avLst/>
                <a:gdLst>
                  <a:gd name="T0" fmla="*/ 8 w 12"/>
                  <a:gd name="T1" fmla="*/ 33 h 33"/>
                  <a:gd name="T2" fmla="*/ 1 w 12"/>
                  <a:gd name="T3" fmla="*/ 15 h 33"/>
                  <a:gd name="T4" fmla="*/ 10 w 12"/>
                  <a:gd name="T5" fmla="*/ 0 h 33"/>
                  <a:gd name="T6" fmla="*/ 12 w 12"/>
                  <a:gd name="T7" fmla="*/ 3 h 33"/>
                  <a:gd name="T8" fmla="*/ 4 w 12"/>
                  <a:gd name="T9" fmla="*/ 15 h 33"/>
                  <a:gd name="T10" fmla="*/ 10 w 12"/>
                  <a:gd name="T11" fmla="*/ 31 h 33"/>
                  <a:gd name="T12" fmla="*/ 8 w 12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3">
                    <a:moveTo>
                      <a:pt x="8" y="33"/>
                    </a:moveTo>
                    <a:cubicBezTo>
                      <a:pt x="2" y="27"/>
                      <a:pt x="0" y="21"/>
                      <a:pt x="1" y="15"/>
                    </a:cubicBezTo>
                    <a:cubicBezTo>
                      <a:pt x="2" y="6"/>
                      <a:pt x="10" y="0"/>
                      <a:pt x="10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5" y="8"/>
                      <a:pt x="4" y="15"/>
                    </a:cubicBezTo>
                    <a:cubicBezTo>
                      <a:pt x="4" y="20"/>
                      <a:pt x="6" y="25"/>
                      <a:pt x="10" y="31"/>
                    </a:cubicBezTo>
                    <a:cubicBezTo>
                      <a:pt x="8" y="33"/>
                      <a:pt x="8" y="33"/>
                      <a:pt x="8" y="33"/>
                    </a:cubicBezTo>
                  </a:path>
                </a:pathLst>
              </a:custGeom>
              <a:solidFill>
                <a:srgbClr val="949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5" name="Freeform 1099"/>
              <p:cNvSpPr>
                <a:spLocks/>
              </p:cNvSpPr>
              <p:nvPr/>
            </p:nvSpPr>
            <p:spPr bwMode="auto">
              <a:xfrm>
                <a:off x="4345960" y="5412241"/>
                <a:ext cx="46038" cy="101600"/>
              </a:xfrm>
              <a:custGeom>
                <a:avLst/>
                <a:gdLst>
                  <a:gd name="T0" fmla="*/ 5 w 5"/>
                  <a:gd name="T1" fmla="*/ 3 h 11"/>
                  <a:gd name="T2" fmla="*/ 5 w 5"/>
                  <a:gd name="T3" fmla="*/ 9 h 11"/>
                  <a:gd name="T4" fmla="*/ 3 w 5"/>
                  <a:gd name="T5" fmla="*/ 10 h 11"/>
                  <a:gd name="T6" fmla="*/ 1 w 5"/>
                  <a:gd name="T7" fmla="*/ 6 h 11"/>
                  <a:gd name="T8" fmla="*/ 0 w 5"/>
                  <a:gd name="T9" fmla="*/ 0 h 11"/>
                  <a:gd name="T10" fmla="*/ 1 w 5"/>
                  <a:gd name="T11" fmla="*/ 0 h 11"/>
                  <a:gd name="T12" fmla="*/ 5 w 5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1">
                    <a:moveTo>
                      <a:pt x="5" y="3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10"/>
                      <a:pt x="4" y="11"/>
                      <a:pt x="3" y="10"/>
                    </a:cubicBezTo>
                    <a:cubicBezTo>
                      <a:pt x="2" y="9"/>
                      <a:pt x="1" y="8"/>
                      <a:pt x="1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C7D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6" name="Freeform 1100"/>
              <p:cNvSpPr>
                <a:spLocks/>
              </p:cNvSpPr>
              <p:nvPr/>
            </p:nvSpPr>
            <p:spPr bwMode="auto">
              <a:xfrm>
                <a:off x="4345960" y="5412241"/>
                <a:ext cx="46038" cy="101600"/>
              </a:xfrm>
              <a:custGeom>
                <a:avLst/>
                <a:gdLst>
                  <a:gd name="T0" fmla="*/ 5 w 5"/>
                  <a:gd name="T1" fmla="*/ 3 h 11"/>
                  <a:gd name="T2" fmla="*/ 5 w 5"/>
                  <a:gd name="T3" fmla="*/ 9 h 11"/>
                  <a:gd name="T4" fmla="*/ 3 w 5"/>
                  <a:gd name="T5" fmla="*/ 10 h 11"/>
                  <a:gd name="T6" fmla="*/ 0 w 5"/>
                  <a:gd name="T7" fmla="*/ 6 h 11"/>
                  <a:gd name="T8" fmla="*/ 0 w 5"/>
                  <a:gd name="T9" fmla="*/ 0 h 11"/>
                  <a:gd name="T10" fmla="*/ 5 w 5"/>
                  <a:gd name="T11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1">
                    <a:moveTo>
                      <a:pt x="5" y="3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10"/>
                      <a:pt x="4" y="11"/>
                      <a:pt x="3" y="10"/>
                    </a:cubicBezTo>
                    <a:cubicBezTo>
                      <a:pt x="1" y="10"/>
                      <a:pt x="0" y="8"/>
                      <a:pt x="0" y="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ACBB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7" name="Freeform 1101"/>
              <p:cNvSpPr>
                <a:spLocks/>
              </p:cNvSpPr>
              <p:nvPr/>
            </p:nvSpPr>
            <p:spPr bwMode="auto">
              <a:xfrm>
                <a:off x="4365010" y="5467804"/>
                <a:ext cx="17463" cy="28575"/>
              </a:xfrm>
              <a:custGeom>
                <a:avLst/>
                <a:gdLst>
                  <a:gd name="T0" fmla="*/ 2 w 2"/>
                  <a:gd name="T1" fmla="*/ 2 h 3"/>
                  <a:gd name="T2" fmla="*/ 1 w 2"/>
                  <a:gd name="T3" fmla="*/ 0 h 3"/>
                  <a:gd name="T4" fmla="*/ 0 w 2"/>
                  <a:gd name="T5" fmla="*/ 1 h 3"/>
                  <a:gd name="T6" fmla="*/ 1 w 2"/>
                  <a:gd name="T7" fmla="*/ 3 h 3"/>
                  <a:gd name="T8" fmla="*/ 2 w 2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2" y="2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3"/>
                      <a:pt x="2" y="3"/>
                      <a:pt x="2" y="2"/>
                    </a:cubicBezTo>
                    <a:close/>
                  </a:path>
                </a:pathLst>
              </a:custGeom>
              <a:solidFill>
                <a:srgbClr val="8D9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8" name="Freeform 1102"/>
              <p:cNvSpPr>
                <a:spLocks/>
              </p:cNvSpPr>
              <p:nvPr/>
            </p:nvSpPr>
            <p:spPr bwMode="auto">
              <a:xfrm>
                <a:off x="4317385" y="5440816"/>
                <a:ext cx="93663" cy="111125"/>
              </a:xfrm>
              <a:custGeom>
                <a:avLst/>
                <a:gdLst>
                  <a:gd name="T0" fmla="*/ 6 w 10"/>
                  <a:gd name="T1" fmla="*/ 12 h 12"/>
                  <a:gd name="T2" fmla="*/ 6 w 10"/>
                  <a:gd name="T3" fmla="*/ 11 h 12"/>
                  <a:gd name="T4" fmla="*/ 7 w 10"/>
                  <a:gd name="T5" fmla="*/ 9 h 12"/>
                  <a:gd name="T6" fmla="*/ 3 w 10"/>
                  <a:gd name="T7" fmla="*/ 2 h 12"/>
                  <a:gd name="T8" fmla="*/ 1 w 10"/>
                  <a:gd name="T9" fmla="*/ 2 h 12"/>
                  <a:gd name="T10" fmla="*/ 0 w 10"/>
                  <a:gd name="T11" fmla="*/ 2 h 12"/>
                  <a:gd name="T12" fmla="*/ 3 w 10"/>
                  <a:gd name="T13" fmla="*/ 0 h 12"/>
                  <a:gd name="T14" fmla="*/ 6 w 10"/>
                  <a:gd name="T15" fmla="*/ 1 h 12"/>
                  <a:gd name="T16" fmla="*/ 10 w 10"/>
                  <a:gd name="T17" fmla="*/ 7 h 12"/>
                  <a:gd name="T18" fmla="*/ 9 w 10"/>
                  <a:gd name="T19" fmla="*/ 10 h 12"/>
                  <a:gd name="T20" fmla="*/ 6 w 10"/>
                  <a:gd name="T2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6" y="12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7" y="11"/>
                      <a:pt x="7" y="10"/>
                      <a:pt x="7" y="9"/>
                    </a:cubicBezTo>
                    <a:cubicBezTo>
                      <a:pt x="7" y="7"/>
                      <a:pt x="5" y="4"/>
                      <a:pt x="3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0"/>
                      <a:pt x="6" y="1"/>
                    </a:cubicBezTo>
                    <a:cubicBezTo>
                      <a:pt x="8" y="2"/>
                      <a:pt x="10" y="5"/>
                      <a:pt x="10" y="7"/>
                    </a:cubicBezTo>
                    <a:cubicBezTo>
                      <a:pt x="10" y="9"/>
                      <a:pt x="9" y="10"/>
                      <a:pt x="9" y="10"/>
                    </a:cubicBezTo>
                    <a:lnTo>
                      <a:pt x="6" y="12"/>
                    </a:lnTo>
                    <a:close/>
                  </a:path>
                </a:pathLst>
              </a:custGeom>
              <a:solidFill>
                <a:srgbClr val="717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9" name="Freeform 1103"/>
              <p:cNvSpPr>
                <a:spLocks/>
              </p:cNvSpPr>
              <p:nvPr/>
            </p:nvSpPr>
            <p:spPr bwMode="auto">
              <a:xfrm>
                <a:off x="4309448" y="5459866"/>
                <a:ext cx="73025" cy="92075"/>
              </a:xfrm>
              <a:custGeom>
                <a:avLst/>
                <a:gdLst>
                  <a:gd name="T0" fmla="*/ 4 w 8"/>
                  <a:gd name="T1" fmla="*/ 10 h 10"/>
                  <a:gd name="T2" fmla="*/ 0 w 8"/>
                  <a:gd name="T3" fmla="*/ 3 h 10"/>
                  <a:gd name="T4" fmla="*/ 1 w 8"/>
                  <a:gd name="T5" fmla="*/ 0 h 10"/>
                  <a:gd name="T6" fmla="*/ 2 w 8"/>
                  <a:gd name="T7" fmla="*/ 0 h 10"/>
                  <a:gd name="T8" fmla="*/ 4 w 8"/>
                  <a:gd name="T9" fmla="*/ 0 h 10"/>
                  <a:gd name="T10" fmla="*/ 8 w 8"/>
                  <a:gd name="T11" fmla="*/ 7 h 10"/>
                  <a:gd name="T12" fmla="*/ 7 w 8"/>
                  <a:gd name="T13" fmla="*/ 9 h 10"/>
                  <a:gd name="T14" fmla="*/ 7 w 8"/>
                  <a:gd name="T15" fmla="*/ 10 h 10"/>
                  <a:gd name="T16" fmla="*/ 4 w 8"/>
                  <a:gd name="T1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4" y="10"/>
                    </a:moveTo>
                    <a:cubicBezTo>
                      <a:pt x="2" y="8"/>
                      <a:pt x="0" y="5"/>
                      <a:pt x="0" y="3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6" y="2"/>
                      <a:pt x="8" y="5"/>
                      <a:pt x="8" y="7"/>
                    </a:cubicBezTo>
                    <a:cubicBezTo>
                      <a:pt x="8" y="8"/>
                      <a:pt x="8" y="9"/>
                      <a:pt x="7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0"/>
                      <a:pt x="5" y="10"/>
                      <a:pt x="4" y="10"/>
                    </a:cubicBezTo>
                    <a:close/>
                  </a:path>
                </a:pathLst>
              </a:custGeom>
              <a:solidFill>
                <a:srgbClr val="798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0" name="Freeform 1104"/>
              <p:cNvSpPr>
                <a:spLocks/>
              </p:cNvSpPr>
              <p:nvPr/>
            </p:nvSpPr>
            <p:spPr bwMode="auto">
              <a:xfrm>
                <a:off x="4317385" y="5467804"/>
                <a:ext cx="55563" cy="74612"/>
              </a:xfrm>
              <a:custGeom>
                <a:avLst/>
                <a:gdLst>
                  <a:gd name="T0" fmla="*/ 0 w 6"/>
                  <a:gd name="T1" fmla="*/ 2 h 8"/>
                  <a:gd name="T2" fmla="*/ 3 w 6"/>
                  <a:gd name="T3" fmla="*/ 1 h 8"/>
                  <a:gd name="T4" fmla="*/ 6 w 6"/>
                  <a:gd name="T5" fmla="*/ 6 h 8"/>
                  <a:gd name="T6" fmla="*/ 3 w 6"/>
                  <a:gd name="T7" fmla="*/ 7 h 8"/>
                  <a:gd name="T8" fmla="*/ 0 w 6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0" y="2"/>
                    </a:moveTo>
                    <a:cubicBezTo>
                      <a:pt x="0" y="1"/>
                      <a:pt x="1" y="0"/>
                      <a:pt x="3" y="1"/>
                    </a:cubicBezTo>
                    <a:cubicBezTo>
                      <a:pt x="4" y="2"/>
                      <a:pt x="6" y="4"/>
                      <a:pt x="6" y="6"/>
                    </a:cubicBezTo>
                    <a:cubicBezTo>
                      <a:pt x="6" y="7"/>
                      <a:pt x="4" y="8"/>
                      <a:pt x="3" y="7"/>
                    </a:cubicBezTo>
                    <a:cubicBezTo>
                      <a:pt x="1" y="6"/>
                      <a:pt x="0" y="4"/>
                      <a:pt x="0" y="2"/>
                    </a:cubicBezTo>
                    <a:close/>
                  </a:path>
                </a:pathLst>
              </a:custGeom>
              <a:solidFill>
                <a:srgbClr val="B8C7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1" name="Freeform 1105"/>
              <p:cNvSpPr>
                <a:spLocks/>
              </p:cNvSpPr>
              <p:nvPr/>
            </p:nvSpPr>
            <p:spPr bwMode="auto">
              <a:xfrm>
                <a:off x="4317385" y="5477329"/>
                <a:ext cx="47625" cy="55562"/>
              </a:xfrm>
              <a:custGeom>
                <a:avLst/>
                <a:gdLst>
                  <a:gd name="T0" fmla="*/ 1 w 5"/>
                  <a:gd name="T1" fmla="*/ 0 h 6"/>
                  <a:gd name="T2" fmla="*/ 2 w 5"/>
                  <a:gd name="T3" fmla="*/ 0 h 6"/>
                  <a:gd name="T4" fmla="*/ 3 w 5"/>
                  <a:gd name="T5" fmla="*/ 0 h 6"/>
                  <a:gd name="T6" fmla="*/ 4 w 5"/>
                  <a:gd name="T7" fmla="*/ 2 h 6"/>
                  <a:gd name="T8" fmla="*/ 5 w 5"/>
                  <a:gd name="T9" fmla="*/ 4 h 6"/>
                  <a:gd name="T10" fmla="*/ 5 w 5"/>
                  <a:gd name="T11" fmla="*/ 5 h 6"/>
                  <a:gd name="T12" fmla="*/ 4 w 5"/>
                  <a:gd name="T13" fmla="*/ 6 h 6"/>
                  <a:gd name="T14" fmla="*/ 3 w 5"/>
                  <a:gd name="T15" fmla="*/ 6 h 6"/>
                  <a:gd name="T16" fmla="*/ 1 w 5"/>
                  <a:gd name="T17" fmla="*/ 4 h 6"/>
                  <a:gd name="T18" fmla="*/ 0 w 5"/>
                  <a:gd name="T19" fmla="*/ 1 h 6"/>
                  <a:gd name="T20" fmla="*/ 1 w 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5" y="3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3" y="6"/>
                    </a:cubicBezTo>
                    <a:cubicBezTo>
                      <a:pt x="2" y="5"/>
                      <a:pt x="2" y="5"/>
                      <a:pt x="1" y="4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9FAC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2" name="Freeform 1106"/>
              <p:cNvSpPr>
                <a:spLocks/>
              </p:cNvSpPr>
              <p:nvPr/>
            </p:nvSpPr>
            <p:spPr bwMode="auto">
              <a:xfrm>
                <a:off x="4336435" y="5477329"/>
                <a:ext cx="28575" cy="46037"/>
              </a:xfrm>
              <a:custGeom>
                <a:avLst/>
                <a:gdLst>
                  <a:gd name="T0" fmla="*/ 0 w 3"/>
                  <a:gd name="T1" fmla="*/ 0 h 5"/>
                  <a:gd name="T2" fmla="*/ 1 w 3"/>
                  <a:gd name="T3" fmla="*/ 0 h 5"/>
                  <a:gd name="T4" fmla="*/ 2 w 3"/>
                  <a:gd name="T5" fmla="*/ 2 h 5"/>
                  <a:gd name="T6" fmla="*/ 3 w 3"/>
                  <a:gd name="T7" fmla="*/ 4 h 5"/>
                  <a:gd name="T8" fmla="*/ 3 w 3"/>
                  <a:gd name="T9" fmla="*/ 5 h 5"/>
                  <a:gd name="T10" fmla="*/ 2 w 3"/>
                  <a:gd name="T11" fmla="*/ 5 h 5"/>
                  <a:gd name="T12" fmla="*/ 0 w 3"/>
                  <a:gd name="T13" fmla="*/ 3 h 5"/>
                  <a:gd name="T14" fmla="*/ 0 w 3"/>
                  <a:gd name="T15" fmla="*/ 1 h 5"/>
                  <a:gd name="T16" fmla="*/ 0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2" y="1"/>
                      <a:pt x="2" y="2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1" y="4"/>
                      <a:pt x="0" y="3"/>
                    </a:cubicBezTo>
                    <a:cubicBezTo>
                      <a:pt x="0" y="2"/>
                      <a:pt x="0" y="2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BB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3" name="Freeform 1107"/>
              <p:cNvSpPr>
                <a:spLocks/>
              </p:cNvSpPr>
              <p:nvPr/>
            </p:nvSpPr>
            <p:spPr bwMode="auto">
              <a:xfrm>
                <a:off x="4336435" y="5486854"/>
                <a:ext cx="28575" cy="26987"/>
              </a:xfrm>
              <a:custGeom>
                <a:avLst/>
                <a:gdLst>
                  <a:gd name="T0" fmla="*/ 2 w 3"/>
                  <a:gd name="T1" fmla="*/ 3 h 3"/>
                  <a:gd name="T2" fmla="*/ 2 w 3"/>
                  <a:gd name="T3" fmla="*/ 3 h 3"/>
                  <a:gd name="T4" fmla="*/ 2 w 3"/>
                  <a:gd name="T5" fmla="*/ 2 h 3"/>
                  <a:gd name="T6" fmla="*/ 1 w 3"/>
                  <a:gd name="T7" fmla="*/ 0 h 3"/>
                  <a:gd name="T8" fmla="*/ 1 w 3"/>
                  <a:gd name="T9" fmla="*/ 0 h 3"/>
                  <a:gd name="T10" fmla="*/ 0 w 3"/>
                  <a:gd name="T11" fmla="*/ 0 h 3"/>
                  <a:gd name="T12" fmla="*/ 1 w 3"/>
                  <a:gd name="T13" fmla="*/ 0 h 3"/>
                  <a:gd name="T14" fmla="*/ 2 w 3"/>
                  <a:gd name="T15" fmla="*/ 0 h 3"/>
                  <a:gd name="T16" fmla="*/ 3 w 3"/>
                  <a:gd name="T17" fmla="*/ 2 h 3"/>
                  <a:gd name="T18" fmla="*/ 3 w 3"/>
                  <a:gd name="T19" fmla="*/ 3 h 3"/>
                  <a:gd name="T20" fmla="*/ 2 w 3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717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4" name="Freeform 1108"/>
              <p:cNvSpPr>
                <a:spLocks/>
              </p:cNvSpPr>
              <p:nvPr/>
            </p:nvSpPr>
            <p:spPr bwMode="auto">
              <a:xfrm>
                <a:off x="4336435" y="5486854"/>
                <a:ext cx="19050" cy="26987"/>
              </a:xfrm>
              <a:custGeom>
                <a:avLst/>
                <a:gdLst>
                  <a:gd name="T0" fmla="*/ 1 w 2"/>
                  <a:gd name="T1" fmla="*/ 3 h 3"/>
                  <a:gd name="T2" fmla="*/ 0 w 2"/>
                  <a:gd name="T3" fmla="*/ 1 h 3"/>
                  <a:gd name="T4" fmla="*/ 0 w 2"/>
                  <a:gd name="T5" fmla="*/ 0 h 3"/>
                  <a:gd name="T6" fmla="*/ 1 w 2"/>
                  <a:gd name="T7" fmla="*/ 0 h 3"/>
                  <a:gd name="T8" fmla="*/ 1 w 2"/>
                  <a:gd name="T9" fmla="*/ 0 h 3"/>
                  <a:gd name="T10" fmla="*/ 2 w 2"/>
                  <a:gd name="T11" fmla="*/ 2 h 3"/>
                  <a:gd name="T12" fmla="*/ 2 w 2"/>
                  <a:gd name="T13" fmla="*/ 3 h 3"/>
                  <a:gd name="T14" fmla="*/ 2 w 2"/>
                  <a:gd name="T15" fmla="*/ 3 h 3"/>
                  <a:gd name="T16" fmla="*/ 1 w 2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798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5" name="Freeform 1109"/>
              <p:cNvSpPr>
                <a:spLocks/>
              </p:cNvSpPr>
              <p:nvPr/>
            </p:nvSpPr>
            <p:spPr bwMode="auto">
              <a:xfrm>
                <a:off x="4336435" y="5496379"/>
                <a:ext cx="19050" cy="17462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0 h 2"/>
                  <a:gd name="T4" fmla="*/ 1 w 2"/>
                  <a:gd name="T5" fmla="*/ 0 h 2"/>
                  <a:gd name="T6" fmla="*/ 1 w 2"/>
                  <a:gd name="T7" fmla="*/ 0 h 2"/>
                  <a:gd name="T8" fmla="*/ 2 w 2"/>
                  <a:gd name="T9" fmla="*/ 1 h 2"/>
                  <a:gd name="T10" fmla="*/ 2 w 2"/>
                  <a:gd name="T11" fmla="*/ 2 h 2"/>
                  <a:gd name="T12" fmla="*/ 2 w 2"/>
                  <a:gd name="T13" fmla="*/ 2 h 2"/>
                  <a:gd name="T14" fmla="*/ 2 w 2"/>
                  <a:gd name="T15" fmla="*/ 2 h 2"/>
                  <a:gd name="T16" fmla="*/ 1 w 2"/>
                  <a:gd name="T17" fmla="*/ 2 h 2"/>
                  <a:gd name="T18" fmla="*/ 0 w 2"/>
                  <a:gd name="T19" fmla="*/ 0 h 2"/>
                  <a:gd name="T20" fmla="*/ 1 w 2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692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6" name="Freeform 1110"/>
              <p:cNvSpPr>
                <a:spLocks/>
              </p:cNvSpPr>
              <p:nvPr/>
            </p:nvSpPr>
            <p:spPr bwMode="auto">
              <a:xfrm>
                <a:off x="4345960" y="5496379"/>
                <a:ext cx="9525" cy="17462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2 h 2"/>
                  <a:gd name="T8" fmla="*/ 1 w 1"/>
                  <a:gd name="T9" fmla="*/ 1 h 2"/>
                  <a:gd name="T10" fmla="*/ 0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93A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7" name="Freeform 1111"/>
              <p:cNvSpPr>
                <a:spLocks/>
              </p:cNvSpPr>
              <p:nvPr/>
            </p:nvSpPr>
            <p:spPr bwMode="auto">
              <a:xfrm>
                <a:off x="4317385" y="5431291"/>
                <a:ext cx="38100" cy="101600"/>
              </a:xfrm>
              <a:custGeom>
                <a:avLst/>
                <a:gdLst>
                  <a:gd name="T0" fmla="*/ 4 w 4"/>
                  <a:gd name="T1" fmla="*/ 3 h 11"/>
                  <a:gd name="T2" fmla="*/ 4 w 4"/>
                  <a:gd name="T3" fmla="*/ 9 h 11"/>
                  <a:gd name="T4" fmla="*/ 2 w 4"/>
                  <a:gd name="T5" fmla="*/ 10 h 11"/>
                  <a:gd name="T6" fmla="*/ 0 w 4"/>
                  <a:gd name="T7" fmla="*/ 6 h 11"/>
                  <a:gd name="T8" fmla="*/ 0 w 4"/>
                  <a:gd name="T9" fmla="*/ 0 h 11"/>
                  <a:gd name="T10" fmla="*/ 0 w 4"/>
                  <a:gd name="T11" fmla="*/ 0 h 11"/>
                  <a:gd name="T12" fmla="*/ 4 w 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3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4" y="10"/>
                      <a:pt x="3" y="11"/>
                      <a:pt x="2" y="10"/>
                    </a:cubicBezTo>
                    <a:cubicBezTo>
                      <a:pt x="1" y="10"/>
                      <a:pt x="0" y="8"/>
                      <a:pt x="0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C7D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9" name="Freeform 1113"/>
              <p:cNvSpPr>
                <a:spLocks/>
              </p:cNvSpPr>
              <p:nvPr/>
            </p:nvSpPr>
            <p:spPr bwMode="auto">
              <a:xfrm>
                <a:off x="4326910" y="5496379"/>
                <a:ext cx="19050" cy="17462"/>
              </a:xfrm>
              <a:custGeom>
                <a:avLst/>
                <a:gdLst>
                  <a:gd name="T0" fmla="*/ 6 w 12"/>
                  <a:gd name="T1" fmla="*/ 11 h 11"/>
                  <a:gd name="T2" fmla="*/ 0 w 12"/>
                  <a:gd name="T3" fmla="*/ 6 h 11"/>
                  <a:gd name="T4" fmla="*/ 0 w 12"/>
                  <a:gd name="T5" fmla="*/ 0 h 11"/>
                  <a:gd name="T6" fmla="*/ 0 w 12"/>
                  <a:gd name="T7" fmla="*/ 0 h 11"/>
                  <a:gd name="T8" fmla="*/ 6 w 12"/>
                  <a:gd name="T9" fmla="*/ 0 h 11"/>
                  <a:gd name="T10" fmla="*/ 12 w 12"/>
                  <a:gd name="T11" fmla="*/ 6 h 11"/>
                  <a:gd name="T12" fmla="*/ 12 w 12"/>
                  <a:gd name="T13" fmla="*/ 11 h 11"/>
                  <a:gd name="T14" fmla="*/ 12 w 12"/>
                  <a:gd name="T15" fmla="*/ 11 h 11"/>
                  <a:gd name="T16" fmla="*/ 6 w 12"/>
                  <a:gd name="T1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1">
                    <a:moveTo>
                      <a:pt x="6" y="11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6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6" y="11"/>
                    </a:lnTo>
                    <a:close/>
                  </a:path>
                </a:pathLst>
              </a:custGeom>
              <a:solidFill>
                <a:srgbClr val="96A2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0" name="Freeform 1114"/>
              <p:cNvSpPr>
                <a:spLocks/>
              </p:cNvSpPr>
              <p:nvPr/>
            </p:nvSpPr>
            <p:spPr bwMode="auto">
              <a:xfrm>
                <a:off x="4326910" y="5496379"/>
                <a:ext cx="9525" cy="17462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0 h 2"/>
                  <a:gd name="T6" fmla="*/ 1 w 1"/>
                  <a:gd name="T7" fmla="*/ 1 h 2"/>
                  <a:gd name="T8" fmla="*/ 1 w 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838F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1" name="Freeform 1115"/>
              <p:cNvSpPr>
                <a:spLocks/>
              </p:cNvSpPr>
              <p:nvPr/>
            </p:nvSpPr>
            <p:spPr bwMode="auto">
              <a:xfrm>
                <a:off x="4326910" y="5496379"/>
                <a:ext cx="9525" cy="17462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0 h 2"/>
                  <a:gd name="T6" fmla="*/ 1 w 1"/>
                  <a:gd name="T7" fmla="*/ 1 h 2"/>
                  <a:gd name="T8" fmla="*/ 1 w 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8D9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2" name="Freeform 1116"/>
              <p:cNvSpPr>
                <a:spLocks/>
              </p:cNvSpPr>
              <p:nvPr/>
            </p:nvSpPr>
            <p:spPr bwMode="auto">
              <a:xfrm>
                <a:off x="4326910" y="5486854"/>
                <a:ext cx="19050" cy="26987"/>
              </a:xfrm>
              <a:custGeom>
                <a:avLst/>
                <a:gdLst>
                  <a:gd name="T0" fmla="*/ 12 w 12"/>
                  <a:gd name="T1" fmla="*/ 17 h 17"/>
                  <a:gd name="T2" fmla="*/ 12 w 12"/>
                  <a:gd name="T3" fmla="*/ 17 h 17"/>
                  <a:gd name="T4" fmla="*/ 12 w 12"/>
                  <a:gd name="T5" fmla="*/ 12 h 17"/>
                  <a:gd name="T6" fmla="*/ 6 w 12"/>
                  <a:gd name="T7" fmla="*/ 6 h 17"/>
                  <a:gd name="T8" fmla="*/ 0 w 12"/>
                  <a:gd name="T9" fmla="*/ 6 h 17"/>
                  <a:gd name="T10" fmla="*/ 0 w 12"/>
                  <a:gd name="T11" fmla="*/ 6 h 17"/>
                  <a:gd name="T12" fmla="*/ 0 w 12"/>
                  <a:gd name="T13" fmla="*/ 0 h 17"/>
                  <a:gd name="T14" fmla="*/ 6 w 12"/>
                  <a:gd name="T15" fmla="*/ 0 h 17"/>
                  <a:gd name="T16" fmla="*/ 12 w 12"/>
                  <a:gd name="T17" fmla="*/ 12 h 17"/>
                  <a:gd name="T18" fmla="*/ 12 w 12"/>
                  <a:gd name="T19" fmla="*/ 17 h 17"/>
                  <a:gd name="T20" fmla="*/ 12 w 12"/>
                  <a:gd name="T21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7">
                    <a:moveTo>
                      <a:pt x="12" y="17"/>
                    </a:moveTo>
                    <a:lnTo>
                      <a:pt x="12" y="17"/>
                    </a:lnTo>
                    <a:lnTo>
                      <a:pt x="12" y="12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12"/>
                    </a:lnTo>
                    <a:lnTo>
                      <a:pt x="12" y="17"/>
                    </a:lnTo>
                    <a:lnTo>
                      <a:pt x="12" y="17"/>
                    </a:lnTo>
                    <a:close/>
                  </a:path>
                </a:pathLst>
              </a:custGeom>
              <a:solidFill>
                <a:srgbClr val="8D9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3" name="Freeform 1117"/>
              <p:cNvSpPr>
                <a:spLocks/>
              </p:cNvSpPr>
              <p:nvPr/>
            </p:nvSpPr>
            <p:spPr bwMode="auto">
              <a:xfrm>
                <a:off x="4355485" y="5440816"/>
                <a:ext cx="36513" cy="19050"/>
              </a:xfrm>
              <a:custGeom>
                <a:avLst/>
                <a:gdLst>
                  <a:gd name="T0" fmla="*/ 23 w 23"/>
                  <a:gd name="T1" fmla="*/ 0 h 12"/>
                  <a:gd name="T2" fmla="*/ 23 w 23"/>
                  <a:gd name="T3" fmla="*/ 0 h 12"/>
                  <a:gd name="T4" fmla="*/ 0 w 23"/>
                  <a:gd name="T5" fmla="*/ 12 h 12"/>
                  <a:gd name="T6" fmla="*/ 0 w 23"/>
                  <a:gd name="T7" fmla="*/ 12 h 12"/>
                  <a:gd name="T8" fmla="*/ 23 w 23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2">
                    <a:moveTo>
                      <a:pt x="23" y="0"/>
                    </a:moveTo>
                    <a:lnTo>
                      <a:pt x="23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C7D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4" name="Freeform 1118"/>
              <p:cNvSpPr>
                <a:spLocks/>
              </p:cNvSpPr>
              <p:nvPr/>
            </p:nvSpPr>
            <p:spPr bwMode="auto">
              <a:xfrm>
                <a:off x="4317385" y="5412241"/>
                <a:ext cx="74613" cy="47625"/>
              </a:xfrm>
              <a:custGeom>
                <a:avLst/>
                <a:gdLst>
                  <a:gd name="T0" fmla="*/ 0 w 47"/>
                  <a:gd name="T1" fmla="*/ 12 h 30"/>
                  <a:gd name="T2" fmla="*/ 24 w 47"/>
                  <a:gd name="T3" fmla="*/ 30 h 30"/>
                  <a:gd name="T4" fmla="*/ 47 w 47"/>
                  <a:gd name="T5" fmla="*/ 18 h 30"/>
                  <a:gd name="T6" fmla="*/ 24 w 47"/>
                  <a:gd name="T7" fmla="*/ 0 h 30"/>
                  <a:gd name="T8" fmla="*/ 0 w 47"/>
                  <a:gd name="T9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0" y="12"/>
                    </a:moveTo>
                    <a:lnTo>
                      <a:pt x="24" y="30"/>
                    </a:lnTo>
                    <a:lnTo>
                      <a:pt x="47" y="18"/>
                    </a:lnTo>
                    <a:lnTo>
                      <a:pt x="24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D4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5" name="Freeform 1119"/>
              <p:cNvSpPr>
                <a:spLocks/>
              </p:cNvSpPr>
              <p:nvPr/>
            </p:nvSpPr>
            <p:spPr bwMode="auto">
              <a:xfrm>
                <a:off x="4790460" y="5163004"/>
                <a:ext cx="36513" cy="101600"/>
              </a:xfrm>
              <a:custGeom>
                <a:avLst/>
                <a:gdLst>
                  <a:gd name="T0" fmla="*/ 4 w 4"/>
                  <a:gd name="T1" fmla="*/ 2 h 11"/>
                  <a:gd name="T2" fmla="*/ 4 w 4"/>
                  <a:gd name="T3" fmla="*/ 9 h 11"/>
                  <a:gd name="T4" fmla="*/ 2 w 4"/>
                  <a:gd name="T5" fmla="*/ 10 h 11"/>
                  <a:gd name="T6" fmla="*/ 0 w 4"/>
                  <a:gd name="T7" fmla="*/ 6 h 11"/>
                  <a:gd name="T8" fmla="*/ 0 w 4"/>
                  <a:gd name="T9" fmla="*/ 0 h 11"/>
                  <a:gd name="T10" fmla="*/ 0 w 4"/>
                  <a:gd name="T11" fmla="*/ 0 h 11"/>
                  <a:gd name="T12" fmla="*/ 4 w 4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2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4" y="10"/>
                      <a:pt x="3" y="11"/>
                      <a:pt x="2" y="10"/>
                    </a:cubicBezTo>
                    <a:cubicBezTo>
                      <a:pt x="1" y="9"/>
                      <a:pt x="0" y="7"/>
                      <a:pt x="0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C7D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6" name="Freeform 1120"/>
              <p:cNvSpPr>
                <a:spLocks/>
              </p:cNvSpPr>
              <p:nvPr/>
            </p:nvSpPr>
            <p:spPr bwMode="auto">
              <a:xfrm>
                <a:off x="4790460" y="5163004"/>
                <a:ext cx="36513" cy="101600"/>
              </a:xfrm>
              <a:custGeom>
                <a:avLst/>
                <a:gdLst>
                  <a:gd name="T0" fmla="*/ 4 w 4"/>
                  <a:gd name="T1" fmla="*/ 2 h 11"/>
                  <a:gd name="T2" fmla="*/ 4 w 4"/>
                  <a:gd name="T3" fmla="*/ 9 h 11"/>
                  <a:gd name="T4" fmla="*/ 2 w 4"/>
                  <a:gd name="T5" fmla="*/ 10 h 11"/>
                  <a:gd name="T6" fmla="*/ 0 w 4"/>
                  <a:gd name="T7" fmla="*/ 6 h 11"/>
                  <a:gd name="T8" fmla="*/ 0 w 4"/>
                  <a:gd name="T9" fmla="*/ 0 h 11"/>
                  <a:gd name="T10" fmla="*/ 4 w 4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4" y="2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4" y="10"/>
                      <a:pt x="3" y="11"/>
                      <a:pt x="2" y="10"/>
                    </a:cubicBezTo>
                    <a:cubicBezTo>
                      <a:pt x="1" y="9"/>
                      <a:pt x="0" y="8"/>
                      <a:pt x="0" y="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ACBB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7" name="Freeform 1121"/>
              <p:cNvSpPr>
                <a:spLocks/>
              </p:cNvSpPr>
              <p:nvPr/>
            </p:nvSpPr>
            <p:spPr bwMode="auto">
              <a:xfrm>
                <a:off x="4799985" y="5218566"/>
                <a:ext cx="17463" cy="28575"/>
              </a:xfrm>
              <a:custGeom>
                <a:avLst/>
                <a:gdLst>
                  <a:gd name="T0" fmla="*/ 2 w 2"/>
                  <a:gd name="T1" fmla="*/ 2 h 3"/>
                  <a:gd name="T2" fmla="*/ 1 w 2"/>
                  <a:gd name="T3" fmla="*/ 0 h 3"/>
                  <a:gd name="T4" fmla="*/ 0 w 2"/>
                  <a:gd name="T5" fmla="*/ 1 h 3"/>
                  <a:gd name="T6" fmla="*/ 1 w 2"/>
                  <a:gd name="T7" fmla="*/ 3 h 3"/>
                  <a:gd name="T8" fmla="*/ 2 w 2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2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1" y="3"/>
                      <a:pt x="2" y="3"/>
                      <a:pt x="2" y="2"/>
                    </a:cubicBezTo>
                    <a:close/>
                  </a:path>
                </a:pathLst>
              </a:custGeom>
              <a:solidFill>
                <a:srgbClr val="8D9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8" name="Freeform 1122"/>
              <p:cNvSpPr>
                <a:spLocks/>
              </p:cNvSpPr>
              <p:nvPr/>
            </p:nvSpPr>
            <p:spPr bwMode="auto">
              <a:xfrm>
                <a:off x="4753948" y="5191579"/>
                <a:ext cx="92075" cy="111125"/>
              </a:xfrm>
              <a:custGeom>
                <a:avLst/>
                <a:gdLst>
                  <a:gd name="T0" fmla="*/ 6 w 10"/>
                  <a:gd name="T1" fmla="*/ 12 h 12"/>
                  <a:gd name="T2" fmla="*/ 6 w 10"/>
                  <a:gd name="T3" fmla="*/ 11 h 12"/>
                  <a:gd name="T4" fmla="*/ 7 w 10"/>
                  <a:gd name="T5" fmla="*/ 9 h 12"/>
                  <a:gd name="T6" fmla="*/ 3 w 10"/>
                  <a:gd name="T7" fmla="*/ 2 h 12"/>
                  <a:gd name="T8" fmla="*/ 1 w 10"/>
                  <a:gd name="T9" fmla="*/ 2 h 12"/>
                  <a:gd name="T10" fmla="*/ 0 w 10"/>
                  <a:gd name="T11" fmla="*/ 2 h 12"/>
                  <a:gd name="T12" fmla="*/ 3 w 10"/>
                  <a:gd name="T13" fmla="*/ 0 h 12"/>
                  <a:gd name="T14" fmla="*/ 6 w 10"/>
                  <a:gd name="T15" fmla="*/ 0 h 12"/>
                  <a:gd name="T16" fmla="*/ 10 w 10"/>
                  <a:gd name="T17" fmla="*/ 7 h 12"/>
                  <a:gd name="T18" fmla="*/ 9 w 10"/>
                  <a:gd name="T19" fmla="*/ 10 h 12"/>
                  <a:gd name="T20" fmla="*/ 6 w 10"/>
                  <a:gd name="T2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6" y="12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7" y="11"/>
                      <a:pt x="7" y="10"/>
                      <a:pt x="7" y="9"/>
                    </a:cubicBezTo>
                    <a:cubicBezTo>
                      <a:pt x="7" y="7"/>
                      <a:pt x="5" y="3"/>
                      <a:pt x="3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2"/>
                      <a:pt x="10" y="5"/>
                      <a:pt x="10" y="7"/>
                    </a:cubicBezTo>
                    <a:cubicBezTo>
                      <a:pt x="10" y="9"/>
                      <a:pt x="9" y="9"/>
                      <a:pt x="9" y="10"/>
                    </a:cubicBezTo>
                    <a:lnTo>
                      <a:pt x="6" y="12"/>
                    </a:lnTo>
                    <a:close/>
                  </a:path>
                </a:pathLst>
              </a:custGeom>
              <a:solidFill>
                <a:srgbClr val="717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9" name="Freeform 1123"/>
              <p:cNvSpPr>
                <a:spLocks/>
              </p:cNvSpPr>
              <p:nvPr/>
            </p:nvSpPr>
            <p:spPr bwMode="auto">
              <a:xfrm>
                <a:off x="4744423" y="5209041"/>
                <a:ext cx="73025" cy="93662"/>
              </a:xfrm>
              <a:custGeom>
                <a:avLst/>
                <a:gdLst>
                  <a:gd name="T0" fmla="*/ 4 w 8"/>
                  <a:gd name="T1" fmla="*/ 9 h 10"/>
                  <a:gd name="T2" fmla="*/ 0 w 8"/>
                  <a:gd name="T3" fmla="*/ 3 h 10"/>
                  <a:gd name="T4" fmla="*/ 1 w 8"/>
                  <a:gd name="T5" fmla="*/ 0 h 10"/>
                  <a:gd name="T6" fmla="*/ 2 w 8"/>
                  <a:gd name="T7" fmla="*/ 0 h 10"/>
                  <a:gd name="T8" fmla="*/ 4 w 8"/>
                  <a:gd name="T9" fmla="*/ 0 h 10"/>
                  <a:gd name="T10" fmla="*/ 8 w 8"/>
                  <a:gd name="T11" fmla="*/ 7 h 10"/>
                  <a:gd name="T12" fmla="*/ 7 w 8"/>
                  <a:gd name="T13" fmla="*/ 9 h 10"/>
                  <a:gd name="T14" fmla="*/ 7 w 8"/>
                  <a:gd name="T15" fmla="*/ 10 h 10"/>
                  <a:gd name="T16" fmla="*/ 4 w 8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4" y="9"/>
                    </a:moveTo>
                    <a:cubicBezTo>
                      <a:pt x="2" y="8"/>
                      <a:pt x="0" y="5"/>
                      <a:pt x="0" y="3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6" y="1"/>
                      <a:pt x="8" y="5"/>
                      <a:pt x="8" y="7"/>
                    </a:cubicBezTo>
                    <a:cubicBezTo>
                      <a:pt x="8" y="8"/>
                      <a:pt x="8" y="9"/>
                      <a:pt x="7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0"/>
                      <a:pt x="5" y="10"/>
                      <a:pt x="4" y="9"/>
                    </a:cubicBezTo>
                    <a:close/>
                  </a:path>
                </a:pathLst>
              </a:custGeom>
              <a:solidFill>
                <a:srgbClr val="798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0" name="Freeform 1124"/>
              <p:cNvSpPr>
                <a:spLocks/>
              </p:cNvSpPr>
              <p:nvPr/>
            </p:nvSpPr>
            <p:spPr bwMode="auto">
              <a:xfrm>
                <a:off x="4753948" y="5218566"/>
                <a:ext cx="55563" cy="74612"/>
              </a:xfrm>
              <a:custGeom>
                <a:avLst/>
                <a:gdLst>
                  <a:gd name="T0" fmla="*/ 0 w 6"/>
                  <a:gd name="T1" fmla="*/ 2 h 8"/>
                  <a:gd name="T2" fmla="*/ 3 w 6"/>
                  <a:gd name="T3" fmla="*/ 1 h 8"/>
                  <a:gd name="T4" fmla="*/ 6 w 6"/>
                  <a:gd name="T5" fmla="*/ 5 h 8"/>
                  <a:gd name="T6" fmla="*/ 3 w 6"/>
                  <a:gd name="T7" fmla="*/ 7 h 8"/>
                  <a:gd name="T8" fmla="*/ 0 w 6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0" y="2"/>
                    </a:moveTo>
                    <a:cubicBezTo>
                      <a:pt x="0" y="0"/>
                      <a:pt x="1" y="0"/>
                      <a:pt x="3" y="1"/>
                    </a:cubicBezTo>
                    <a:cubicBezTo>
                      <a:pt x="4" y="1"/>
                      <a:pt x="6" y="4"/>
                      <a:pt x="6" y="5"/>
                    </a:cubicBezTo>
                    <a:cubicBezTo>
                      <a:pt x="6" y="7"/>
                      <a:pt x="4" y="8"/>
                      <a:pt x="3" y="7"/>
                    </a:cubicBezTo>
                    <a:cubicBezTo>
                      <a:pt x="1" y="6"/>
                      <a:pt x="0" y="4"/>
                      <a:pt x="0" y="2"/>
                    </a:cubicBezTo>
                    <a:close/>
                  </a:path>
                </a:pathLst>
              </a:custGeom>
              <a:solidFill>
                <a:srgbClr val="B8C7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1" name="Freeform 1125"/>
              <p:cNvSpPr>
                <a:spLocks/>
              </p:cNvSpPr>
              <p:nvPr/>
            </p:nvSpPr>
            <p:spPr bwMode="auto">
              <a:xfrm>
                <a:off x="4761885" y="5228091"/>
                <a:ext cx="38100" cy="55562"/>
              </a:xfrm>
              <a:custGeom>
                <a:avLst/>
                <a:gdLst>
                  <a:gd name="T0" fmla="*/ 0 w 4"/>
                  <a:gd name="T1" fmla="*/ 0 h 6"/>
                  <a:gd name="T2" fmla="*/ 1 w 4"/>
                  <a:gd name="T3" fmla="*/ 0 h 6"/>
                  <a:gd name="T4" fmla="*/ 2 w 4"/>
                  <a:gd name="T5" fmla="*/ 0 h 6"/>
                  <a:gd name="T6" fmla="*/ 3 w 4"/>
                  <a:gd name="T7" fmla="*/ 2 h 6"/>
                  <a:gd name="T8" fmla="*/ 4 w 4"/>
                  <a:gd name="T9" fmla="*/ 4 h 6"/>
                  <a:gd name="T10" fmla="*/ 4 w 4"/>
                  <a:gd name="T11" fmla="*/ 5 h 6"/>
                  <a:gd name="T12" fmla="*/ 4 w 4"/>
                  <a:gd name="T13" fmla="*/ 6 h 6"/>
                  <a:gd name="T14" fmla="*/ 2 w 4"/>
                  <a:gd name="T15" fmla="*/ 6 h 6"/>
                  <a:gd name="T16" fmla="*/ 0 w 4"/>
                  <a:gd name="T17" fmla="*/ 4 h 6"/>
                  <a:gd name="T18" fmla="*/ 0 w 4"/>
                  <a:gd name="T19" fmla="*/ 1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1" y="5"/>
                      <a:pt x="1" y="5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FAC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2" name="Freeform 1126"/>
              <p:cNvSpPr>
                <a:spLocks/>
              </p:cNvSpPr>
              <p:nvPr/>
            </p:nvSpPr>
            <p:spPr bwMode="auto">
              <a:xfrm>
                <a:off x="4771410" y="5228091"/>
                <a:ext cx="28575" cy="46037"/>
              </a:xfrm>
              <a:custGeom>
                <a:avLst/>
                <a:gdLst>
                  <a:gd name="T0" fmla="*/ 0 w 3"/>
                  <a:gd name="T1" fmla="*/ 0 h 5"/>
                  <a:gd name="T2" fmla="*/ 1 w 3"/>
                  <a:gd name="T3" fmla="*/ 0 h 5"/>
                  <a:gd name="T4" fmla="*/ 2 w 3"/>
                  <a:gd name="T5" fmla="*/ 2 h 5"/>
                  <a:gd name="T6" fmla="*/ 3 w 3"/>
                  <a:gd name="T7" fmla="*/ 4 h 5"/>
                  <a:gd name="T8" fmla="*/ 3 w 3"/>
                  <a:gd name="T9" fmla="*/ 5 h 5"/>
                  <a:gd name="T10" fmla="*/ 2 w 3"/>
                  <a:gd name="T11" fmla="*/ 5 h 5"/>
                  <a:gd name="T12" fmla="*/ 0 w 3"/>
                  <a:gd name="T13" fmla="*/ 3 h 5"/>
                  <a:gd name="T14" fmla="*/ 0 w 3"/>
                  <a:gd name="T15" fmla="*/ 1 h 5"/>
                  <a:gd name="T16" fmla="*/ 0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1"/>
                      <a:pt x="2" y="2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1" y="4"/>
                      <a:pt x="0" y="3"/>
                    </a:cubicBezTo>
                    <a:cubicBezTo>
                      <a:pt x="0" y="2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BB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3" name="Freeform 1127"/>
              <p:cNvSpPr>
                <a:spLocks/>
              </p:cNvSpPr>
              <p:nvPr/>
            </p:nvSpPr>
            <p:spPr bwMode="auto">
              <a:xfrm>
                <a:off x="4771410" y="5237616"/>
                <a:ext cx="28575" cy="26987"/>
              </a:xfrm>
              <a:custGeom>
                <a:avLst/>
                <a:gdLst>
                  <a:gd name="T0" fmla="*/ 2 w 3"/>
                  <a:gd name="T1" fmla="*/ 3 h 3"/>
                  <a:gd name="T2" fmla="*/ 2 w 3"/>
                  <a:gd name="T3" fmla="*/ 3 h 3"/>
                  <a:gd name="T4" fmla="*/ 2 w 3"/>
                  <a:gd name="T5" fmla="*/ 2 h 3"/>
                  <a:gd name="T6" fmla="*/ 1 w 3"/>
                  <a:gd name="T7" fmla="*/ 0 h 3"/>
                  <a:gd name="T8" fmla="*/ 1 w 3"/>
                  <a:gd name="T9" fmla="*/ 0 h 3"/>
                  <a:gd name="T10" fmla="*/ 0 w 3"/>
                  <a:gd name="T11" fmla="*/ 0 h 3"/>
                  <a:gd name="T12" fmla="*/ 1 w 3"/>
                  <a:gd name="T13" fmla="*/ 0 h 3"/>
                  <a:gd name="T14" fmla="*/ 2 w 3"/>
                  <a:gd name="T15" fmla="*/ 0 h 3"/>
                  <a:gd name="T16" fmla="*/ 3 w 3"/>
                  <a:gd name="T17" fmla="*/ 2 h 3"/>
                  <a:gd name="T18" fmla="*/ 3 w 3"/>
                  <a:gd name="T19" fmla="*/ 2 h 3"/>
                  <a:gd name="T20" fmla="*/ 2 w 3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717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4" name="Freeform 1128"/>
              <p:cNvSpPr>
                <a:spLocks/>
              </p:cNvSpPr>
              <p:nvPr/>
            </p:nvSpPr>
            <p:spPr bwMode="auto">
              <a:xfrm>
                <a:off x="4771410" y="5237616"/>
                <a:ext cx="19050" cy="26987"/>
              </a:xfrm>
              <a:custGeom>
                <a:avLst/>
                <a:gdLst>
                  <a:gd name="T0" fmla="*/ 1 w 2"/>
                  <a:gd name="T1" fmla="*/ 3 h 3"/>
                  <a:gd name="T2" fmla="*/ 0 w 2"/>
                  <a:gd name="T3" fmla="*/ 1 h 3"/>
                  <a:gd name="T4" fmla="*/ 0 w 2"/>
                  <a:gd name="T5" fmla="*/ 0 h 3"/>
                  <a:gd name="T6" fmla="*/ 1 w 2"/>
                  <a:gd name="T7" fmla="*/ 0 h 3"/>
                  <a:gd name="T8" fmla="*/ 1 w 2"/>
                  <a:gd name="T9" fmla="*/ 0 h 3"/>
                  <a:gd name="T10" fmla="*/ 2 w 2"/>
                  <a:gd name="T11" fmla="*/ 2 h 3"/>
                  <a:gd name="T12" fmla="*/ 2 w 2"/>
                  <a:gd name="T13" fmla="*/ 3 h 3"/>
                  <a:gd name="T14" fmla="*/ 2 w 2"/>
                  <a:gd name="T15" fmla="*/ 3 h 3"/>
                  <a:gd name="T16" fmla="*/ 1 w 2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1" y="3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798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5" name="Freeform 1129"/>
              <p:cNvSpPr>
                <a:spLocks/>
              </p:cNvSpPr>
              <p:nvPr/>
            </p:nvSpPr>
            <p:spPr bwMode="auto">
              <a:xfrm>
                <a:off x="4780935" y="5247141"/>
                <a:ext cx="9525" cy="793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  <a:gd name="T14" fmla="*/ 1 w 1"/>
                  <a:gd name="T15" fmla="*/ 1 h 1"/>
                  <a:gd name="T16" fmla="*/ 0 w 1"/>
                  <a:gd name="T17" fmla="*/ 1 h 1"/>
                  <a:gd name="T18" fmla="*/ 0 w 1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8692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6" name="Freeform 1130"/>
              <p:cNvSpPr>
                <a:spLocks/>
              </p:cNvSpPr>
              <p:nvPr/>
            </p:nvSpPr>
            <p:spPr bwMode="auto">
              <a:xfrm>
                <a:off x="4780935" y="5247141"/>
                <a:ext cx="9525" cy="793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3A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7" name="Freeform 1131"/>
              <p:cNvSpPr>
                <a:spLocks/>
              </p:cNvSpPr>
              <p:nvPr/>
            </p:nvSpPr>
            <p:spPr bwMode="auto">
              <a:xfrm>
                <a:off x="4753948" y="5182054"/>
                <a:ext cx="46038" cy="101600"/>
              </a:xfrm>
              <a:custGeom>
                <a:avLst/>
                <a:gdLst>
                  <a:gd name="T0" fmla="*/ 5 w 5"/>
                  <a:gd name="T1" fmla="*/ 3 h 11"/>
                  <a:gd name="T2" fmla="*/ 5 w 5"/>
                  <a:gd name="T3" fmla="*/ 9 h 11"/>
                  <a:gd name="T4" fmla="*/ 2 w 5"/>
                  <a:gd name="T5" fmla="*/ 10 h 11"/>
                  <a:gd name="T6" fmla="*/ 0 w 5"/>
                  <a:gd name="T7" fmla="*/ 6 h 11"/>
                  <a:gd name="T8" fmla="*/ 0 w 5"/>
                  <a:gd name="T9" fmla="*/ 0 h 11"/>
                  <a:gd name="T10" fmla="*/ 0 w 5"/>
                  <a:gd name="T11" fmla="*/ 0 h 11"/>
                  <a:gd name="T12" fmla="*/ 5 w 5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1">
                    <a:moveTo>
                      <a:pt x="5" y="3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10"/>
                      <a:pt x="4" y="11"/>
                      <a:pt x="2" y="10"/>
                    </a:cubicBezTo>
                    <a:cubicBezTo>
                      <a:pt x="1" y="9"/>
                      <a:pt x="0" y="8"/>
                      <a:pt x="0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C7D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8" name="Freeform 1132"/>
              <p:cNvSpPr>
                <a:spLocks/>
              </p:cNvSpPr>
              <p:nvPr/>
            </p:nvSpPr>
            <p:spPr bwMode="auto">
              <a:xfrm>
                <a:off x="4753948" y="5182054"/>
                <a:ext cx="36513" cy="101600"/>
              </a:xfrm>
              <a:custGeom>
                <a:avLst/>
                <a:gdLst>
                  <a:gd name="T0" fmla="*/ 4 w 4"/>
                  <a:gd name="T1" fmla="*/ 3 h 11"/>
                  <a:gd name="T2" fmla="*/ 4 w 4"/>
                  <a:gd name="T3" fmla="*/ 9 h 11"/>
                  <a:gd name="T4" fmla="*/ 2 w 4"/>
                  <a:gd name="T5" fmla="*/ 10 h 11"/>
                  <a:gd name="T6" fmla="*/ 0 w 4"/>
                  <a:gd name="T7" fmla="*/ 6 h 11"/>
                  <a:gd name="T8" fmla="*/ 0 w 4"/>
                  <a:gd name="T9" fmla="*/ 0 h 11"/>
                  <a:gd name="T10" fmla="*/ 4 w 4"/>
                  <a:gd name="T11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4" y="3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4" y="10"/>
                      <a:pt x="3" y="11"/>
                      <a:pt x="2" y="10"/>
                    </a:cubicBezTo>
                    <a:cubicBezTo>
                      <a:pt x="1" y="10"/>
                      <a:pt x="0" y="8"/>
                      <a:pt x="0" y="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B9C8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9" name="Freeform 1133"/>
              <p:cNvSpPr>
                <a:spLocks/>
              </p:cNvSpPr>
              <p:nvPr/>
            </p:nvSpPr>
            <p:spPr bwMode="auto">
              <a:xfrm>
                <a:off x="4761885" y="5237616"/>
                <a:ext cx="19050" cy="26987"/>
              </a:xfrm>
              <a:custGeom>
                <a:avLst/>
                <a:gdLst>
                  <a:gd name="T0" fmla="*/ 6 w 12"/>
                  <a:gd name="T1" fmla="*/ 17 h 17"/>
                  <a:gd name="T2" fmla="*/ 0 w 12"/>
                  <a:gd name="T3" fmla="*/ 11 h 17"/>
                  <a:gd name="T4" fmla="*/ 0 w 12"/>
                  <a:gd name="T5" fmla="*/ 0 h 17"/>
                  <a:gd name="T6" fmla="*/ 0 w 12"/>
                  <a:gd name="T7" fmla="*/ 0 h 17"/>
                  <a:gd name="T8" fmla="*/ 6 w 12"/>
                  <a:gd name="T9" fmla="*/ 0 h 17"/>
                  <a:gd name="T10" fmla="*/ 12 w 12"/>
                  <a:gd name="T11" fmla="*/ 11 h 17"/>
                  <a:gd name="T12" fmla="*/ 12 w 12"/>
                  <a:gd name="T13" fmla="*/ 17 h 17"/>
                  <a:gd name="T14" fmla="*/ 12 w 12"/>
                  <a:gd name="T15" fmla="*/ 17 h 17"/>
                  <a:gd name="T16" fmla="*/ 6 w 12"/>
                  <a:gd name="T1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7">
                    <a:moveTo>
                      <a:pt x="6" y="17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11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96A2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0" name="Freeform 1134"/>
              <p:cNvSpPr>
                <a:spLocks/>
              </p:cNvSpPr>
              <p:nvPr/>
            </p:nvSpPr>
            <p:spPr bwMode="auto">
              <a:xfrm>
                <a:off x="4761885" y="5247141"/>
                <a:ext cx="9525" cy="1746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0 h 2"/>
                  <a:gd name="T6" fmla="*/ 1 w 1"/>
                  <a:gd name="T7" fmla="*/ 1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838F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1" name="Freeform 1135"/>
              <p:cNvSpPr>
                <a:spLocks/>
              </p:cNvSpPr>
              <p:nvPr/>
            </p:nvSpPr>
            <p:spPr bwMode="auto">
              <a:xfrm>
                <a:off x="4761885" y="5247141"/>
                <a:ext cx="9525" cy="17462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0 h 2"/>
                  <a:gd name="T6" fmla="*/ 1 w 1"/>
                  <a:gd name="T7" fmla="*/ 1 h 2"/>
                  <a:gd name="T8" fmla="*/ 1 w 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8D9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2" name="Freeform 1136"/>
              <p:cNvSpPr>
                <a:spLocks/>
              </p:cNvSpPr>
              <p:nvPr/>
            </p:nvSpPr>
            <p:spPr bwMode="auto">
              <a:xfrm>
                <a:off x="4761885" y="5237616"/>
                <a:ext cx="19050" cy="26987"/>
              </a:xfrm>
              <a:custGeom>
                <a:avLst/>
                <a:gdLst>
                  <a:gd name="T0" fmla="*/ 12 w 12"/>
                  <a:gd name="T1" fmla="*/ 17 h 17"/>
                  <a:gd name="T2" fmla="*/ 12 w 12"/>
                  <a:gd name="T3" fmla="*/ 17 h 17"/>
                  <a:gd name="T4" fmla="*/ 12 w 12"/>
                  <a:gd name="T5" fmla="*/ 11 h 17"/>
                  <a:gd name="T6" fmla="*/ 6 w 12"/>
                  <a:gd name="T7" fmla="*/ 0 h 17"/>
                  <a:gd name="T8" fmla="*/ 0 w 12"/>
                  <a:gd name="T9" fmla="*/ 0 h 17"/>
                  <a:gd name="T10" fmla="*/ 0 w 12"/>
                  <a:gd name="T11" fmla="*/ 0 h 17"/>
                  <a:gd name="T12" fmla="*/ 0 w 12"/>
                  <a:gd name="T13" fmla="*/ 0 h 17"/>
                  <a:gd name="T14" fmla="*/ 6 w 12"/>
                  <a:gd name="T15" fmla="*/ 0 h 17"/>
                  <a:gd name="T16" fmla="*/ 12 w 12"/>
                  <a:gd name="T17" fmla="*/ 6 h 17"/>
                  <a:gd name="T18" fmla="*/ 12 w 12"/>
                  <a:gd name="T19" fmla="*/ 17 h 17"/>
                  <a:gd name="T20" fmla="*/ 12 w 12"/>
                  <a:gd name="T21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7">
                    <a:moveTo>
                      <a:pt x="12" y="17"/>
                    </a:moveTo>
                    <a:lnTo>
                      <a:pt x="12" y="17"/>
                    </a:lnTo>
                    <a:lnTo>
                      <a:pt x="12" y="11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6"/>
                    </a:lnTo>
                    <a:lnTo>
                      <a:pt x="12" y="17"/>
                    </a:lnTo>
                    <a:lnTo>
                      <a:pt x="12" y="17"/>
                    </a:lnTo>
                    <a:close/>
                  </a:path>
                </a:pathLst>
              </a:custGeom>
              <a:solidFill>
                <a:srgbClr val="8D9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3" name="Freeform 1137"/>
              <p:cNvSpPr>
                <a:spLocks/>
              </p:cNvSpPr>
              <p:nvPr/>
            </p:nvSpPr>
            <p:spPr bwMode="auto">
              <a:xfrm>
                <a:off x="4790460" y="5182054"/>
                <a:ext cx="36513" cy="26987"/>
              </a:xfrm>
              <a:custGeom>
                <a:avLst/>
                <a:gdLst>
                  <a:gd name="T0" fmla="*/ 23 w 23"/>
                  <a:gd name="T1" fmla="*/ 0 h 17"/>
                  <a:gd name="T2" fmla="*/ 23 w 23"/>
                  <a:gd name="T3" fmla="*/ 6 h 17"/>
                  <a:gd name="T4" fmla="*/ 0 w 23"/>
                  <a:gd name="T5" fmla="*/ 17 h 17"/>
                  <a:gd name="T6" fmla="*/ 0 w 23"/>
                  <a:gd name="T7" fmla="*/ 17 h 17"/>
                  <a:gd name="T8" fmla="*/ 23 w 23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7">
                    <a:moveTo>
                      <a:pt x="23" y="0"/>
                    </a:moveTo>
                    <a:lnTo>
                      <a:pt x="23" y="6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C7D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4" name="Freeform 1138"/>
              <p:cNvSpPr>
                <a:spLocks/>
              </p:cNvSpPr>
              <p:nvPr/>
            </p:nvSpPr>
            <p:spPr bwMode="auto">
              <a:xfrm>
                <a:off x="4753948" y="5163004"/>
                <a:ext cx="73025" cy="46037"/>
              </a:xfrm>
              <a:custGeom>
                <a:avLst/>
                <a:gdLst>
                  <a:gd name="T0" fmla="*/ 0 w 46"/>
                  <a:gd name="T1" fmla="*/ 12 h 29"/>
                  <a:gd name="T2" fmla="*/ 23 w 46"/>
                  <a:gd name="T3" fmla="*/ 29 h 29"/>
                  <a:gd name="T4" fmla="*/ 46 w 46"/>
                  <a:gd name="T5" fmla="*/ 12 h 29"/>
                  <a:gd name="T6" fmla="*/ 23 w 46"/>
                  <a:gd name="T7" fmla="*/ 0 h 29"/>
                  <a:gd name="T8" fmla="*/ 0 w 46"/>
                  <a:gd name="T9" fmla="*/ 1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29">
                    <a:moveTo>
                      <a:pt x="0" y="12"/>
                    </a:moveTo>
                    <a:lnTo>
                      <a:pt x="23" y="29"/>
                    </a:lnTo>
                    <a:lnTo>
                      <a:pt x="46" y="12"/>
                    </a:lnTo>
                    <a:lnTo>
                      <a:pt x="23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D4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5" name="Freeform 1139"/>
              <p:cNvSpPr>
                <a:spLocks/>
              </p:cNvSpPr>
              <p:nvPr/>
            </p:nvSpPr>
            <p:spPr bwMode="auto">
              <a:xfrm>
                <a:off x="3826848" y="5107441"/>
                <a:ext cx="47625" cy="101600"/>
              </a:xfrm>
              <a:custGeom>
                <a:avLst/>
                <a:gdLst>
                  <a:gd name="T0" fmla="*/ 5 w 5"/>
                  <a:gd name="T1" fmla="*/ 3 h 11"/>
                  <a:gd name="T2" fmla="*/ 5 w 5"/>
                  <a:gd name="T3" fmla="*/ 9 h 11"/>
                  <a:gd name="T4" fmla="*/ 2 w 5"/>
                  <a:gd name="T5" fmla="*/ 11 h 11"/>
                  <a:gd name="T6" fmla="*/ 0 w 5"/>
                  <a:gd name="T7" fmla="*/ 6 h 11"/>
                  <a:gd name="T8" fmla="*/ 0 w 5"/>
                  <a:gd name="T9" fmla="*/ 0 h 11"/>
                  <a:gd name="T10" fmla="*/ 0 w 5"/>
                  <a:gd name="T11" fmla="*/ 0 h 11"/>
                  <a:gd name="T12" fmla="*/ 5 w 5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1">
                    <a:moveTo>
                      <a:pt x="5" y="3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11"/>
                      <a:pt x="4" y="11"/>
                      <a:pt x="2" y="11"/>
                    </a:cubicBezTo>
                    <a:cubicBezTo>
                      <a:pt x="1" y="10"/>
                      <a:pt x="0" y="8"/>
                      <a:pt x="0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C7D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6" name="Freeform 1140"/>
              <p:cNvSpPr>
                <a:spLocks/>
              </p:cNvSpPr>
              <p:nvPr/>
            </p:nvSpPr>
            <p:spPr bwMode="auto">
              <a:xfrm>
                <a:off x="3826848" y="5107441"/>
                <a:ext cx="47625" cy="101600"/>
              </a:xfrm>
              <a:custGeom>
                <a:avLst/>
                <a:gdLst>
                  <a:gd name="T0" fmla="*/ 5 w 5"/>
                  <a:gd name="T1" fmla="*/ 3 h 11"/>
                  <a:gd name="T2" fmla="*/ 5 w 5"/>
                  <a:gd name="T3" fmla="*/ 9 h 11"/>
                  <a:gd name="T4" fmla="*/ 2 w 5"/>
                  <a:gd name="T5" fmla="*/ 11 h 11"/>
                  <a:gd name="T6" fmla="*/ 0 w 5"/>
                  <a:gd name="T7" fmla="*/ 7 h 11"/>
                  <a:gd name="T8" fmla="*/ 0 w 5"/>
                  <a:gd name="T9" fmla="*/ 0 h 11"/>
                  <a:gd name="T10" fmla="*/ 5 w 5"/>
                  <a:gd name="T11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1">
                    <a:moveTo>
                      <a:pt x="5" y="3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11"/>
                      <a:pt x="3" y="11"/>
                      <a:pt x="2" y="11"/>
                    </a:cubicBezTo>
                    <a:cubicBezTo>
                      <a:pt x="1" y="10"/>
                      <a:pt x="0" y="8"/>
                      <a:pt x="0" y="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ACBB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7" name="Freeform 1141"/>
              <p:cNvSpPr>
                <a:spLocks/>
              </p:cNvSpPr>
              <p:nvPr/>
            </p:nvSpPr>
            <p:spPr bwMode="auto">
              <a:xfrm>
                <a:off x="3836373" y="5163004"/>
                <a:ext cx="19050" cy="28575"/>
              </a:xfrm>
              <a:custGeom>
                <a:avLst/>
                <a:gdLst>
                  <a:gd name="T0" fmla="*/ 2 w 2"/>
                  <a:gd name="T1" fmla="*/ 3 h 3"/>
                  <a:gd name="T2" fmla="*/ 1 w 2"/>
                  <a:gd name="T3" fmla="*/ 1 h 3"/>
                  <a:gd name="T4" fmla="*/ 0 w 2"/>
                  <a:gd name="T5" fmla="*/ 1 h 3"/>
                  <a:gd name="T6" fmla="*/ 1 w 2"/>
                  <a:gd name="T7" fmla="*/ 3 h 3"/>
                  <a:gd name="T8" fmla="*/ 2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2" y="2"/>
                      <a:pt x="2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8D9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8" name="Freeform 1142"/>
              <p:cNvSpPr>
                <a:spLocks/>
              </p:cNvSpPr>
              <p:nvPr/>
            </p:nvSpPr>
            <p:spPr bwMode="auto">
              <a:xfrm>
                <a:off x="3790335" y="5136016"/>
                <a:ext cx="92075" cy="111125"/>
              </a:xfrm>
              <a:custGeom>
                <a:avLst/>
                <a:gdLst>
                  <a:gd name="T0" fmla="*/ 6 w 10"/>
                  <a:gd name="T1" fmla="*/ 12 h 12"/>
                  <a:gd name="T2" fmla="*/ 7 w 10"/>
                  <a:gd name="T3" fmla="*/ 11 h 12"/>
                  <a:gd name="T4" fmla="*/ 7 w 10"/>
                  <a:gd name="T5" fmla="*/ 10 h 12"/>
                  <a:gd name="T6" fmla="*/ 3 w 10"/>
                  <a:gd name="T7" fmla="*/ 3 h 12"/>
                  <a:gd name="T8" fmla="*/ 1 w 10"/>
                  <a:gd name="T9" fmla="*/ 2 h 12"/>
                  <a:gd name="T10" fmla="*/ 0 w 10"/>
                  <a:gd name="T11" fmla="*/ 2 h 12"/>
                  <a:gd name="T12" fmla="*/ 3 w 10"/>
                  <a:gd name="T13" fmla="*/ 1 h 12"/>
                  <a:gd name="T14" fmla="*/ 6 w 10"/>
                  <a:gd name="T15" fmla="*/ 1 h 12"/>
                  <a:gd name="T16" fmla="*/ 10 w 10"/>
                  <a:gd name="T17" fmla="*/ 8 h 12"/>
                  <a:gd name="T18" fmla="*/ 9 w 10"/>
                  <a:gd name="T19" fmla="*/ 10 h 12"/>
                  <a:gd name="T20" fmla="*/ 6 w 10"/>
                  <a:gd name="T2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6" y="12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7"/>
                      <a:pt x="5" y="4"/>
                      <a:pt x="3" y="3"/>
                    </a:cubicBezTo>
                    <a:cubicBezTo>
                      <a:pt x="3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5" y="0"/>
                      <a:pt x="6" y="1"/>
                    </a:cubicBezTo>
                    <a:cubicBezTo>
                      <a:pt x="8" y="2"/>
                      <a:pt x="10" y="5"/>
                      <a:pt x="10" y="8"/>
                    </a:cubicBezTo>
                    <a:cubicBezTo>
                      <a:pt x="10" y="9"/>
                      <a:pt x="10" y="10"/>
                      <a:pt x="9" y="10"/>
                    </a:cubicBezTo>
                    <a:lnTo>
                      <a:pt x="6" y="12"/>
                    </a:lnTo>
                    <a:close/>
                  </a:path>
                </a:pathLst>
              </a:custGeom>
              <a:solidFill>
                <a:srgbClr val="717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9" name="Freeform 1143"/>
              <p:cNvSpPr>
                <a:spLocks/>
              </p:cNvSpPr>
              <p:nvPr/>
            </p:nvSpPr>
            <p:spPr bwMode="auto">
              <a:xfrm>
                <a:off x="3780810" y="5153479"/>
                <a:ext cx="74613" cy="101600"/>
              </a:xfrm>
              <a:custGeom>
                <a:avLst/>
                <a:gdLst>
                  <a:gd name="T0" fmla="*/ 4 w 8"/>
                  <a:gd name="T1" fmla="*/ 10 h 11"/>
                  <a:gd name="T2" fmla="*/ 0 w 8"/>
                  <a:gd name="T3" fmla="*/ 3 h 11"/>
                  <a:gd name="T4" fmla="*/ 1 w 8"/>
                  <a:gd name="T5" fmla="*/ 0 h 11"/>
                  <a:gd name="T6" fmla="*/ 2 w 8"/>
                  <a:gd name="T7" fmla="*/ 0 h 11"/>
                  <a:gd name="T8" fmla="*/ 4 w 8"/>
                  <a:gd name="T9" fmla="*/ 1 h 11"/>
                  <a:gd name="T10" fmla="*/ 8 w 8"/>
                  <a:gd name="T11" fmla="*/ 8 h 11"/>
                  <a:gd name="T12" fmla="*/ 8 w 8"/>
                  <a:gd name="T13" fmla="*/ 9 h 11"/>
                  <a:gd name="T14" fmla="*/ 7 w 8"/>
                  <a:gd name="T15" fmla="*/ 10 h 11"/>
                  <a:gd name="T16" fmla="*/ 4 w 8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1">
                    <a:moveTo>
                      <a:pt x="4" y="10"/>
                    </a:moveTo>
                    <a:cubicBezTo>
                      <a:pt x="2" y="9"/>
                      <a:pt x="0" y="6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0"/>
                      <a:pt x="4" y="1"/>
                    </a:cubicBezTo>
                    <a:cubicBezTo>
                      <a:pt x="6" y="2"/>
                      <a:pt x="8" y="5"/>
                      <a:pt x="8" y="8"/>
                    </a:cubicBezTo>
                    <a:cubicBezTo>
                      <a:pt x="8" y="8"/>
                      <a:pt x="8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0"/>
                      <a:pt x="4" y="10"/>
                    </a:cubicBezTo>
                    <a:close/>
                  </a:path>
                </a:pathLst>
              </a:custGeom>
              <a:solidFill>
                <a:srgbClr val="798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0" name="Freeform 1144"/>
              <p:cNvSpPr>
                <a:spLocks/>
              </p:cNvSpPr>
              <p:nvPr/>
            </p:nvSpPr>
            <p:spPr bwMode="auto">
              <a:xfrm>
                <a:off x="3790335" y="5163004"/>
                <a:ext cx="55563" cy="74612"/>
              </a:xfrm>
              <a:custGeom>
                <a:avLst/>
                <a:gdLst>
                  <a:gd name="T0" fmla="*/ 0 w 6"/>
                  <a:gd name="T1" fmla="*/ 3 h 8"/>
                  <a:gd name="T2" fmla="*/ 3 w 6"/>
                  <a:gd name="T3" fmla="*/ 1 h 8"/>
                  <a:gd name="T4" fmla="*/ 6 w 6"/>
                  <a:gd name="T5" fmla="*/ 6 h 8"/>
                  <a:gd name="T6" fmla="*/ 3 w 6"/>
                  <a:gd name="T7" fmla="*/ 8 h 8"/>
                  <a:gd name="T8" fmla="*/ 0 w 6"/>
                  <a:gd name="T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0" y="3"/>
                    </a:moveTo>
                    <a:cubicBezTo>
                      <a:pt x="0" y="1"/>
                      <a:pt x="2" y="0"/>
                      <a:pt x="3" y="1"/>
                    </a:cubicBezTo>
                    <a:cubicBezTo>
                      <a:pt x="5" y="2"/>
                      <a:pt x="6" y="4"/>
                      <a:pt x="6" y="6"/>
                    </a:cubicBezTo>
                    <a:cubicBezTo>
                      <a:pt x="6" y="8"/>
                      <a:pt x="5" y="8"/>
                      <a:pt x="3" y="8"/>
                    </a:cubicBezTo>
                    <a:cubicBezTo>
                      <a:pt x="2" y="7"/>
                      <a:pt x="0" y="4"/>
                      <a:pt x="0" y="3"/>
                    </a:cubicBezTo>
                    <a:close/>
                  </a:path>
                </a:pathLst>
              </a:custGeom>
              <a:solidFill>
                <a:srgbClr val="B8C7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1" name="Freeform 1145"/>
              <p:cNvSpPr>
                <a:spLocks/>
              </p:cNvSpPr>
              <p:nvPr/>
            </p:nvSpPr>
            <p:spPr bwMode="auto">
              <a:xfrm>
                <a:off x="3799860" y="5172529"/>
                <a:ext cx="46038" cy="55562"/>
              </a:xfrm>
              <a:custGeom>
                <a:avLst/>
                <a:gdLst>
                  <a:gd name="T0" fmla="*/ 1 w 5"/>
                  <a:gd name="T1" fmla="*/ 0 h 6"/>
                  <a:gd name="T2" fmla="*/ 1 w 5"/>
                  <a:gd name="T3" fmla="*/ 0 h 6"/>
                  <a:gd name="T4" fmla="*/ 2 w 5"/>
                  <a:gd name="T5" fmla="*/ 1 h 6"/>
                  <a:gd name="T6" fmla="*/ 4 w 5"/>
                  <a:gd name="T7" fmla="*/ 2 h 6"/>
                  <a:gd name="T8" fmla="*/ 5 w 5"/>
                  <a:gd name="T9" fmla="*/ 5 h 6"/>
                  <a:gd name="T10" fmla="*/ 4 w 5"/>
                  <a:gd name="T11" fmla="*/ 6 h 6"/>
                  <a:gd name="T12" fmla="*/ 4 w 5"/>
                  <a:gd name="T13" fmla="*/ 6 h 6"/>
                  <a:gd name="T14" fmla="*/ 2 w 5"/>
                  <a:gd name="T15" fmla="*/ 6 h 6"/>
                  <a:gd name="T16" fmla="*/ 1 w 5"/>
                  <a:gd name="T17" fmla="*/ 4 h 6"/>
                  <a:gd name="T18" fmla="*/ 0 w 5"/>
                  <a:gd name="T19" fmla="*/ 2 h 6"/>
                  <a:gd name="T20" fmla="*/ 1 w 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2"/>
                      <a:pt x="4" y="2"/>
                    </a:cubicBezTo>
                    <a:cubicBezTo>
                      <a:pt x="4" y="3"/>
                      <a:pt x="5" y="4"/>
                      <a:pt x="5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6"/>
                      <a:pt x="2" y="6"/>
                    </a:cubicBezTo>
                    <a:cubicBezTo>
                      <a:pt x="2" y="6"/>
                      <a:pt x="1" y="5"/>
                      <a:pt x="1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9FAC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2" name="Freeform 1146"/>
              <p:cNvSpPr>
                <a:spLocks/>
              </p:cNvSpPr>
              <p:nvPr/>
            </p:nvSpPr>
            <p:spPr bwMode="auto">
              <a:xfrm>
                <a:off x="3809385" y="5172529"/>
                <a:ext cx="36513" cy="55562"/>
              </a:xfrm>
              <a:custGeom>
                <a:avLst/>
                <a:gdLst>
                  <a:gd name="T0" fmla="*/ 0 w 4"/>
                  <a:gd name="T1" fmla="*/ 0 h 6"/>
                  <a:gd name="T2" fmla="*/ 1 w 4"/>
                  <a:gd name="T3" fmla="*/ 1 h 6"/>
                  <a:gd name="T4" fmla="*/ 3 w 4"/>
                  <a:gd name="T5" fmla="*/ 2 h 6"/>
                  <a:gd name="T6" fmla="*/ 4 w 4"/>
                  <a:gd name="T7" fmla="*/ 5 h 6"/>
                  <a:gd name="T8" fmla="*/ 3 w 4"/>
                  <a:gd name="T9" fmla="*/ 6 h 6"/>
                  <a:gd name="T10" fmla="*/ 3 w 4"/>
                  <a:gd name="T11" fmla="*/ 5 h 6"/>
                  <a:gd name="T12" fmla="*/ 1 w 4"/>
                  <a:gd name="T13" fmla="*/ 4 h 6"/>
                  <a:gd name="T14" fmla="*/ 0 w 4"/>
                  <a:gd name="T15" fmla="*/ 1 h 6"/>
                  <a:gd name="T16" fmla="*/ 0 w 4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2"/>
                      <a:pt x="3" y="2"/>
                    </a:cubicBezTo>
                    <a:cubicBezTo>
                      <a:pt x="3" y="3"/>
                      <a:pt x="4" y="4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1" y="4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BB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3" name="Freeform 1147"/>
              <p:cNvSpPr>
                <a:spLocks/>
              </p:cNvSpPr>
              <p:nvPr/>
            </p:nvSpPr>
            <p:spPr bwMode="auto">
              <a:xfrm>
                <a:off x="3818910" y="5182054"/>
                <a:ext cx="26988" cy="36512"/>
              </a:xfrm>
              <a:custGeom>
                <a:avLst/>
                <a:gdLst>
                  <a:gd name="T0" fmla="*/ 2 w 3"/>
                  <a:gd name="T1" fmla="*/ 4 h 4"/>
                  <a:gd name="T2" fmla="*/ 2 w 3"/>
                  <a:gd name="T3" fmla="*/ 3 h 4"/>
                  <a:gd name="T4" fmla="*/ 2 w 3"/>
                  <a:gd name="T5" fmla="*/ 3 h 4"/>
                  <a:gd name="T6" fmla="*/ 1 w 3"/>
                  <a:gd name="T7" fmla="*/ 1 h 4"/>
                  <a:gd name="T8" fmla="*/ 0 w 3"/>
                  <a:gd name="T9" fmla="*/ 1 h 4"/>
                  <a:gd name="T10" fmla="*/ 0 w 3"/>
                  <a:gd name="T11" fmla="*/ 1 h 4"/>
                  <a:gd name="T12" fmla="*/ 1 w 3"/>
                  <a:gd name="T13" fmla="*/ 0 h 4"/>
                  <a:gd name="T14" fmla="*/ 2 w 3"/>
                  <a:gd name="T15" fmla="*/ 0 h 4"/>
                  <a:gd name="T16" fmla="*/ 3 w 3"/>
                  <a:gd name="T17" fmla="*/ 2 h 4"/>
                  <a:gd name="T18" fmla="*/ 2 w 3"/>
                  <a:gd name="T19" fmla="*/ 3 h 4"/>
                  <a:gd name="T20" fmla="*/ 2 w 3"/>
                  <a:gd name="T2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2" y="4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3" y="1"/>
                      <a:pt x="3" y="2"/>
                    </a:cubicBezTo>
                    <a:cubicBezTo>
                      <a:pt x="3" y="3"/>
                      <a:pt x="3" y="3"/>
                      <a:pt x="2" y="3"/>
                    </a:cubicBez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717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4" name="Freeform 1148"/>
              <p:cNvSpPr>
                <a:spLocks/>
              </p:cNvSpPr>
              <p:nvPr/>
            </p:nvSpPr>
            <p:spPr bwMode="auto">
              <a:xfrm>
                <a:off x="3809385" y="5191579"/>
                <a:ext cx="26988" cy="26987"/>
              </a:xfrm>
              <a:custGeom>
                <a:avLst/>
                <a:gdLst>
                  <a:gd name="T0" fmla="*/ 2 w 3"/>
                  <a:gd name="T1" fmla="*/ 2 h 3"/>
                  <a:gd name="T2" fmla="*/ 0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2 w 3"/>
                  <a:gd name="T9" fmla="*/ 0 h 3"/>
                  <a:gd name="T10" fmla="*/ 3 w 3"/>
                  <a:gd name="T11" fmla="*/ 2 h 3"/>
                  <a:gd name="T12" fmla="*/ 3 w 3"/>
                  <a:gd name="T13" fmla="*/ 2 h 3"/>
                  <a:gd name="T14" fmla="*/ 3 w 3"/>
                  <a:gd name="T15" fmla="*/ 3 h 3"/>
                  <a:gd name="T16" fmla="*/ 2 w 3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2"/>
                    </a:moveTo>
                    <a:cubicBezTo>
                      <a:pt x="1" y="2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798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5" name="Freeform 1149"/>
              <p:cNvSpPr>
                <a:spLocks/>
              </p:cNvSpPr>
              <p:nvPr/>
            </p:nvSpPr>
            <p:spPr bwMode="auto">
              <a:xfrm>
                <a:off x="3818910" y="5191579"/>
                <a:ext cx="7938" cy="17462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1 w 1"/>
                  <a:gd name="T7" fmla="*/ 0 h 2"/>
                  <a:gd name="T8" fmla="*/ 1 w 1"/>
                  <a:gd name="T9" fmla="*/ 2 h 2"/>
                  <a:gd name="T10" fmla="*/ 1 w 1"/>
                  <a:gd name="T11" fmla="*/ 2 h 2"/>
                  <a:gd name="T12" fmla="*/ 1 w 1"/>
                  <a:gd name="T13" fmla="*/ 2 h 2"/>
                  <a:gd name="T14" fmla="*/ 1 w 1"/>
                  <a:gd name="T15" fmla="*/ 2 h 2"/>
                  <a:gd name="T16" fmla="*/ 1 w 1"/>
                  <a:gd name="T17" fmla="*/ 2 h 2"/>
                  <a:gd name="T18" fmla="*/ 0 w 1"/>
                  <a:gd name="T19" fmla="*/ 1 h 2"/>
                  <a:gd name="T20" fmla="*/ 0 w 1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92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6" name="Freeform 1150"/>
              <p:cNvSpPr>
                <a:spLocks/>
              </p:cNvSpPr>
              <p:nvPr/>
            </p:nvSpPr>
            <p:spPr bwMode="auto">
              <a:xfrm>
                <a:off x="3818910" y="5191579"/>
                <a:ext cx="7938" cy="1746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1 w 1"/>
                  <a:gd name="T5" fmla="*/ 2 h 2"/>
                  <a:gd name="T6" fmla="*/ 1 w 1"/>
                  <a:gd name="T7" fmla="*/ 2 h 2"/>
                  <a:gd name="T8" fmla="*/ 1 w 1"/>
                  <a:gd name="T9" fmla="*/ 2 h 2"/>
                  <a:gd name="T10" fmla="*/ 0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93A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7" name="Freeform 1151"/>
              <p:cNvSpPr>
                <a:spLocks/>
              </p:cNvSpPr>
              <p:nvPr/>
            </p:nvSpPr>
            <p:spPr bwMode="auto">
              <a:xfrm>
                <a:off x="3790335" y="5126491"/>
                <a:ext cx="46038" cy="101600"/>
              </a:xfrm>
              <a:custGeom>
                <a:avLst/>
                <a:gdLst>
                  <a:gd name="T0" fmla="*/ 5 w 5"/>
                  <a:gd name="T1" fmla="*/ 3 h 11"/>
                  <a:gd name="T2" fmla="*/ 5 w 5"/>
                  <a:gd name="T3" fmla="*/ 9 h 11"/>
                  <a:gd name="T4" fmla="*/ 3 w 5"/>
                  <a:gd name="T5" fmla="*/ 11 h 11"/>
                  <a:gd name="T6" fmla="*/ 0 w 5"/>
                  <a:gd name="T7" fmla="*/ 7 h 11"/>
                  <a:gd name="T8" fmla="*/ 0 w 5"/>
                  <a:gd name="T9" fmla="*/ 1 h 11"/>
                  <a:gd name="T10" fmla="*/ 0 w 5"/>
                  <a:gd name="T11" fmla="*/ 0 h 11"/>
                  <a:gd name="T12" fmla="*/ 5 w 5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1">
                    <a:moveTo>
                      <a:pt x="5" y="3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11"/>
                      <a:pt x="4" y="11"/>
                      <a:pt x="3" y="11"/>
                    </a:cubicBezTo>
                    <a:cubicBezTo>
                      <a:pt x="1" y="10"/>
                      <a:pt x="0" y="8"/>
                      <a:pt x="0" y="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C7D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8" name="Freeform 1152"/>
              <p:cNvSpPr>
                <a:spLocks/>
              </p:cNvSpPr>
              <p:nvPr/>
            </p:nvSpPr>
            <p:spPr bwMode="auto">
              <a:xfrm>
                <a:off x="3790335" y="5136016"/>
                <a:ext cx="46038" cy="101600"/>
              </a:xfrm>
              <a:custGeom>
                <a:avLst/>
                <a:gdLst>
                  <a:gd name="T0" fmla="*/ 5 w 5"/>
                  <a:gd name="T1" fmla="*/ 2 h 11"/>
                  <a:gd name="T2" fmla="*/ 5 w 5"/>
                  <a:gd name="T3" fmla="*/ 8 h 11"/>
                  <a:gd name="T4" fmla="*/ 2 w 5"/>
                  <a:gd name="T5" fmla="*/ 10 h 11"/>
                  <a:gd name="T6" fmla="*/ 0 w 5"/>
                  <a:gd name="T7" fmla="*/ 6 h 11"/>
                  <a:gd name="T8" fmla="*/ 0 w 5"/>
                  <a:gd name="T9" fmla="*/ 0 h 11"/>
                  <a:gd name="T10" fmla="*/ 5 w 5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1">
                    <a:moveTo>
                      <a:pt x="5" y="2"/>
                    </a:moveTo>
                    <a:cubicBezTo>
                      <a:pt x="5" y="8"/>
                      <a:pt x="5" y="8"/>
                      <a:pt x="5" y="8"/>
                    </a:cubicBezTo>
                    <a:cubicBezTo>
                      <a:pt x="5" y="10"/>
                      <a:pt x="4" y="11"/>
                      <a:pt x="2" y="10"/>
                    </a:cubicBezTo>
                    <a:cubicBezTo>
                      <a:pt x="1" y="9"/>
                      <a:pt x="0" y="7"/>
                      <a:pt x="0" y="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B9C8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9" name="Freeform 1153"/>
              <p:cNvSpPr>
                <a:spLocks/>
              </p:cNvSpPr>
              <p:nvPr/>
            </p:nvSpPr>
            <p:spPr bwMode="auto">
              <a:xfrm>
                <a:off x="3799860" y="5191579"/>
                <a:ext cx="19050" cy="26987"/>
              </a:xfrm>
              <a:custGeom>
                <a:avLst/>
                <a:gdLst>
                  <a:gd name="T0" fmla="*/ 6 w 12"/>
                  <a:gd name="T1" fmla="*/ 17 h 17"/>
                  <a:gd name="T2" fmla="*/ 0 w 12"/>
                  <a:gd name="T3" fmla="*/ 6 h 17"/>
                  <a:gd name="T4" fmla="*/ 0 w 12"/>
                  <a:gd name="T5" fmla="*/ 0 h 17"/>
                  <a:gd name="T6" fmla="*/ 6 w 12"/>
                  <a:gd name="T7" fmla="*/ 0 h 17"/>
                  <a:gd name="T8" fmla="*/ 6 w 12"/>
                  <a:gd name="T9" fmla="*/ 0 h 17"/>
                  <a:gd name="T10" fmla="*/ 12 w 12"/>
                  <a:gd name="T11" fmla="*/ 6 h 17"/>
                  <a:gd name="T12" fmla="*/ 12 w 12"/>
                  <a:gd name="T13" fmla="*/ 11 h 17"/>
                  <a:gd name="T14" fmla="*/ 12 w 12"/>
                  <a:gd name="T15" fmla="*/ 11 h 17"/>
                  <a:gd name="T16" fmla="*/ 6 w 12"/>
                  <a:gd name="T1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7">
                    <a:moveTo>
                      <a:pt x="6" y="17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6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6" y="17"/>
                    </a:lnTo>
                    <a:close/>
                  </a:path>
                </a:pathLst>
              </a:custGeom>
              <a:solidFill>
                <a:srgbClr val="96A2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0" name="Freeform 1154"/>
              <p:cNvSpPr>
                <a:spLocks/>
              </p:cNvSpPr>
              <p:nvPr/>
            </p:nvSpPr>
            <p:spPr bwMode="auto">
              <a:xfrm>
                <a:off x="3809385" y="5191579"/>
                <a:ext cx="9525" cy="17462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2 h 2"/>
                  <a:gd name="T8" fmla="*/ 0 w 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838F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1" name="Freeform 1155"/>
              <p:cNvSpPr>
                <a:spLocks/>
              </p:cNvSpPr>
              <p:nvPr/>
            </p:nvSpPr>
            <p:spPr bwMode="auto">
              <a:xfrm>
                <a:off x="3799860" y="5191579"/>
                <a:ext cx="19050" cy="17462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1 h 2"/>
                  <a:gd name="T4" fmla="*/ 1 w 2"/>
                  <a:gd name="T5" fmla="*/ 1 h 2"/>
                  <a:gd name="T6" fmla="*/ 2 w 2"/>
                  <a:gd name="T7" fmla="*/ 2 h 2"/>
                  <a:gd name="T8" fmla="*/ 1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1" y="1"/>
                      <a:pt x="2" y="1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8D9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2" name="Freeform 1156"/>
              <p:cNvSpPr>
                <a:spLocks/>
              </p:cNvSpPr>
              <p:nvPr/>
            </p:nvSpPr>
            <p:spPr bwMode="auto">
              <a:xfrm>
                <a:off x="3799860" y="5191579"/>
                <a:ext cx="26988" cy="17462"/>
              </a:xfrm>
              <a:custGeom>
                <a:avLst/>
                <a:gdLst>
                  <a:gd name="T0" fmla="*/ 12 w 17"/>
                  <a:gd name="T1" fmla="*/ 11 h 11"/>
                  <a:gd name="T2" fmla="*/ 12 w 17"/>
                  <a:gd name="T3" fmla="*/ 11 h 11"/>
                  <a:gd name="T4" fmla="*/ 12 w 17"/>
                  <a:gd name="T5" fmla="*/ 6 h 11"/>
                  <a:gd name="T6" fmla="*/ 6 w 17"/>
                  <a:gd name="T7" fmla="*/ 0 h 11"/>
                  <a:gd name="T8" fmla="*/ 6 w 17"/>
                  <a:gd name="T9" fmla="*/ 0 h 11"/>
                  <a:gd name="T10" fmla="*/ 0 w 17"/>
                  <a:gd name="T11" fmla="*/ 0 h 11"/>
                  <a:gd name="T12" fmla="*/ 6 w 17"/>
                  <a:gd name="T13" fmla="*/ 0 h 11"/>
                  <a:gd name="T14" fmla="*/ 12 w 17"/>
                  <a:gd name="T15" fmla="*/ 0 h 11"/>
                  <a:gd name="T16" fmla="*/ 17 w 17"/>
                  <a:gd name="T17" fmla="*/ 6 h 11"/>
                  <a:gd name="T18" fmla="*/ 17 w 17"/>
                  <a:gd name="T19" fmla="*/ 11 h 11"/>
                  <a:gd name="T20" fmla="*/ 12 w 17"/>
                  <a:gd name="T2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11">
                    <a:moveTo>
                      <a:pt x="12" y="11"/>
                    </a:moveTo>
                    <a:lnTo>
                      <a:pt x="12" y="11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7" y="6"/>
                    </a:lnTo>
                    <a:lnTo>
                      <a:pt x="17" y="11"/>
                    </a:lnTo>
                    <a:lnTo>
                      <a:pt x="12" y="11"/>
                    </a:lnTo>
                    <a:close/>
                  </a:path>
                </a:pathLst>
              </a:custGeom>
              <a:solidFill>
                <a:srgbClr val="8D9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3" name="Freeform 1157"/>
              <p:cNvSpPr>
                <a:spLocks/>
              </p:cNvSpPr>
              <p:nvPr/>
            </p:nvSpPr>
            <p:spPr bwMode="auto">
              <a:xfrm>
                <a:off x="3836373" y="5136016"/>
                <a:ext cx="38100" cy="17462"/>
              </a:xfrm>
              <a:custGeom>
                <a:avLst/>
                <a:gdLst>
                  <a:gd name="T0" fmla="*/ 24 w 24"/>
                  <a:gd name="T1" fmla="*/ 0 h 11"/>
                  <a:gd name="T2" fmla="*/ 24 w 24"/>
                  <a:gd name="T3" fmla="*/ 0 h 11"/>
                  <a:gd name="T4" fmla="*/ 0 w 24"/>
                  <a:gd name="T5" fmla="*/ 11 h 11"/>
                  <a:gd name="T6" fmla="*/ 0 w 24"/>
                  <a:gd name="T7" fmla="*/ 11 h 11"/>
                  <a:gd name="T8" fmla="*/ 24 w 2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1">
                    <a:moveTo>
                      <a:pt x="24" y="0"/>
                    </a:moveTo>
                    <a:lnTo>
                      <a:pt x="24" y="0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C7D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4" name="Freeform 1158"/>
              <p:cNvSpPr>
                <a:spLocks/>
              </p:cNvSpPr>
              <p:nvPr/>
            </p:nvSpPr>
            <p:spPr bwMode="auto">
              <a:xfrm>
                <a:off x="3790335" y="5107441"/>
                <a:ext cx="84138" cy="46037"/>
              </a:xfrm>
              <a:custGeom>
                <a:avLst/>
                <a:gdLst>
                  <a:gd name="T0" fmla="*/ 0 w 53"/>
                  <a:gd name="T1" fmla="*/ 18 h 29"/>
                  <a:gd name="T2" fmla="*/ 29 w 53"/>
                  <a:gd name="T3" fmla="*/ 29 h 29"/>
                  <a:gd name="T4" fmla="*/ 53 w 53"/>
                  <a:gd name="T5" fmla="*/ 18 h 29"/>
                  <a:gd name="T6" fmla="*/ 23 w 53"/>
                  <a:gd name="T7" fmla="*/ 0 h 29"/>
                  <a:gd name="T8" fmla="*/ 0 w 53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9">
                    <a:moveTo>
                      <a:pt x="0" y="18"/>
                    </a:moveTo>
                    <a:lnTo>
                      <a:pt x="29" y="29"/>
                    </a:lnTo>
                    <a:lnTo>
                      <a:pt x="53" y="18"/>
                    </a:lnTo>
                    <a:lnTo>
                      <a:pt x="23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D4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5" name="Freeform 1159"/>
              <p:cNvSpPr>
                <a:spLocks/>
              </p:cNvSpPr>
              <p:nvPr/>
            </p:nvSpPr>
            <p:spPr bwMode="auto">
              <a:xfrm>
                <a:off x="4263410" y="4858204"/>
                <a:ext cx="36513" cy="101600"/>
              </a:xfrm>
              <a:custGeom>
                <a:avLst/>
                <a:gdLst>
                  <a:gd name="T0" fmla="*/ 4 w 4"/>
                  <a:gd name="T1" fmla="*/ 3 h 11"/>
                  <a:gd name="T2" fmla="*/ 4 w 4"/>
                  <a:gd name="T3" fmla="*/ 9 h 11"/>
                  <a:gd name="T4" fmla="*/ 2 w 4"/>
                  <a:gd name="T5" fmla="*/ 11 h 11"/>
                  <a:gd name="T6" fmla="*/ 0 w 4"/>
                  <a:gd name="T7" fmla="*/ 7 h 11"/>
                  <a:gd name="T8" fmla="*/ 0 w 4"/>
                  <a:gd name="T9" fmla="*/ 0 h 11"/>
                  <a:gd name="T10" fmla="*/ 0 w 4"/>
                  <a:gd name="T11" fmla="*/ 0 h 11"/>
                  <a:gd name="T12" fmla="*/ 4 w 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3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1" y="10"/>
                      <a:pt x="0" y="8"/>
                      <a:pt x="0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C7D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6" name="Freeform 1160"/>
              <p:cNvSpPr>
                <a:spLocks/>
              </p:cNvSpPr>
              <p:nvPr/>
            </p:nvSpPr>
            <p:spPr bwMode="auto">
              <a:xfrm>
                <a:off x="4263410" y="4858204"/>
                <a:ext cx="36513" cy="101600"/>
              </a:xfrm>
              <a:custGeom>
                <a:avLst/>
                <a:gdLst>
                  <a:gd name="T0" fmla="*/ 4 w 4"/>
                  <a:gd name="T1" fmla="*/ 3 h 11"/>
                  <a:gd name="T2" fmla="*/ 4 w 4"/>
                  <a:gd name="T3" fmla="*/ 9 h 11"/>
                  <a:gd name="T4" fmla="*/ 2 w 4"/>
                  <a:gd name="T5" fmla="*/ 11 h 11"/>
                  <a:gd name="T6" fmla="*/ 0 w 4"/>
                  <a:gd name="T7" fmla="*/ 7 h 11"/>
                  <a:gd name="T8" fmla="*/ 0 w 4"/>
                  <a:gd name="T9" fmla="*/ 0 h 11"/>
                  <a:gd name="T10" fmla="*/ 4 w 4"/>
                  <a:gd name="T11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4" y="3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1" y="10"/>
                      <a:pt x="0" y="8"/>
                      <a:pt x="0" y="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ACBB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7" name="Freeform 1161"/>
              <p:cNvSpPr>
                <a:spLocks/>
              </p:cNvSpPr>
              <p:nvPr/>
            </p:nvSpPr>
            <p:spPr bwMode="auto">
              <a:xfrm>
                <a:off x="4271348" y="4923291"/>
                <a:ext cx="19050" cy="17462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0 h 2"/>
                  <a:gd name="T4" fmla="*/ 0 w 2"/>
                  <a:gd name="T5" fmla="*/ 0 h 2"/>
                  <a:gd name="T6" fmla="*/ 1 w 2"/>
                  <a:gd name="T7" fmla="*/ 2 h 2"/>
                  <a:gd name="T8" fmla="*/ 2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lose/>
                  </a:path>
                </a:pathLst>
              </a:custGeom>
              <a:solidFill>
                <a:srgbClr val="8D9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8" name="Freeform 1162"/>
              <p:cNvSpPr>
                <a:spLocks/>
              </p:cNvSpPr>
              <p:nvPr/>
            </p:nvSpPr>
            <p:spPr bwMode="auto">
              <a:xfrm>
                <a:off x="4225310" y="4886779"/>
                <a:ext cx="92075" cy="109537"/>
              </a:xfrm>
              <a:custGeom>
                <a:avLst/>
                <a:gdLst>
                  <a:gd name="T0" fmla="*/ 6 w 10"/>
                  <a:gd name="T1" fmla="*/ 12 h 12"/>
                  <a:gd name="T2" fmla="*/ 6 w 10"/>
                  <a:gd name="T3" fmla="*/ 12 h 12"/>
                  <a:gd name="T4" fmla="*/ 7 w 10"/>
                  <a:gd name="T5" fmla="*/ 10 h 12"/>
                  <a:gd name="T6" fmla="*/ 3 w 10"/>
                  <a:gd name="T7" fmla="*/ 3 h 12"/>
                  <a:gd name="T8" fmla="*/ 1 w 10"/>
                  <a:gd name="T9" fmla="*/ 2 h 12"/>
                  <a:gd name="T10" fmla="*/ 0 w 10"/>
                  <a:gd name="T11" fmla="*/ 3 h 12"/>
                  <a:gd name="T12" fmla="*/ 3 w 10"/>
                  <a:gd name="T13" fmla="*/ 1 h 12"/>
                  <a:gd name="T14" fmla="*/ 6 w 10"/>
                  <a:gd name="T15" fmla="*/ 1 h 12"/>
                  <a:gd name="T16" fmla="*/ 10 w 10"/>
                  <a:gd name="T17" fmla="*/ 8 h 12"/>
                  <a:gd name="T18" fmla="*/ 9 w 10"/>
                  <a:gd name="T19" fmla="*/ 10 h 12"/>
                  <a:gd name="T20" fmla="*/ 6 w 10"/>
                  <a:gd name="T2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6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7"/>
                      <a:pt x="5" y="4"/>
                      <a:pt x="3" y="3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5" y="0"/>
                      <a:pt x="6" y="1"/>
                    </a:cubicBezTo>
                    <a:cubicBezTo>
                      <a:pt x="8" y="2"/>
                      <a:pt x="10" y="5"/>
                      <a:pt x="10" y="8"/>
                    </a:cubicBezTo>
                    <a:cubicBezTo>
                      <a:pt x="10" y="9"/>
                      <a:pt x="9" y="10"/>
                      <a:pt x="9" y="10"/>
                    </a:cubicBezTo>
                    <a:lnTo>
                      <a:pt x="6" y="12"/>
                    </a:lnTo>
                    <a:close/>
                  </a:path>
                </a:pathLst>
              </a:custGeom>
              <a:solidFill>
                <a:srgbClr val="717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9" name="Freeform 1163"/>
              <p:cNvSpPr>
                <a:spLocks/>
              </p:cNvSpPr>
              <p:nvPr/>
            </p:nvSpPr>
            <p:spPr bwMode="auto">
              <a:xfrm>
                <a:off x="4215785" y="4904241"/>
                <a:ext cx="74613" cy="101600"/>
              </a:xfrm>
              <a:custGeom>
                <a:avLst/>
                <a:gdLst>
                  <a:gd name="T0" fmla="*/ 4 w 8"/>
                  <a:gd name="T1" fmla="*/ 10 h 11"/>
                  <a:gd name="T2" fmla="*/ 0 w 8"/>
                  <a:gd name="T3" fmla="*/ 3 h 11"/>
                  <a:gd name="T4" fmla="*/ 1 w 8"/>
                  <a:gd name="T5" fmla="*/ 1 h 11"/>
                  <a:gd name="T6" fmla="*/ 2 w 8"/>
                  <a:gd name="T7" fmla="*/ 0 h 11"/>
                  <a:gd name="T8" fmla="*/ 4 w 8"/>
                  <a:gd name="T9" fmla="*/ 1 h 11"/>
                  <a:gd name="T10" fmla="*/ 8 w 8"/>
                  <a:gd name="T11" fmla="*/ 8 h 11"/>
                  <a:gd name="T12" fmla="*/ 7 w 8"/>
                  <a:gd name="T13" fmla="*/ 10 h 11"/>
                  <a:gd name="T14" fmla="*/ 7 w 8"/>
                  <a:gd name="T15" fmla="*/ 10 h 11"/>
                  <a:gd name="T16" fmla="*/ 4 w 8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1">
                    <a:moveTo>
                      <a:pt x="4" y="10"/>
                    </a:moveTo>
                    <a:cubicBezTo>
                      <a:pt x="2" y="9"/>
                      <a:pt x="0" y="6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4" y="1"/>
                    </a:cubicBezTo>
                    <a:cubicBezTo>
                      <a:pt x="6" y="2"/>
                      <a:pt x="8" y="5"/>
                      <a:pt x="8" y="8"/>
                    </a:cubicBezTo>
                    <a:cubicBezTo>
                      <a:pt x="8" y="8"/>
                      <a:pt x="8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1"/>
                      <a:pt x="4" y="10"/>
                    </a:cubicBezTo>
                    <a:close/>
                  </a:path>
                </a:pathLst>
              </a:custGeom>
              <a:solidFill>
                <a:srgbClr val="798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0" name="Freeform 1164"/>
              <p:cNvSpPr>
                <a:spLocks/>
              </p:cNvSpPr>
              <p:nvPr/>
            </p:nvSpPr>
            <p:spPr bwMode="auto">
              <a:xfrm>
                <a:off x="4225310" y="4913766"/>
                <a:ext cx="55563" cy="74612"/>
              </a:xfrm>
              <a:custGeom>
                <a:avLst/>
                <a:gdLst>
                  <a:gd name="T0" fmla="*/ 0 w 6"/>
                  <a:gd name="T1" fmla="*/ 3 h 8"/>
                  <a:gd name="T2" fmla="*/ 3 w 6"/>
                  <a:gd name="T3" fmla="*/ 1 h 8"/>
                  <a:gd name="T4" fmla="*/ 6 w 6"/>
                  <a:gd name="T5" fmla="*/ 6 h 8"/>
                  <a:gd name="T6" fmla="*/ 3 w 6"/>
                  <a:gd name="T7" fmla="*/ 8 h 8"/>
                  <a:gd name="T8" fmla="*/ 0 w 6"/>
                  <a:gd name="T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0" y="3"/>
                    </a:moveTo>
                    <a:cubicBezTo>
                      <a:pt x="0" y="1"/>
                      <a:pt x="1" y="0"/>
                      <a:pt x="3" y="1"/>
                    </a:cubicBezTo>
                    <a:cubicBezTo>
                      <a:pt x="4" y="2"/>
                      <a:pt x="6" y="4"/>
                      <a:pt x="6" y="6"/>
                    </a:cubicBezTo>
                    <a:cubicBezTo>
                      <a:pt x="6" y="8"/>
                      <a:pt x="4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lose/>
                  </a:path>
                </a:pathLst>
              </a:custGeom>
              <a:solidFill>
                <a:srgbClr val="B8C7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1" name="Freeform 1165"/>
              <p:cNvSpPr>
                <a:spLocks/>
              </p:cNvSpPr>
              <p:nvPr/>
            </p:nvSpPr>
            <p:spPr bwMode="auto">
              <a:xfrm>
                <a:off x="4234835" y="4923291"/>
                <a:ext cx="36513" cy="65087"/>
              </a:xfrm>
              <a:custGeom>
                <a:avLst/>
                <a:gdLst>
                  <a:gd name="T0" fmla="*/ 0 w 4"/>
                  <a:gd name="T1" fmla="*/ 0 h 7"/>
                  <a:gd name="T2" fmla="*/ 1 w 4"/>
                  <a:gd name="T3" fmla="*/ 0 h 7"/>
                  <a:gd name="T4" fmla="*/ 2 w 4"/>
                  <a:gd name="T5" fmla="*/ 1 h 7"/>
                  <a:gd name="T6" fmla="*/ 3 w 4"/>
                  <a:gd name="T7" fmla="*/ 2 h 7"/>
                  <a:gd name="T8" fmla="*/ 4 w 4"/>
                  <a:gd name="T9" fmla="*/ 5 h 7"/>
                  <a:gd name="T10" fmla="*/ 4 w 4"/>
                  <a:gd name="T11" fmla="*/ 6 h 7"/>
                  <a:gd name="T12" fmla="*/ 4 w 4"/>
                  <a:gd name="T13" fmla="*/ 6 h 7"/>
                  <a:gd name="T14" fmla="*/ 2 w 4"/>
                  <a:gd name="T15" fmla="*/ 6 h 7"/>
                  <a:gd name="T16" fmla="*/ 0 w 4"/>
                  <a:gd name="T17" fmla="*/ 4 h 7"/>
                  <a:gd name="T18" fmla="*/ 0 w 4"/>
                  <a:gd name="T19" fmla="*/ 2 h 7"/>
                  <a:gd name="T20" fmla="*/ 0 w 4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7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2"/>
                      <a:pt x="3" y="2"/>
                    </a:cubicBezTo>
                    <a:cubicBezTo>
                      <a:pt x="4" y="3"/>
                      <a:pt x="4" y="4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7"/>
                      <a:pt x="3" y="6"/>
                      <a:pt x="2" y="6"/>
                    </a:cubicBezTo>
                    <a:cubicBezTo>
                      <a:pt x="1" y="6"/>
                      <a:pt x="1" y="5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9FAC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2" name="Freeform 1166"/>
              <p:cNvSpPr>
                <a:spLocks/>
              </p:cNvSpPr>
              <p:nvPr/>
            </p:nvSpPr>
            <p:spPr bwMode="auto">
              <a:xfrm>
                <a:off x="4244360" y="4923291"/>
                <a:ext cx="26988" cy="55562"/>
              </a:xfrm>
              <a:custGeom>
                <a:avLst/>
                <a:gdLst>
                  <a:gd name="T0" fmla="*/ 0 w 3"/>
                  <a:gd name="T1" fmla="*/ 0 h 6"/>
                  <a:gd name="T2" fmla="*/ 1 w 3"/>
                  <a:gd name="T3" fmla="*/ 1 h 6"/>
                  <a:gd name="T4" fmla="*/ 2 w 3"/>
                  <a:gd name="T5" fmla="*/ 2 h 6"/>
                  <a:gd name="T6" fmla="*/ 3 w 3"/>
                  <a:gd name="T7" fmla="*/ 5 h 6"/>
                  <a:gd name="T8" fmla="*/ 3 w 3"/>
                  <a:gd name="T9" fmla="*/ 6 h 6"/>
                  <a:gd name="T10" fmla="*/ 2 w 3"/>
                  <a:gd name="T11" fmla="*/ 5 h 6"/>
                  <a:gd name="T12" fmla="*/ 1 w 3"/>
                  <a:gd name="T13" fmla="*/ 4 h 6"/>
                  <a:gd name="T14" fmla="*/ 0 w 3"/>
                  <a:gd name="T15" fmla="*/ 1 h 6"/>
                  <a:gd name="T16" fmla="*/ 0 w 3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6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2"/>
                      <a:pt x="2" y="2"/>
                    </a:cubicBezTo>
                    <a:cubicBezTo>
                      <a:pt x="3" y="3"/>
                      <a:pt x="3" y="4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1" y="4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BB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3" name="Freeform 1167"/>
              <p:cNvSpPr>
                <a:spLocks/>
              </p:cNvSpPr>
              <p:nvPr/>
            </p:nvSpPr>
            <p:spPr bwMode="auto">
              <a:xfrm>
                <a:off x="4244360" y="4932816"/>
                <a:ext cx="26988" cy="36512"/>
              </a:xfrm>
              <a:custGeom>
                <a:avLst/>
                <a:gdLst>
                  <a:gd name="T0" fmla="*/ 2 w 3"/>
                  <a:gd name="T1" fmla="*/ 4 h 4"/>
                  <a:gd name="T2" fmla="*/ 2 w 3"/>
                  <a:gd name="T3" fmla="*/ 3 h 4"/>
                  <a:gd name="T4" fmla="*/ 3 w 3"/>
                  <a:gd name="T5" fmla="*/ 3 h 4"/>
                  <a:gd name="T6" fmla="*/ 1 w 3"/>
                  <a:gd name="T7" fmla="*/ 1 h 4"/>
                  <a:gd name="T8" fmla="*/ 1 w 3"/>
                  <a:gd name="T9" fmla="*/ 1 h 4"/>
                  <a:gd name="T10" fmla="*/ 0 w 3"/>
                  <a:gd name="T11" fmla="*/ 1 h 4"/>
                  <a:gd name="T12" fmla="*/ 1 w 3"/>
                  <a:gd name="T13" fmla="*/ 0 h 4"/>
                  <a:gd name="T14" fmla="*/ 2 w 3"/>
                  <a:gd name="T15" fmla="*/ 0 h 4"/>
                  <a:gd name="T16" fmla="*/ 3 w 3"/>
                  <a:gd name="T17" fmla="*/ 2 h 4"/>
                  <a:gd name="T18" fmla="*/ 3 w 3"/>
                  <a:gd name="T19" fmla="*/ 3 h 4"/>
                  <a:gd name="T20" fmla="*/ 2 w 3"/>
                  <a:gd name="T2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2" y="4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717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4" name="Freeform 1168"/>
              <p:cNvSpPr>
                <a:spLocks/>
              </p:cNvSpPr>
              <p:nvPr/>
            </p:nvSpPr>
            <p:spPr bwMode="auto">
              <a:xfrm>
                <a:off x="4244360" y="4940754"/>
                <a:ext cx="26988" cy="28575"/>
              </a:xfrm>
              <a:custGeom>
                <a:avLst/>
                <a:gdLst>
                  <a:gd name="T0" fmla="*/ 1 w 3"/>
                  <a:gd name="T1" fmla="*/ 2 h 3"/>
                  <a:gd name="T2" fmla="*/ 0 w 3"/>
                  <a:gd name="T3" fmla="*/ 0 h 3"/>
                  <a:gd name="T4" fmla="*/ 0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3 w 3"/>
                  <a:gd name="T11" fmla="*/ 2 h 3"/>
                  <a:gd name="T12" fmla="*/ 2 w 3"/>
                  <a:gd name="T13" fmla="*/ 2 h 3"/>
                  <a:gd name="T14" fmla="*/ 2 w 3"/>
                  <a:gd name="T15" fmla="*/ 3 h 3"/>
                  <a:gd name="T16" fmla="*/ 1 w 3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2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798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5" name="Freeform 1169"/>
              <p:cNvSpPr>
                <a:spLocks/>
              </p:cNvSpPr>
              <p:nvPr/>
            </p:nvSpPr>
            <p:spPr bwMode="auto">
              <a:xfrm>
                <a:off x="4253885" y="4940754"/>
                <a:ext cx="9525" cy="19050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0 w 1"/>
                  <a:gd name="T7" fmla="*/ 0 h 2"/>
                  <a:gd name="T8" fmla="*/ 1 w 1"/>
                  <a:gd name="T9" fmla="*/ 2 h 2"/>
                  <a:gd name="T10" fmla="*/ 1 w 1"/>
                  <a:gd name="T11" fmla="*/ 2 h 2"/>
                  <a:gd name="T12" fmla="*/ 1 w 1"/>
                  <a:gd name="T13" fmla="*/ 2 h 2"/>
                  <a:gd name="T14" fmla="*/ 1 w 1"/>
                  <a:gd name="T15" fmla="*/ 2 h 2"/>
                  <a:gd name="T16" fmla="*/ 0 w 1"/>
                  <a:gd name="T17" fmla="*/ 2 h 2"/>
                  <a:gd name="T18" fmla="*/ 0 w 1"/>
                  <a:gd name="T19" fmla="*/ 1 h 2"/>
                  <a:gd name="T20" fmla="*/ 0 w 1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92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6" name="Freeform 1170"/>
              <p:cNvSpPr>
                <a:spLocks/>
              </p:cNvSpPr>
              <p:nvPr/>
            </p:nvSpPr>
            <p:spPr bwMode="auto">
              <a:xfrm>
                <a:off x="4253885" y="4940754"/>
                <a:ext cx="9525" cy="19050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2 h 2"/>
                  <a:gd name="T8" fmla="*/ 1 w 1"/>
                  <a:gd name="T9" fmla="*/ 2 h 2"/>
                  <a:gd name="T10" fmla="*/ 0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93A0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7" name="Freeform 1171"/>
              <p:cNvSpPr>
                <a:spLocks/>
              </p:cNvSpPr>
              <p:nvPr/>
            </p:nvSpPr>
            <p:spPr bwMode="auto">
              <a:xfrm>
                <a:off x="4225310" y="4877254"/>
                <a:ext cx="46038" cy="101600"/>
              </a:xfrm>
              <a:custGeom>
                <a:avLst/>
                <a:gdLst>
                  <a:gd name="T0" fmla="*/ 5 w 5"/>
                  <a:gd name="T1" fmla="*/ 3 h 11"/>
                  <a:gd name="T2" fmla="*/ 5 w 5"/>
                  <a:gd name="T3" fmla="*/ 9 h 11"/>
                  <a:gd name="T4" fmla="*/ 2 w 5"/>
                  <a:gd name="T5" fmla="*/ 11 h 11"/>
                  <a:gd name="T6" fmla="*/ 0 w 5"/>
                  <a:gd name="T7" fmla="*/ 7 h 11"/>
                  <a:gd name="T8" fmla="*/ 0 w 5"/>
                  <a:gd name="T9" fmla="*/ 1 h 11"/>
                  <a:gd name="T10" fmla="*/ 0 w 5"/>
                  <a:gd name="T11" fmla="*/ 0 h 11"/>
                  <a:gd name="T12" fmla="*/ 5 w 5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1">
                    <a:moveTo>
                      <a:pt x="5" y="3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11"/>
                      <a:pt x="4" y="11"/>
                      <a:pt x="2" y="11"/>
                    </a:cubicBezTo>
                    <a:cubicBezTo>
                      <a:pt x="1" y="10"/>
                      <a:pt x="0" y="8"/>
                      <a:pt x="0" y="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C7D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8" name="Freeform 1172"/>
              <p:cNvSpPr>
                <a:spLocks/>
              </p:cNvSpPr>
              <p:nvPr/>
            </p:nvSpPr>
            <p:spPr bwMode="auto">
              <a:xfrm>
                <a:off x="4225310" y="4886779"/>
                <a:ext cx="38100" cy="101600"/>
              </a:xfrm>
              <a:custGeom>
                <a:avLst/>
                <a:gdLst>
                  <a:gd name="T0" fmla="*/ 4 w 4"/>
                  <a:gd name="T1" fmla="*/ 2 h 11"/>
                  <a:gd name="T2" fmla="*/ 4 w 4"/>
                  <a:gd name="T3" fmla="*/ 9 h 11"/>
                  <a:gd name="T4" fmla="*/ 2 w 4"/>
                  <a:gd name="T5" fmla="*/ 10 h 11"/>
                  <a:gd name="T6" fmla="*/ 0 w 4"/>
                  <a:gd name="T7" fmla="*/ 6 h 11"/>
                  <a:gd name="T8" fmla="*/ 0 w 4"/>
                  <a:gd name="T9" fmla="*/ 0 h 11"/>
                  <a:gd name="T10" fmla="*/ 4 w 4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4" y="2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4" y="10"/>
                      <a:pt x="3" y="11"/>
                      <a:pt x="2" y="10"/>
                    </a:cubicBezTo>
                    <a:cubicBezTo>
                      <a:pt x="1" y="9"/>
                      <a:pt x="0" y="7"/>
                      <a:pt x="0" y="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B9C8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9" name="Freeform 1173"/>
              <p:cNvSpPr>
                <a:spLocks/>
              </p:cNvSpPr>
              <p:nvPr/>
            </p:nvSpPr>
            <p:spPr bwMode="auto">
              <a:xfrm>
                <a:off x="4234835" y="4940754"/>
                <a:ext cx="19050" cy="28575"/>
              </a:xfrm>
              <a:custGeom>
                <a:avLst/>
                <a:gdLst>
                  <a:gd name="T0" fmla="*/ 6 w 12"/>
                  <a:gd name="T1" fmla="*/ 18 h 18"/>
                  <a:gd name="T2" fmla="*/ 0 w 12"/>
                  <a:gd name="T3" fmla="*/ 6 h 18"/>
                  <a:gd name="T4" fmla="*/ 0 w 12"/>
                  <a:gd name="T5" fmla="*/ 0 h 18"/>
                  <a:gd name="T6" fmla="*/ 0 w 12"/>
                  <a:gd name="T7" fmla="*/ 0 h 18"/>
                  <a:gd name="T8" fmla="*/ 6 w 12"/>
                  <a:gd name="T9" fmla="*/ 0 h 18"/>
                  <a:gd name="T10" fmla="*/ 12 w 12"/>
                  <a:gd name="T11" fmla="*/ 6 h 18"/>
                  <a:gd name="T12" fmla="*/ 12 w 12"/>
                  <a:gd name="T13" fmla="*/ 12 h 18"/>
                  <a:gd name="T14" fmla="*/ 12 w 12"/>
                  <a:gd name="T15" fmla="*/ 18 h 18"/>
                  <a:gd name="T16" fmla="*/ 6 w 12"/>
                  <a:gd name="T1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8">
                    <a:moveTo>
                      <a:pt x="6" y="18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6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6" y="18"/>
                    </a:lnTo>
                    <a:close/>
                  </a:path>
                </a:pathLst>
              </a:custGeom>
              <a:solidFill>
                <a:srgbClr val="96A2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0" name="Freeform 1174"/>
              <p:cNvSpPr>
                <a:spLocks/>
              </p:cNvSpPr>
              <p:nvPr/>
            </p:nvSpPr>
            <p:spPr bwMode="auto">
              <a:xfrm>
                <a:off x="4234835" y="4940754"/>
                <a:ext cx="19050" cy="19050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1 h 2"/>
                  <a:gd name="T4" fmla="*/ 1 w 2"/>
                  <a:gd name="T5" fmla="*/ 1 h 2"/>
                  <a:gd name="T6" fmla="*/ 2 w 2"/>
                  <a:gd name="T7" fmla="*/ 2 h 2"/>
                  <a:gd name="T8" fmla="*/ 1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1" y="1"/>
                      <a:pt x="2" y="1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838F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1" name="Freeform 1175"/>
              <p:cNvSpPr>
                <a:spLocks/>
              </p:cNvSpPr>
              <p:nvPr/>
            </p:nvSpPr>
            <p:spPr bwMode="auto">
              <a:xfrm>
                <a:off x="4234835" y="4940754"/>
                <a:ext cx="9525" cy="1905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  <a:gd name="T8" fmla="*/ 1 w 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8D9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2" name="Freeform 1176"/>
              <p:cNvSpPr>
                <a:spLocks/>
              </p:cNvSpPr>
              <p:nvPr/>
            </p:nvSpPr>
            <p:spPr bwMode="auto">
              <a:xfrm>
                <a:off x="4234835" y="4940754"/>
                <a:ext cx="19050" cy="28575"/>
              </a:xfrm>
              <a:custGeom>
                <a:avLst/>
                <a:gdLst>
                  <a:gd name="T0" fmla="*/ 12 w 12"/>
                  <a:gd name="T1" fmla="*/ 18 h 18"/>
                  <a:gd name="T2" fmla="*/ 12 w 12"/>
                  <a:gd name="T3" fmla="*/ 12 h 18"/>
                  <a:gd name="T4" fmla="*/ 12 w 12"/>
                  <a:gd name="T5" fmla="*/ 6 h 18"/>
                  <a:gd name="T6" fmla="*/ 6 w 12"/>
                  <a:gd name="T7" fmla="*/ 0 h 18"/>
                  <a:gd name="T8" fmla="*/ 0 w 12"/>
                  <a:gd name="T9" fmla="*/ 0 h 18"/>
                  <a:gd name="T10" fmla="*/ 0 w 12"/>
                  <a:gd name="T11" fmla="*/ 0 h 18"/>
                  <a:gd name="T12" fmla="*/ 0 w 12"/>
                  <a:gd name="T13" fmla="*/ 0 h 18"/>
                  <a:gd name="T14" fmla="*/ 6 w 12"/>
                  <a:gd name="T15" fmla="*/ 0 h 18"/>
                  <a:gd name="T16" fmla="*/ 12 w 12"/>
                  <a:gd name="T17" fmla="*/ 6 h 18"/>
                  <a:gd name="T18" fmla="*/ 12 w 12"/>
                  <a:gd name="T19" fmla="*/ 12 h 18"/>
                  <a:gd name="T20" fmla="*/ 12 w 12"/>
                  <a:gd name="T2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8">
                    <a:moveTo>
                      <a:pt x="12" y="18"/>
                    </a:moveTo>
                    <a:lnTo>
                      <a:pt x="12" y="12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6"/>
                    </a:lnTo>
                    <a:lnTo>
                      <a:pt x="12" y="12"/>
                    </a:lnTo>
                    <a:lnTo>
                      <a:pt x="12" y="18"/>
                    </a:lnTo>
                    <a:close/>
                  </a:path>
                </a:pathLst>
              </a:custGeom>
              <a:solidFill>
                <a:srgbClr val="8D9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3" name="Freeform 1177"/>
              <p:cNvSpPr>
                <a:spLocks/>
              </p:cNvSpPr>
              <p:nvPr/>
            </p:nvSpPr>
            <p:spPr bwMode="auto">
              <a:xfrm>
                <a:off x="4263410" y="4886779"/>
                <a:ext cx="36513" cy="17462"/>
              </a:xfrm>
              <a:custGeom>
                <a:avLst/>
                <a:gdLst>
                  <a:gd name="T0" fmla="*/ 23 w 23"/>
                  <a:gd name="T1" fmla="*/ 0 h 11"/>
                  <a:gd name="T2" fmla="*/ 23 w 23"/>
                  <a:gd name="T3" fmla="*/ 0 h 11"/>
                  <a:gd name="T4" fmla="*/ 0 w 23"/>
                  <a:gd name="T5" fmla="*/ 11 h 11"/>
                  <a:gd name="T6" fmla="*/ 0 w 23"/>
                  <a:gd name="T7" fmla="*/ 11 h 11"/>
                  <a:gd name="T8" fmla="*/ 23 w 23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1">
                    <a:moveTo>
                      <a:pt x="23" y="0"/>
                    </a:moveTo>
                    <a:lnTo>
                      <a:pt x="23" y="0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C7D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4" name="Freeform 1178"/>
              <p:cNvSpPr>
                <a:spLocks/>
              </p:cNvSpPr>
              <p:nvPr/>
            </p:nvSpPr>
            <p:spPr bwMode="auto">
              <a:xfrm>
                <a:off x="4225310" y="4858204"/>
                <a:ext cx="74613" cy="46037"/>
              </a:xfrm>
              <a:custGeom>
                <a:avLst/>
                <a:gdLst>
                  <a:gd name="T0" fmla="*/ 0 w 47"/>
                  <a:gd name="T1" fmla="*/ 18 h 29"/>
                  <a:gd name="T2" fmla="*/ 24 w 47"/>
                  <a:gd name="T3" fmla="*/ 29 h 29"/>
                  <a:gd name="T4" fmla="*/ 47 w 47"/>
                  <a:gd name="T5" fmla="*/ 18 h 29"/>
                  <a:gd name="T6" fmla="*/ 24 w 47"/>
                  <a:gd name="T7" fmla="*/ 0 h 29"/>
                  <a:gd name="T8" fmla="*/ 0 w 47"/>
                  <a:gd name="T9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9">
                    <a:moveTo>
                      <a:pt x="0" y="18"/>
                    </a:moveTo>
                    <a:lnTo>
                      <a:pt x="24" y="29"/>
                    </a:lnTo>
                    <a:lnTo>
                      <a:pt x="47" y="18"/>
                    </a:lnTo>
                    <a:lnTo>
                      <a:pt x="24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D4E3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6" name="Freeform 1180"/>
              <p:cNvSpPr>
                <a:spLocks noEditPoints="1"/>
              </p:cNvSpPr>
              <p:nvPr/>
            </p:nvSpPr>
            <p:spPr bwMode="auto">
              <a:xfrm>
                <a:off x="3937973" y="3786641"/>
                <a:ext cx="927100" cy="1192212"/>
              </a:xfrm>
              <a:custGeom>
                <a:avLst/>
                <a:gdLst>
                  <a:gd name="T0" fmla="*/ 23 w 100"/>
                  <a:gd name="T1" fmla="*/ 35 h 129"/>
                  <a:gd name="T2" fmla="*/ 19 w 100"/>
                  <a:gd name="T3" fmla="*/ 18 h 129"/>
                  <a:gd name="T4" fmla="*/ 3 w 100"/>
                  <a:gd name="T5" fmla="*/ 1 h 129"/>
                  <a:gd name="T6" fmla="*/ 2 w 100"/>
                  <a:gd name="T7" fmla="*/ 5 h 129"/>
                  <a:gd name="T8" fmla="*/ 17 w 100"/>
                  <a:gd name="T9" fmla="*/ 21 h 129"/>
                  <a:gd name="T10" fmla="*/ 19 w 100"/>
                  <a:gd name="T11" fmla="*/ 36 h 129"/>
                  <a:gd name="T12" fmla="*/ 30 w 100"/>
                  <a:gd name="T13" fmla="*/ 89 h 129"/>
                  <a:gd name="T14" fmla="*/ 94 w 100"/>
                  <a:gd name="T15" fmla="*/ 127 h 129"/>
                  <a:gd name="T16" fmla="*/ 98 w 100"/>
                  <a:gd name="T17" fmla="*/ 84 h 129"/>
                  <a:gd name="T18" fmla="*/ 87 w 100"/>
                  <a:gd name="T19" fmla="*/ 81 h 129"/>
                  <a:gd name="T20" fmla="*/ 78 w 100"/>
                  <a:gd name="T21" fmla="*/ 87 h 129"/>
                  <a:gd name="T22" fmla="*/ 78 w 100"/>
                  <a:gd name="T23" fmla="*/ 90 h 129"/>
                  <a:gd name="T24" fmla="*/ 85 w 100"/>
                  <a:gd name="T25" fmla="*/ 106 h 129"/>
                  <a:gd name="T26" fmla="*/ 78 w 100"/>
                  <a:gd name="T27" fmla="*/ 90 h 129"/>
                  <a:gd name="T28" fmla="*/ 35 w 100"/>
                  <a:gd name="T29" fmla="*/ 48 h 129"/>
                  <a:gd name="T30" fmla="*/ 26 w 100"/>
                  <a:gd name="T31" fmla="*/ 54 h 129"/>
                  <a:gd name="T32" fmla="*/ 26 w 100"/>
                  <a:gd name="T33" fmla="*/ 57 h 129"/>
                  <a:gd name="T34" fmla="*/ 36 w 100"/>
                  <a:gd name="T35" fmla="*/ 75 h 129"/>
                  <a:gd name="T36" fmla="*/ 26 w 100"/>
                  <a:gd name="T37" fmla="*/ 57 h 129"/>
                  <a:gd name="T38" fmla="*/ 29 w 100"/>
                  <a:gd name="T39" fmla="*/ 73 h 129"/>
                  <a:gd name="T40" fmla="*/ 37 w 100"/>
                  <a:gd name="T41" fmla="*/ 89 h 129"/>
                  <a:gd name="T42" fmla="*/ 37 w 100"/>
                  <a:gd name="T43" fmla="*/ 50 h 129"/>
                  <a:gd name="T44" fmla="*/ 50 w 100"/>
                  <a:gd name="T45" fmla="*/ 69 h 129"/>
                  <a:gd name="T46" fmla="*/ 37 w 100"/>
                  <a:gd name="T47" fmla="*/ 50 h 129"/>
                  <a:gd name="T48" fmla="*/ 50 w 100"/>
                  <a:gd name="T49" fmla="*/ 72 h 129"/>
                  <a:gd name="T50" fmla="*/ 39 w 100"/>
                  <a:gd name="T51" fmla="*/ 76 h 129"/>
                  <a:gd name="T52" fmla="*/ 39 w 100"/>
                  <a:gd name="T53" fmla="*/ 91 h 129"/>
                  <a:gd name="T54" fmla="*/ 50 w 100"/>
                  <a:gd name="T55" fmla="*/ 86 h 129"/>
                  <a:gd name="T56" fmla="*/ 39 w 100"/>
                  <a:gd name="T57" fmla="*/ 91 h 129"/>
                  <a:gd name="T58" fmla="*/ 53 w 100"/>
                  <a:gd name="T59" fmla="*/ 100 h 129"/>
                  <a:gd name="T60" fmla="*/ 62 w 100"/>
                  <a:gd name="T61" fmla="*/ 94 h 129"/>
                  <a:gd name="T62" fmla="*/ 62 w 100"/>
                  <a:gd name="T63" fmla="*/ 91 h 129"/>
                  <a:gd name="T64" fmla="*/ 52 w 100"/>
                  <a:gd name="T65" fmla="*/ 73 h 129"/>
                  <a:gd name="T66" fmla="*/ 62 w 100"/>
                  <a:gd name="T67" fmla="*/ 91 h 129"/>
                  <a:gd name="T68" fmla="*/ 52 w 100"/>
                  <a:gd name="T69" fmla="*/ 70 h 129"/>
                  <a:gd name="T70" fmla="*/ 62 w 100"/>
                  <a:gd name="T71" fmla="*/ 66 h 129"/>
                  <a:gd name="T72" fmla="*/ 73 w 100"/>
                  <a:gd name="T73" fmla="*/ 113 h 129"/>
                  <a:gd name="T74" fmla="*/ 64 w 100"/>
                  <a:gd name="T75" fmla="*/ 96 h 129"/>
                  <a:gd name="T76" fmla="*/ 73 w 100"/>
                  <a:gd name="T77" fmla="*/ 113 h 129"/>
                  <a:gd name="T78" fmla="*/ 64 w 100"/>
                  <a:gd name="T79" fmla="*/ 93 h 129"/>
                  <a:gd name="T80" fmla="*/ 76 w 100"/>
                  <a:gd name="T81" fmla="*/ 88 h 129"/>
                  <a:gd name="T82" fmla="*/ 65 w 100"/>
                  <a:gd name="T83" fmla="*/ 78 h 129"/>
                  <a:gd name="T84" fmla="*/ 77 w 100"/>
                  <a:gd name="T85" fmla="*/ 75 h 129"/>
                  <a:gd name="T86" fmla="*/ 65 w 100"/>
                  <a:gd name="T87" fmla="*/ 78 h 129"/>
                  <a:gd name="T88" fmla="*/ 85 w 100"/>
                  <a:gd name="T89" fmla="*/ 108 h 129"/>
                  <a:gd name="T90" fmla="*/ 76 w 100"/>
                  <a:gd name="T91" fmla="*/ 115 h 129"/>
                  <a:gd name="T92" fmla="*/ 92 w 100"/>
                  <a:gd name="T93" fmla="*/ 124 h 129"/>
                  <a:gd name="T94" fmla="*/ 87 w 100"/>
                  <a:gd name="T95" fmla="*/ 110 h 129"/>
                  <a:gd name="T96" fmla="*/ 92 w 100"/>
                  <a:gd name="T97" fmla="*/ 124 h 129"/>
                  <a:gd name="T98" fmla="*/ 87 w 100"/>
                  <a:gd name="T99" fmla="*/ 107 h 129"/>
                  <a:gd name="T100" fmla="*/ 95 w 100"/>
                  <a:gd name="T101" fmla="*/ 100 h 129"/>
                  <a:gd name="T102" fmla="*/ 96 w 100"/>
                  <a:gd name="T103" fmla="*/ 98 h 129"/>
                  <a:gd name="T104" fmla="*/ 90 w 100"/>
                  <a:gd name="T105" fmla="*/ 83 h 129"/>
                  <a:gd name="T106" fmla="*/ 96 w 100"/>
                  <a:gd name="T107" fmla="*/ 9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0" h="129">
                    <a:moveTo>
                      <a:pt x="98" y="84"/>
                    </a:moveTo>
                    <a:cubicBezTo>
                      <a:pt x="23" y="35"/>
                      <a:pt x="23" y="35"/>
                      <a:pt x="23" y="35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0" y="20"/>
                      <a:pt x="20" y="19"/>
                      <a:pt x="19" y="18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2"/>
                      <a:pt x="1" y="4"/>
                      <a:pt x="2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93" y="129"/>
                      <a:pt x="94" y="128"/>
                      <a:pt x="94" y="127"/>
                    </a:cubicBezTo>
                    <a:cubicBezTo>
                      <a:pt x="100" y="87"/>
                      <a:pt x="100" y="87"/>
                      <a:pt x="100" y="87"/>
                    </a:cubicBezTo>
                    <a:cubicBezTo>
                      <a:pt x="100" y="86"/>
                      <a:pt x="98" y="84"/>
                      <a:pt x="98" y="84"/>
                    </a:cubicBezTo>
                    <a:moveTo>
                      <a:pt x="79" y="76"/>
                    </a:moveTo>
                    <a:cubicBezTo>
                      <a:pt x="87" y="81"/>
                      <a:pt x="87" y="81"/>
                      <a:pt x="87" y="81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78" y="87"/>
                      <a:pt x="78" y="87"/>
                      <a:pt x="78" y="87"/>
                    </a:cubicBezTo>
                    <a:cubicBezTo>
                      <a:pt x="79" y="76"/>
                      <a:pt x="79" y="76"/>
                      <a:pt x="79" y="76"/>
                    </a:cubicBezTo>
                    <a:moveTo>
                      <a:pt x="78" y="90"/>
                    </a:moveTo>
                    <a:cubicBezTo>
                      <a:pt x="86" y="95"/>
                      <a:pt x="86" y="95"/>
                      <a:pt x="86" y="95"/>
                    </a:cubicBezTo>
                    <a:cubicBezTo>
                      <a:pt x="85" y="106"/>
                      <a:pt x="85" y="106"/>
                      <a:pt x="85" y="106"/>
                    </a:cubicBezTo>
                    <a:cubicBezTo>
                      <a:pt x="77" y="101"/>
                      <a:pt x="77" y="101"/>
                      <a:pt x="77" y="101"/>
                    </a:cubicBezTo>
                    <a:cubicBezTo>
                      <a:pt x="78" y="90"/>
                      <a:pt x="78" y="90"/>
                      <a:pt x="78" y="90"/>
                    </a:cubicBezTo>
                    <a:moveTo>
                      <a:pt x="24" y="41"/>
                    </a:move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4" y="41"/>
                      <a:pt x="24" y="41"/>
                      <a:pt x="24" y="41"/>
                    </a:cubicBezTo>
                    <a:moveTo>
                      <a:pt x="26" y="57"/>
                    </a:moveTo>
                    <a:cubicBezTo>
                      <a:pt x="35" y="62"/>
                      <a:pt x="35" y="62"/>
                      <a:pt x="35" y="62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6" y="57"/>
                      <a:pt x="26" y="57"/>
                      <a:pt x="26" y="57"/>
                    </a:cubicBezTo>
                    <a:moveTo>
                      <a:pt x="31" y="86"/>
                    </a:moveTo>
                    <a:cubicBezTo>
                      <a:pt x="29" y="73"/>
                      <a:pt x="29" y="73"/>
                      <a:pt x="29" y="73"/>
                    </a:cubicBezTo>
                    <a:cubicBezTo>
                      <a:pt x="36" y="78"/>
                      <a:pt x="36" y="78"/>
                      <a:pt x="36" y="78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1" y="86"/>
                      <a:pt x="31" y="86"/>
                      <a:pt x="31" y="86"/>
                    </a:cubicBezTo>
                    <a:moveTo>
                      <a:pt x="37" y="50"/>
                    </a:moveTo>
                    <a:cubicBezTo>
                      <a:pt x="49" y="57"/>
                      <a:pt x="49" y="57"/>
                      <a:pt x="49" y="57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7" y="50"/>
                      <a:pt x="37" y="50"/>
                      <a:pt x="37" y="50"/>
                    </a:cubicBezTo>
                    <a:moveTo>
                      <a:pt x="38" y="64"/>
                    </a:move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38" y="64"/>
                      <a:pt x="38" y="64"/>
                      <a:pt x="38" y="64"/>
                    </a:cubicBezTo>
                    <a:moveTo>
                      <a:pt x="39" y="91"/>
                    </a:moveTo>
                    <a:cubicBezTo>
                      <a:pt x="39" y="79"/>
                      <a:pt x="39" y="79"/>
                      <a:pt x="39" y="79"/>
                    </a:cubicBezTo>
                    <a:cubicBezTo>
                      <a:pt x="50" y="86"/>
                      <a:pt x="50" y="86"/>
                      <a:pt x="50" y="86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39" y="91"/>
                      <a:pt x="39" y="91"/>
                      <a:pt x="39" y="91"/>
                    </a:cubicBezTo>
                    <a:moveTo>
                      <a:pt x="61" y="105"/>
                    </a:moveTo>
                    <a:cubicBezTo>
                      <a:pt x="53" y="100"/>
                      <a:pt x="53" y="100"/>
                      <a:pt x="53" y="100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62" y="94"/>
                      <a:pt x="62" y="94"/>
                      <a:pt x="62" y="94"/>
                    </a:cubicBezTo>
                    <a:cubicBezTo>
                      <a:pt x="61" y="105"/>
                      <a:pt x="61" y="105"/>
                      <a:pt x="61" y="105"/>
                    </a:cubicBezTo>
                    <a:moveTo>
                      <a:pt x="62" y="91"/>
                    </a:moveTo>
                    <a:cubicBezTo>
                      <a:pt x="52" y="85"/>
                      <a:pt x="52" y="85"/>
                      <a:pt x="52" y="85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91"/>
                      <a:pt x="62" y="91"/>
                      <a:pt x="62" y="91"/>
                    </a:cubicBezTo>
                    <a:moveTo>
                      <a:pt x="62" y="77"/>
                    </a:moveTo>
                    <a:cubicBezTo>
                      <a:pt x="52" y="70"/>
                      <a:pt x="52" y="70"/>
                      <a:pt x="52" y="70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2" y="77"/>
                      <a:pt x="62" y="77"/>
                      <a:pt x="62" y="77"/>
                    </a:cubicBezTo>
                    <a:moveTo>
                      <a:pt x="73" y="113"/>
                    </a:moveTo>
                    <a:cubicBezTo>
                      <a:pt x="64" y="107"/>
                      <a:pt x="64" y="107"/>
                      <a:pt x="64" y="107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3" y="113"/>
                      <a:pt x="73" y="113"/>
                      <a:pt x="73" y="113"/>
                    </a:cubicBezTo>
                    <a:moveTo>
                      <a:pt x="75" y="99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76" y="88"/>
                      <a:pt x="76" y="88"/>
                      <a:pt x="76" y="88"/>
                    </a:cubicBezTo>
                    <a:cubicBezTo>
                      <a:pt x="75" y="99"/>
                      <a:pt x="75" y="99"/>
                      <a:pt x="75" y="99"/>
                    </a:cubicBezTo>
                    <a:moveTo>
                      <a:pt x="65" y="78"/>
                    </a:moveTo>
                    <a:cubicBezTo>
                      <a:pt x="65" y="67"/>
                      <a:pt x="65" y="67"/>
                      <a:pt x="65" y="67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65" y="78"/>
                      <a:pt x="65" y="78"/>
                      <a:pt x="65" y="78"/>
                    </a:cubicBezTo>
                    <a:moveTo>
                      <a:pt x="77" y="104"/>
                    </a:moveTo>
                    <a:cubicBezTo>
                      <a:pt x="85" y="108"/>
                      <a:pt x="85" y="108"/>
                      <a:pt x="85" y="108"/>
                    </a:cubicBezTo>
                    <a:cubicBezTo>
                      <a:pt x="83" y="119"/>
                      <a:pt x="83" y="119"/>
                      <a:pt x="83" y="119"/>
                    </a:cubicBezTo>
                    <a:cubicBezTo>
                      <a:pt x="76" y="115"/>
                      <a:pt x="76" y="115"/>
                      <a:pt x="76" y="115"/>
                    </a:cubicBezTo>
                    <a:cubicBezTo>
                      <a:pt x="77" y="104"/>
                      <a:pt x="77" y="104"/>
                      <a:pt x="77" y="104"/>
                    </a:cubicBezTo>
                    <a:moveTo>
                      <a:pt x="92" y="124"/>
                    </a:moveTo>
                    <a:cubicBezTo>
                      <a:pt x="86" y="120"/>
                      <a:pt x="86" y="120"/>
                      <a:pt x="86" y="120"/>
                    </a:cubicBezTo>
                    <a:cubicBezTo>
                      <a:pt x="87" y="110"/>
                      <a:pt x="87" y="110"/>
                      <a:pt x="87" y="110"/>
                    </a:cubicBezTo>
                    <a:cubicBezTo>
                      <a:pt x="93" y="114"/>
                      <a:pt x="93" y="114"/>
                      <a:pt x="93" y="114"/>
                    </a:cubicBezTo>
                    <a:cubicBezTo>
                      <a:pt x="92" y="124"/>
                      <a:pt x="92" y="124"/>
                      <a:pt x="92" y="124"/>
                    </a:cubicBezTo>
                    <a:moveTo>
                      <a:pt x="94" y="111"/>
                    </a:moveTo>
                    <a:cubicBezTo>
                      <a:pt x="87" y="107"/>
                      <a:pt x="87" y="107"/>
                      <a:pt x="87" y="107"/>
                    </a:cubicBezTo>
                    <a:cubicBezTo>
                      <a:pt x="88" y="96"/>
                      <a:pt x="88" y="96"/>
                      <a:pt x="88" y="96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94" y="111"/>
                      <a:pt x="94" y="111"/>
                      <a:pt x="94" y="111"/>
                    </a:cubicBezTo>
                    <a:moveTo>
                      <a:pt x="96" y="98"/>
                    </a:moveTo>
                    <a:cubicBezTo>
                      <a:pt x="89" y="93"/>
                      <a:pt x="89" y="93"/>
                      <a:pt x="89" y="93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6" y="98"/>
                      <a:pt x="96" y="98"/>
                      <a:pt x="96" y="98"/>
                    </a:cubicBezTo>
                  </a:path>
                </a:pathLst>
              </a:custGeom>
              <a:solidFill>
                <a:srgbClr val="949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7" name="Freeform 1181"/>
              <p:cNvSpPr>
                <a:spLocks/>
              </p:cNvSpPr>
              <p:nvPr/>
            </p:nvSpPr>
            <p:spPr bwMode="auto">
              <a:xfrm>
                <a:off x="3937973" y="3786641"/>
                <a:ext cx="74613" cy="82550"/>
              </a:xfrm>
              <a:custGeom>
                <a:avLst/>
                <a:gdLst>
                  <a:gd name="T0" fmla="*/ 2 w 8"/>
                  <a:gd name="T1" fmla="*/ 5 h 9"/>
                  <a:gd name="T2" fmla="*/ 6 w 8"/>
                  <a:gd name="T3" fmla="*/ 9 h 9"/>
                  <a:gd name="T4" fmla="*/ 8 w 8"/>
                  <a:gd name="T5" fmla="*/ 6 h 9"/>
                  <a:gd name="T6" fmla="*/ 3 w 8"/>
                  <a:gd name="T7" fmla="*/ 1 h 9"/>
                  <a:gd name="T8" fmla="*/ 1 w 8"/>
                  <a:gd name="T9" fmla="*/ 1 h 9"/>
                  <a:gd name="T10" fmla="*/ 2 w 8"/>
                  <a:gd name="T1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9">
                    <a:moveTo>
                      <a:pt x="2" y="5"/>
                    </a:moveTo>
                    <a:cubicBezTo>
                      <a:pt x="6" y="9"/>
                      <a:pt x="6" y="9"/>
                      <a:pt x="6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2"/>
                      <a:pt x="1" y="4"/>
                      <a:pt x="2" y="5"/>
                    </a:cubicBezTo>
                    <a:close/>
                  </a:path>
                </a:pathLst>
              </a:custGeom>
              <a:solidFill>
                <a:srgbClr val="D533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8" name="Freeform 1182"/>
              <p:cNvSpPr>
                <a:spLocks/>
              </p:cNvSpPr>
              <p:nvPr/>
            </p:nvSpPr>
            <p:spPr bwMode="auto">
              <a:xfrm>
                <a:off x="3502998" y="3794579"/>
                <a:ext cx="463550" cy="277812"/>
              </a:xfrm>
              <a:custGeom>
                <a:avLst/>
                <a:gdLst>
                  <a:gd name="T0" fmla="*/ 1 w 50"/>
                  <a:gd name="T1" fmla="*/ 30 h 30"/>
                  <a:gd name="T2" fmla="*/ 2 w 50"/>
                  <a:gd name="T3" fmla="*/ 30 h 30"/>
                  <a:gd name="T4" fmla="*/ 49 w 50"/>
                  <a:gd name="T5" fmla="*/ 3 h 30"/>
                  <a:gd name="T6" fmla="*/ 50 w 50"/>
                  <a:gd name="T7" fmla="*/ 1 h 30"/>
                  <a:gd name="T8" fmla="*/ 48 w 50"/>
                  <a:gd name="T9" fmla="*/ 1 h 30"/>
                  <a:gd name="T10" fmla="*/ 1 w 50"/>
                  <a:gd name="T11" fmla="*/ 28 h 30"/>
                  <a:gd name="T12" fmla="*/ 0 w 50"/>
                  <a:gd name="T13" fmla="*/ 30 h 30"/>
                  <a:gd name="T14" fmla="*/ 1 w 50"/>
                  <a:gd name="T1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30">
                    <a:moveTo>
                      <a:pt x="1" y="30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0" y="3"/>
                      <a:pt x="50" y="2"/>
                      <a:pt x="50" y="1"/>
                    </a:cubicBezTo>
                    <a:cubicBezTo>
                      <a:pt x="49" y="0"/>
                      <a:pt x="48" y="0"/>
                      <a:pt x="48" y="1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9"/>
                      <a:pt x="0" y="30"/>
                    </a:cubicBezTo>
                    <a:cubicBezTo>
                      <a:pt x="0" y="30"/>
                      <a:pt x="1" y="30"/>
                      <a:pt x="1" y="30"/>
                    </a:cubicBezTo>
                    <a:close/>
                  </a:path>
                </a:pathLst>
              </a:custGeom>
              <a:solidFill>
                <a:srgbClr val="F04B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9" name="Freeform 1183"/>
              <p:cNvSpPr>
                <a:spLocks/>
              </p:cNvSpPr>
              <p:nvPr/>
            </p:nvSpPr>
            <p:spPr bwMode="auto">
              <a:xfrm>
                <a:off x="4152285" y="4635954"/>
                <a:ext cx="573088" cy="369887"/>
              </a:xfrm>
              <a:custGeom>
                <a:avLst/>
                <a:gdLst>
                  <a:gd name="T0" fmla="*/ 355 w 361"/>
                  <a:gd name="T1" fmla="*/ 233 h 233"/>
                  <a:gd name="T2" fmla="*/ 361 w 361"/>
                  <a:gd name="T3" fmla="*/ 222 h 233"/>
                  <a:gd name="T4" fmla="*/ 5 w 361"/>
                  <a:gd name="T5" fmla="*/ 0 h 233"/>
                  <a:gd name="T6" fmla="*/ 0 w 361"/>
                  <a:gd name="T7" fmla="*/ 12 h 233"/>
                  <a:gd name="T8" fmla="*/ 355 w 361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1" h="233">
                    <a:moveTo>
                      <a:pt x="355" y="233"/>
                    </a:moveTo>
                    <a:lnTo>
                      <a:pt x="361" y="222"/>
                    </a:lnTo>
                    <a:lnTo>
                      <a:pt x="5" y="0"/>
                    </a:lnTo>
                    <a:lnTo>
                      <a:pt x="0" y="12"/>
                    </a:lnTo>
                    <a:lnTo>
                      <a:pt x="355" y="233"/>
                    </a:lnTo>
                    <a:close/>
                  </a:path>
                </a:pathLst>
              </a:custGeom>
              <a:solidFill>
                <a:srgbClr val="949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0" name="Freeform 1184"/>
              <p:cNvSpPr>
                <a:spLocks/>
              </p:cNvSpPr>
              <p:nvPr/>
            </p:nvSpPr>
            <p:spPr bwMode="auto">
              <a:xfrm>
                <a:off x="4152285" y="4635954"/>
                <a:ext cx="573088" cy="369887"/>
              </a:xfrm>
              <a:custGeom>
                <a:avLst/>
                <a:gdLst>
                  <a:gd name="T0" fmla="*/ 355 w 361"/>
                  <a:gd name="T1" fmla="*/ 233 h 233"/>
                  <a:gd name="T2" fmla="*/ 361 w 361"/>
                  <a:gd name="T3" fmla="*/ 222 h 233"/>
                  <a:gd name="T4" fmla="*/ 5 w 361"/>
                  <a:gd name="T5" fmla="*/ 0 h 233"/>
                  <a:gd name="T6" fmla="*/ 0 w 361"/>
                  <a:gd name="T7" fmla="*/ 12 h 233"/>
                  <a:gd name="T8" fmla="*/ 355 w 361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1" h="233">
                    <a:moveTo>
                      <a:pt x="355" y="233"/>
                    </a:moveTo>
                    <a:lnTo>
                      <a:pt x="361" y="222"/>
                    </a:lnTo>
                    <a:lnTo>
                      <a:pt x="5" y="0"/>
                    </a:lnTo>
                    <a:lnTo>
                      <a:pt x="0" y="12"/>
                    </a:lnTo>
                    <a:lnTo>
                      <a:pt x="355" y="23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1" name="Freeform 1185"/>
              <p:cNvSpPr>
                <a:spLocks/>
              </p:cNvSpPr>
              <p:nvPr/>
            </p:nvSpPr>
            <p:spPr bwMode="auto">
              <a:xfrm>
                <a:off x="4068148" y="4681991"/>
                <a:ext cx="582613" cy="361950"/>
              </a:xfrm>
              <a:custGeom>
                <a:avLst/>
                <a:gdLst>
                  <a:gd name="T0" fmla="*/ 362 w 367"/>
                  <a:gd name="T1" fmla="*/ 228 h 228"/>
                  <a:gd name="T2" fmla="*/ 367 w 367"/>
                  <a:gd name="T3" fmla="*/ 216 h 228"/>
                  <a:gd name="T4" fmla="*/ 12 w 367"/>
                  <a:gd name="T5" fmla="*/ 0 h 228"/>
                  <a:gd name="T6" fmla="*/ 0 w 367"/>
                  <a:gd name="T7" fmla="*/ 12 h 228"/>
                  <a:gd name="T8" fmla="*/ 362 w 367"/>
                  <a:gd name="T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7" h="228">
                    <a:moveTo>
                      <a:pt x="362" y="228"/>
                    </a:moveTo>
                    <a:lnTo>
                      <a:pt x="367" y="216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362" y="228"/>
                    </a:lnTo>
                    <a:close/>
                  </a:path>
                </a:pathLst>
              </a:custGeom>
              <a:solidFill>
                <a:srgbClr val="949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2" name="Freeform 1186"/>
              <p:cNvSpPr>
                <a:spLocks/>
              </p:cNvSpPr>
              <p:nvPr/>
            </p:nvSpPr>
            <p:spPr bwMode="auto">
              <a:xfrm>
                <a:off x="4068148" y="4681991"/>
                <a:ext cx="582613" cy="361950"/>
              </a:xfrm>
              <a:custGeom>
                <a:avLst/>
                <a:gdLst>
                  <a:gd name="T0" fmla="*/ 362 w 367"/>
                  <a:gd name="T1" fmla="*/ 228 h 228"/>
                  <a:gd name="T2" fmla="*/ 367 w 367"/>
                  <a:gd name="T3" fmla="*/ 216 h 228"/>
                  <a:gd name="T4" fmla="*/ 12 w 367"/>
                  <a:gd name="T5" fmla="*/ 0 h 228"/>
                  <a:gd name="T6" fmla="*/ 0 w 367"/>
                  <a:gd name="T7" fmla="*/ 12 h 228"/>
                  <a:gd name="T8" fmla="*/ 362 w 367"/>
                  <a:gd name="T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7" h="228">
                    <a:moveTo>
                      <a:pt x="362" y="228"/>
                    </a:moveTo>
                    <a:lnTo>
                      <a:pt x="367" y="216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362" y="22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3" name="Freeform 1187"/>
              <p:cNvSpPr>
                <a:spLocks/>
              </p:cNvSpPr>
              <p:nvPr/>
            </p:nvSpPr>
            <p:spPr bwMode="auto">
              <a:xfrm>
                <a:off x="3993535" y="4729616"/>
                <a:ext cx="584200" cy="350837"/>
              </a:xfrm>
              <a:custGeom>
                <a:avLst/>
                <a:gdLst>
                  <a:gd name="T0" fmla="*/ 362 w 368"/>
                  <a:gd name="T1" fmla="*/ 221 h 221"/>
                  <a:gd name="T2" fmla="*/ 368 w 368"/>
                  <a:gd name="T3" fmla="*/ 209 h 221"/>
                  <a:gd name="T4" fmla="*/ 6 w 368"/>
                  <a:gd name="T5" fmla="*/ 0 h 221"/>
                  <a:gd name="T6" fmla="*/ 0 w 368"/>
                  <a:gd name="T7" fmla="*/ 11 h 221"/>
                  <a:gd name="T8" fmla="*/ 362 w 368"/>
                  <a:gd name="T9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8" h="221">
                    <a:moveTo>
                      <a:pt x="362" y="221"/>
                    </a:moveTo>
                    <a:lnTo>
                      <a:pt x="368" y="209"/>
                    </a:lnTo>
                    <a:lnTo>
                      <a:pt x="6" y="0"/>
                    </a:lnTo>
                    <a:lnTo>
                      <a:pt x="0" y="11"/>
                    </a:lnTo>
                    <a:lnTo>
                      <a:pt x="362" y="221"/>
                    </a:lnTo>
                    <a:close/>
                  </a:path>
                </a:pathLst>
              </a:custGeom>
              <a:solidFill>
                <a:srgbClr val="949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4" name="Freeform 1188"/>
              <p:cNvSpPr>
                <a:spLocks/>
              </p:cNvSpPr>
              <p:nvPr/>
            </p:nvSpPr>
            <p:spPr bwMode="auto">
              <a:xfrm>
                <a:off x="3910985" y="4775654"/>
                <a:ext cx="592138" cy="341312"/>
              </a:xfrm>
              <a:custGeom>
                <a:avLst/>
                <a:gdLst>
                  <a:gd name="T0" fmla="*/ 367 w 373"/>
                  <a:gd name="T1" fmla="*/ 215 h 215"/>
                  <a:gd name="T2" fmla="*/ 373 w 373"/>
                  <a:gd name="T3" fmla="*/ 203 h 215"/>
                  <a:gd name="T4" fmla="*/ 6 w 373"/>
                  <a:gd name="T5" fmla="*/ 0 h 215"/>
                  <a:gd name="T6" fmla="*/ 0 w 373"/>
                  <a:gd name="T7" fmla="*/ 11 h 215"/>
                  <a:gd name="T8" fmla="*/ 367 w 373"/>
                  <a:gd name="T9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3" h="215">
                    <a:moveTo>
                      <a:pt x="367" y="215"/>
                    </a:moveTo>
                    <a:lnTo>
                      <a:pt x="373" y="203"/>
                    </a:lnTo>
                    <a:lnTo>
                      <a:pt x="6" y="0"/>
                    </a:lnTo>
                    <a:lnTo>
                      <a:pt x="0" y="11"/>
                    </a:lnTo>
                    <a:lnTo>
                      <a:pt x="367" y="215"/>
                    </a:lnTo>
                    <a:close/>
                  </a:path>
                </a:pathLst>
              </a:custGeom>
              <a:solidFill>
                <a:srgbClr val="949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5" name="Freeform 1189"/>
              <p:cNvSpPr>
                <a:spLocks/>
              </p:cNvSpPr>
              <p:nvPr/>
            </p:nvSpPr>
            <p:spPr bwMode="auto">
              <a:xfrm>
                <a:off x="3818910" y="4589916"/>
                <a:ext cx="434975" cy="258762"/>
              </a:xfrm>
              <a:custGeom>
                <a:avLst/>
                <a:gdLst>
                  <a:gd name="T0" fmla="*/ 1 w 47"/>
                  <a:gd name="T1" fmla="*/ 28 h 28"/>
                  <a:gd name="T2" fmla="*/ 2 w 47"/>
                  <a:gd name="T3" fmla="*/ 28 h 28"/>
                  <a:gd name="T4" fmla="*/ 46 w 47"/>
                  <a:gd name="T5" fmla="*/ 3 h 28"/>
                  <a:gd name="T6" fmla="*/ 46 w 47"/>
                  <a:gd name="T7" fmla="*/ 1 h 28"/>
                  <a:gd name="T8" fmla="*/ 44 w 47"/>
                  <a:gd name="T9" fmla="*/ 1 h 28"/>
                  <a:gd name="T10" fmla="*/ 1 w 47"/>
                  <a:gd name="T11" fmla="*/ 25 h 28"/>
                  <a:gd name="T12" fmla="*/ 0 w 47"/>
                  <a:gd name="T13" fmla="*/ 27 h 28"/>
                  <a:gd name="T14" fmla="*/ 1 w 47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28">
                    <a:moveTo>
                      <a:pt x="1" y="28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3"/>
                      <a:pt x="47" y="2"/>
                      <a:pt x="46" y="1"/>
                    </a:cubicBezTo>
                    <a:cubicBezTo>
                      <a:pt x="46" y="1"/>
                      <a:pt x="45" y="0"/>
                      <a:pt x="44" y="1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6"/>
                      <a:pt x="0" y="27"/>
                      <a:pt x="0" y="27"/>
                    </a:cubicBezTo>
                    <a:cubicBezTo>
                      <a:pt x="0" y="28"/>
                      <a:pt x="1" y="28"/>
                      <a:pt x="1" y="28"/>
                    </a:cubicBezTo>
                  </a:path>
                </a:pathLst>
              </a:custGeom>
              <a:solidFill>
                <a:srgbClr val="949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6" name="Freeform 1190"/>
              <p:cNvSpPr>
                <a:spLocks/>
              </p:cNvSpPr>
              <p:nvPr/>
            </p:nvSpPr>
            <p:spPr bwMode="auto">
              <a:xfrm>
                <a:off x="3771285" y="4442279"/>
                <a:ext cx="436563" cy="239712"/>
              </a:xfrm>
              <a:custGeom>
                <a:avLst/>
                <a:gdLst>
                  <a:gd name="T0" fmla="*/ 2 w 47"/>
                  <a:gd name="T1" fmla="*/ 26 h 26"/>
                  <a:gd name="T2" fmla="*/ 2 w 47"/>
                  <a:gd name="T3" fmla="*/ 26 h 26"/>
                  <a:gd name="T4" fmla="*/ 46 w 47"/>
                  <a:gd name="T5" fmla="*/ 3 h 26"/>
                  <a:gd name="T6" fmla="*/ 46 w 47"/>
                  <a:gd name="T7" fmla="*/ 1 h 26"/>
                  <a:gd name="T8" fmla="*/ 44 w 47"/>
                  <a:gd name="T9" fmla="*/ 0 h 26"/>
                  <a:gd name="T10" fmla="*/ 1 w 47"/>
                  <a:gd name="T11" fmla="*/ 24 h 26"/>
                  <a:gd name="T12" fmla="*/ 0 w 47"/>
                  <a:gd name="T13" fmla="*/ 26 h 26"/>
                  <a:gd name="T14" fmla="*/ 2 w 47"/>
                  <a:gd name="T1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26">
                    <a:moveTo>
                      <a:pt x="2" y="26"/>
                    </a:moveTo>
                    <a:cubicBezTo>
                      <a:pt x="2" y="26"/>
                      <a:pt x="2" y="26"/>
                      <a:pt x="2" y="26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2"/>
                      <a:pt x="47" y="1"/>
                      <a:pt x="46" y="1"/>
                    </a:cubicBezTo>
                    <a:cubicBezTo>
                      <a:pt x="46" y="0"/>
                      <a:pt x="45" y="0"/>
                      <a:pt x="44" y="0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1" y="26"/>
                      <a:pt x="1" y="26"/>
                      <a:pt x="2" y="26"/>
                    </a:cubicBezTo>
                  </a:path>
                </a:pathLst>
              </a:custGeom>
              <a:solidFill>
                <a:srgbClr val="949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7" name="Freeform 1191"/>
              <p:cNvSpPr>
                <a:spLocks/>
              </p:cNvSpPr>
              <p:nvPr/>
            </p:nvSpPr>
            <p:spPr bwMode="auto">
              <a:xfrm>
                <a:off x="3725248" y="4275591"/>
                <a:ext cx="454025" cy="249237"/>
              </a:xfrm>
              <a:custGeom>
                <a:avLst/>
                <a:gdLst>
                  <a:gd name="T0" fmla="*/ 2 w 49"/>
                  <a:gd name="T1" fmla="*/ 27 h 27"/>
                  <a:gd name="T2" fmla="*/ 3 w 49"/>
                  <a:gd name="T3" fmla="*/ 27 h 27"/>
                  <a:gd name="T4" fmla="*/ 48 w 49"/>
                  <a:gd name="T5" fmla="*/ 3 h 27"/>
                  <a:gd name="T6" fmla="*/ 49 w 49"/>
                  <a:gd name="T7" fmla="*/ 1 h 27"/>
                  <a:gd name="T8" fmla="*/ 47 w 49"/>
                  <a:gd name="T9" fmla="*/ 0 h 27"/>
                  <a:gd name="T10" fmla="*/ 1 w 49"/>
                  <a:gd name="T11" fmla="*/ 24 h 27"/>
                  <a:gd name="T12" fmla="*/ 1 w 49"/>
                  <a:gd name="T13" fmla="*/ 26 h 27"/>
                  <a:gd name="T14" fmla="*/ 2 w 49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27">
                    <a:moveTo>
                      <a:pt x="2" y="27"/>
                    </a:moveTo>
                    <a:cubicBezTo>
                      <a:pt x="3" y="27"/>
                      <a:pt x="3" y="27"/>
                      <a:pt x="3" y="27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9" y="2"/>
                      <a:pt x="49" y="2"/>
                      <a:pt x="49" y="1"/>
                    </a:cubicBezTo>
                    <a:cubicBezTo>
                      <a:pt x="48" y="0"/>
                      <a:pt x="47" y="0"/>
                      <a:pt x="47" y="0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5"/>
                      <a:pt x="0" y="26"/>
                      <a:pt x="1" y="26"/>
                    </a:cubicBezTo>
                    <a:cubicBezTo>
                      <a:pt x="1" y="27"/>
                      <a:pt x="2" y="27"/>
                      <a:pt x="2" y="27"/>
                    </a:cubicBezTo>
                    <a:close/>
                  </a:path>
                </a:pathLst>
              </a:custGeom>
              <a:solidFill>
                <a:srgbClr val="949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8" name="Freeform 1192"/>
              <p:cNvSpPr>
                <a:spLocks/>
              </p:cNvSpPr>
              <p:nvPr/>
            </p:nvSpPr>
            <p:spPr bwMode="auto">
              <a:xfrm>
                <a:off x="3688735" y="4108904"/>
                <a:ext cx="463550" cy="258762"/>
              </a:xfrm>
              <a:custGeom>
                <a:avLst/>
                <a:gdLst>
                  <a:gd name="T0" fmla="*/ 1 w 50"/>
                  <a:gd name="T1" fmla="*/ 28 h 28"/>
                  <a:gd name="T2" fmla="*/ 2 w 50"/>
                  <a:gd name="T3" fmla="*/ 27 h 28"/>
                  <a:gd name="T4" fmla="*/ 49 w 50"/>
                  <a:gd name="T5" fmla="*/ 3 h 28"/>
                  <a:gd name="T6" fmla="*/ 50 w 50"/>
                  <a:gd name="T7" fmla="*/ 1 h 28"/>
                  <a:gd name="T8" fmla="*/ 48 w 50"/>
                  <a:gd name="T9" fmla="*/ 0 h 28"/>
                  <a:gd name="T10" fmla="*/ 1 w 50"/>
                  <a:gd name="T11" fmla="*/ 25 h 28"/>
                  <a:gd name="T12" fmla="*/ 0 w 50"/>
                  <a:gd name="T13" fmla="*/ 27 h 28"/>
                  <a:gd name="T14" fmla="*/ 1 w 50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28">
                    <a:moveTo>
                      <a:pt x="1" y="28"/>
                    </a:moveTo>
                    <a:cubicBezTo>
                      <a:pt x="2" y="27"/>
                      <a:pt x="2" y="27"/>
                      <a:pt x="2" y="27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0" y="3"/>
                      <a:pt x="50" y="2"/>
                      <a:pt x="50" y="1"/>
                    </a:cubicBezTo>
                    <a:cubicBezTo>
                      <a:pt x="49" y="0"/>
                      <a:pt x="48" y="0"/>
                      <a:pt x="48" y="0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5"/>
                      <a:pt x="0" y="26"/>
                      <a:pt x="0" y="27"/>
                    </a:cubicBezTo>
                    <a:cubicBezTo>
                      <a:pt x="0" y="27"/>
                      <a:pt x="1" y="28"/>
                      <a:pt x="1" y="28"/>
                    </a:cubicBezTo>
                    <a:close/>
                  </a:path>
                </a:pathLst>
              </a:custGeom>
              <a:solidFill>
                <a:srgbClr val="949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9" name="Freeform 1193"/>
              <p:cNvSpPr>
                <a:spLocks/>
              </p:cNvSpPr>
              <p:nvPr/>
            </p:nvSpPr>
            <p:spPr bwMode="auto">
              <a:xfrm>
                <a:off x="3826848" y="4599441"/>
                <a:ext cx="417513" cy="239712"/>
              </a:xfrm>
              <a:custGeom>
                <a:avLst/>
                <a:gdLst>
                  <a:gd name="T0" fmla="*/ 6 w 263"/>
                  <a:gd name="T1" fmla="*/ 151 h 151"/>
                  <a:gd name="T2" fmla="*/ 263 w 263"/>
                  <a:gd name="T3" fmla="*/ 12 h 151"/>
                  <a:gd name="T4" fmla="*/ 257 w 263"/>
                  <a:gd name="T5" fmla="*/ 0 h 151"/>
                  <a:gd name="T6" fmla="*/ 0 w 263"/>
                  <a:gd name="T7" fmla="*/ 140 h 151"/>
                  <a:gd name="T8" fmla="*/ 6 w 263"/>
                  <a:gd name="T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151">
                    <a:moveTo>
                      <a:pt x="6" y="151"/>
                    </a:moveTo>
                    <a:lnTo>
                      <a:pt x="263" y="12"/>
                    </a:lnTo>
                    <a:lnTo>
                      <a:pt x="257" y="0"/>
                    </a:lnTo>
                    <a:lnTo>
                      <a:pt x="0" y="140"/>
                    </a:ln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49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0" name="Freeform 1194"/>
              <p:cNvSpPr>
                <a:spLocks/>
              </p:cNvSpPr>
              <p:nvPr/>
            </p:nvSpPr>
            <p:spPr bwMode="auto">
              <a:xfrm>
                <a:off x="3826848" y="4599441"/>
                <a:ext cx="417513" cy="239712"/>
              </a:xfrm>
              <a:custGeom>
                <a:avLst/>
                <a:gdLst>
                  <a:gd name="T0" fmla="*/ 6 w 263"/>
                  <a:gd name="T1" fmla="*/ 151 h 151"/>
                  <a:gd name="T2" fmla="*/ 263 w 263"/>
                  <a:gd name="T3" fmla="*/ 12 h 151"/>
                  <a:gd name="T4" fmla="*/ 257 w 263"/>
                  <a:gd name="T5" fmla="*/ 0 h 151"/>
                  <a:gd name="T6" fmla="*/ 0 w 263"/>
                  <a:gd name="T7" fmla="*/ 140 h 151"/>
                  <a:gd name="T8" fmla="*/ 6 w 263"/>
                  <a:gd name="T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151">
                    <a:moveTo>
                      <a:pt x="6" y="151"/>
                    </a:moveTo>
                    <a:lnTo>
                      <a:pt x="263" y="12"/>
                    </a:lnTo>
                    <a:lnTo>
                      <a:pt x="257" y="0"/>
                    </a:lnTo>
                    <a:lnTo>
                      <a:pt x="0" y="140"/>
                    </a:lnTo>
                    <a:lnTo>
                      <a:pt x="6" y="15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1" name="Freeform 1195"/>
              <p:cNvSpPr>
                <a:spLocks/>
              </p:cNvSpPr>
              <p:nvPr/>
            </p:nvSpPr>
            <p:spPr bwMode="auto">
              <a:xfrm>
                <a:off x="3947498" y="4664529"/>
                <a:ext cx="407988" cy="239712"/>
              </a:xfrm>
              <a:custGeom>
                <a:avLst/>
                <a:gdLst>
                  <a:gd name="T0" fmla="*/ 6 w 257"/>
                  <a:gd name="T1" fmla="*/ 151 h 151"/>
                  <a:gd name="T2" fmla="*/ 257 w 257"/>
                  <a:gd name="T3" fmla="*/ 11 h 151"/>
                  <a:gd name="T4" fmla="*/ 251 w 257"/>
                  <a:gd name="T5" fmla="*/ 0 h 151"/>
                  <a:gd name="T6" fmla="*/ 0 w 257"/>
                  <a:gd name="T7" fmla="*/ 140 h 151"/>
                  <a:gd name="T8" fmla="*/ 6 w 257"/>
                  <a:gd name="T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151">
                    <a:moveTo>
                      <a:pt x="6" y="151"/>
                    </a:moveTo>
                    <a:lnTo>
                      <a:pt x="257" y="11"/>
                    </a:lnTo>
                    <a:lnTo>
                      <a:pt x="251" y="0"/>
                    </a:lnTo>
                    <a:lnTo>
                      <a:pt x="0" y="140"/>
                    </a:lnTo>
                    <a:lnTo>
                      <a:pt x="6" y="151"/>
                    </a:lnTo>
                    <a:close/>
                  </a:path>
                </a:pathLst>
              </a:custGeom>
              <a:solidFill>
                <a:srgbClr val="949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2" name="Freeform 1196"/>
              <p:cNvSpPr>
                <a:spLocks/>
              </p:cNvSpPr>
              <p:nvPr/>
            </p:nvSpPr>
            <p:spPr bwMode="auto">
              <a:xfrm>
                <a:off x="3947498" y="4664529"/>
                <a:ext cx="407988" cy="239712"/>
              </a:xfrm>
              <a:custGeom>
                <a:avLst/>
                <a:gdLst>
                  <a:gd name="T0" fmla="*/ 6 w 257"/>
                  <a:gd name="T1" fmla="*/ 151 h 151"/>
                  <a:gd name="T2" fmla="*/ 257 w 257"/>
                  <a:gd name="T3" fmla="*/ 11 h 151"/>
                  <a:gd name="T4" fmla="*/ 251 w 257"/>
                  <a:gd name="T5" fmla="*/ 0 h 151"/>
                  <a:gd name="T6" fmla="*/ 0 w 257"/>
                  <a:gd name="T7" fmla="*/ 140 h 151"/>
                  <a:gd name="T8" fmla="*/ 6 w 257"/>
                  <a:gd name="T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151">
                    <a:moveTo>
                      <a:pt x="6" y="151"/>
                    </a:moveTo>
                    <a:lnTo>
                      <a:pt x="257" y="11"/>
                    </a:lnTo>
                    <a:lnTo>
                      <a:pt x="251" y="0"/>
                    </a:lnTo>
                    <a:lnTo>
                      <a:pt x="0" y="140"/>
                    </a:lnTo>
                    <a:lnTo>
                      <a:pt x="6" y="15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3" name="Freeform 1197"/>
              <p:cNvSpPr>
                <a:spLocks/>
              </p:cNvSpPr>
              <p:nvPr/>
            </p:nvSpPr>
            <p:spPr bwMode="auto">
              <a:xfrm>
                <a:off x="4068148" y="4737554"/>
                <a:ext cx="398463" cy="231775"/>
              </a:xfrm>
              <a:custGeom>
                <a:avLst/>
                <a:gdLst>
                  <a:gd name="T0" fmla="*/ 6 w 251"/>
                  <a:gd name="T1" fmla="*/ 146 h 146"/>
                  <a:gd name="T2" fmla="*/ 251 w 251"/>
                  <a:gd name="T3" fmla="*/ 12 h 146"/>
                  <a:gd name="T4" fmla="*/ 245 w 251"/>
                  <a:gd name="T5" fmla="*/ 0 h 146"/>
                  <a:gd name="T6" fmla="*/ 0 w 251"/>
                  <a:gd name="T7" fmla="*/ 134 h 146"/>
                  <a:gd name="T8" fmla="*/ 6 w 251"/>
                  <a:gd name="T9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146">
                    <a:moveTo>
                      <a:pt x="6" y="146"/>
                    </a:moveTo>
                    <a:lnTo>
                      <a:pt x="251" y="12"/>
                    </a:lnTo>
                    <a:lnTo>
                      <a:pt x="245" y="0"/>
                    </a:lnTo>
                    <a:lnTo>
                      <a:pt x="0" y="134"/>
                    </a:lnTo>
                    <a:lnTo>
                      <a:pt x="6" y="146"/>
                    </a:lnTo>
                    <a:close/>
                  </a:path>
                </a:pathLst>
              </a:custGeom>
              <a:solidFill>
                <a:srgbClr val="949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4" name="Freeform 1198"/>
              <p:cNvSpPr>
                <a:spLocks/>
              </p:cNvSpPr>
              <p:nvPr/>
            </p:nvSpPr>
            <p:spPr bwMode="auto">
              <a:xfrm>
                <a:off x="4068148" y="4737554"/>
                <a:ext cx="398463" cy="231775"/>
              </a:xfrm>
              <a:custGeom>
                <a:avLst/>
                <a:gdLst>
                  <a:gd name="T0" fmla="*/ 6 w 251"/>
                  <a:gd name="T1" fmla="*/ 146 h 146"/>
                  <a:gd name="T2" fmla="*/ 251 w 251"/>
                  <a:gd name="T3" fmla="*/ 12 h 146"/>
                  <a:gd name="T4" fmla="*/ 245 w 251"/>
                  <a:gd name="T5" fmla="*/ 0 h 146"/>
                  <a:gd name="T6" fmla="*/ 0 w 251"/>
                  <a:gd name="T7" fmla="*/ 134 h 146"/>
                  <a:gd name="T8" fmla="*/ 6 w 251"/>
                  <a:gd name="T9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146">
                    <a:moveTo>
                      <a:pt x="6" y="146"/>
                    </a:moveTo>
                    <a:lnTo>
                      <a:pt x="251" y="12"/>
                    </a:lnTo>
                    <a:lnTo>
                      <a:pt x="245" y="0"/>
                    </a:lnTo>
                    <a:lnTo>
                      <a:pt x="0" y="134"/>
                    </a:lnTo>
                    <a:lnTo>
                      <a:pt x="6" y="14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5" name="Freeform 1199"/>
              <p:cNvSpPr>
                <a:spLocks/>
              </p:cNvSpPr>
              <p:nvPr/>
            </p:nvSpPr>
            <p:spPr bwMode="auto">
              <a:xfrm>
                <a:off x="4188798" y="4812166"/>
                <a:ext cx="388938" cy="222250"/>
              </a:xfrm>
              <a:custGeom>
                <a:avLst/>
                <a:gdLst>
                  <a:gd name="T0" fmla="*/ 6 w 245"/>
                  <a:gd name="T1" fmla="*/ 140 h 140"/>
                  <a:gd name="T2" fmla="*/ 245 w 245"/>
                  <a:gd name="T3" fmla="*/ 12 h 140"/>
                  <a:gd name="T4" fmla="*/ 239 w 245"/>
                  <a:gd name="T5" fmla="*/ 0 h 140"/>
                  <a:gd name="T6" fmla="*/ 0 w 245"/>
                  <a:gd name="T7" fmla="*/ 122 h 140"/>
                  <a:gd name="T8" fmla="*/ 6 w 245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140">
                    <a:moveTo>
                      <a:pt x="6" y="140"/>
                    </a:moveTo>
                    <a:lnTo>
                      <a:pt x="245" y="12"/>
                    </a:lnTo>
                    <a:lnTo>
                      <a:pt x="239" y="0"/>
                    </a:lnTo>
                    <a:lnTo>
                      <a:pt x="0" y="122"/>
                    </a:lnTo>
                    <a:lnTo>
                      <a:pt x="6" y="140"/>
                    </a:lnTo>
                    <a:close/>
                  </a:path>
                </a:pathLst>
              </a:custGeom>
              <a:solidFill>
                <a:srgbClr val="949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6" name="Freeform 1200"/>
              <p:cNvSpPr>
                <a:spLocks/>
              </p:cNvSpPr>
              <p:nvPr/>
            </p:nvSpPr>
            <p:spPr bwMode="auto">
              <a:xfrm>
                <a:off x="4309448" y="4877254"/>
                <a:ext cx="379413" cy="212725"/>
              </a:xfrm>
              <a:custGeom>
                <a:avLst/>
                <a:gdLst>
                  <a:gd name="T0" fmla="*/ 5 w 239"/>
                  <a:gd name="T1" fmla="*/ 134 h 134"/>
                  <a:gd name="T2" fmla="*/ 239 w 239"/>
                  <a:gd name="T3" fmla="*/ 17 h 134"/>
                  <a:gd name="T4" fmla="*/ 233 w 239"/>
                  <a:gd name="T5" fmla="*/ 0 h 134"/>
                  <a:gd name="T6" fmla="*/ 0 w 239"/>
                  <a:gd name="T7" fmla="*/ 122 h 134"/>
                  <a:gd name="T8" fmla="*/ 5 w 239"/>
                  <a:gd name="T9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34">
                    <a:moveTo>
                      <a:pt x="5" y="134"/>
                    </a:moveTo>
                    <a:lnTo>
                      <a:pt x="239" y="17"/>
                    </a:lnTo>
                    <a:lnTo>
                      <a:pt x="233" y="0"/>
                    </a:lnTo>
                    <a:lnTo>
                      <a:pt x="0" y="122"/>
                    </a:lnTo>
                    <a:lnTo>
                      <a:pt x="5" y="134"/>
                    </a:lnTo>
                    <a:close/>
                  </a:path>
                </a:pathLst>
              </a:custGeom>
              <a:solidFill>
                <a:srgbClr val="949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7" name="Freeform 1201"/>
              <p:cNvSpPr>
                <a:spLocks/>
              </p:cNvSpPr>
              <p:nvPr/>
            </p:nvSpPr>
            <p:spPr bwMode="auto">
              <a:xfrm>
                <a:off x="4012585" y="4164466"/>
                <a:ext cx="120650" cy="517525"/>
              </a:xfrm>
              <a:custGeom>
                <a:avLst/>
                <a:gdLst>
                  <a:gd name="T0" fmla="*/ 12 w 13"/>
                  <a:gd name="T1" fmla="*/ 56 h 56"/>
                  <a:gd name="T2" fmla="*/ 12 w 13"/>
                  <a:gd name="T3" fmla="*/ 56 h 56"/>
                  <a:gd name="T4" fmla="*/ 13 w 13"/>
                  <a:gd name="T5" fmla="*/ 55 h 56"/>
                  <a:gd name="T6" fmla="*/ 3 w 13"/>
                  <a:gd name="T7" fmla="*/ 2 h 56"/>
                  <a:gd name="T8" fmla="*/ 1 w 13"/>
                  <a:gd name="T9" fmla="*/ 0 h 56"/>
                  <a:gd name="T10" fmla="*/ 0 w 13"/>
                  <a:gd name="T11" fmla="*/ 2 h 56"/>
                  <a:gd name="T12" fmla="*/ 10 w 13"/>
                  <a:gd name="T13" fmla="*/ 55 h 56"/>
                  <a:gd name="T14" fmla="*/ 12 w 13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56">
                    <a:moveTo>
                      <a:pt x="12" y="56"/>
                    </a:moveTo>
                    <a:cubicBezTo>
                      <a:pt x="12" y="56"/>
                      <a:pt x="12" y="56"/>
                      <a:pt x="12" y="56"/>
                    </a:cubicBezTo>
                    <a:cubicBezTo>
                      <a:pt x="13" y="56"/>
                      <a:pt x="13" y="56"/>
                      <a:pt x="13" y="55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56"/>
                      <a:pt x="11" y="56"/>
                      <a:pt x="12" y="56"/>
                    </a:cubicBezTo>
                  </a:path>
                </a:pathLst>
              </a:custGeom>
              <a:solidFill>
                <a:srgbClr val="949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8" name="Freeform 1202"/>
              <p:cNvSpPr>
                <a:spLocks/>
              </p:cNvSpPr>
              <p:nvPr/>
            </p:nvSpPr>
            <p:spPr bwMode="auto">
              <a:xfrm>
                <a:off x="3901460" y="4220029"/>
                <a:ext cx="139700" cy="517525"/>
              </a:xfrm>
              <a:custGeom>
                <a:avLst/>
                <a:gdLst>
                  <a:gd name="T0" fmla="*/ 13 w 15"/>
                  <a:gd name="T1" fmla="*/ 56 h 56"/>
                  <a:gd name="T2" fmla="*/ 14 w 15"/>
                  <a:gd name="T3" fmla="*/ 56 h 56"/>
                  <a:gd name="T4" fmla="*/ 15 w 15"/>
                  <a:gd name="T5" fmla="*/ 55 h 56"/>
                  <a:gd name="T6" fmla="*/ 3 w 15"/>
                  <a:gd name="T7" fmla="*/ 2 h 56"/>
                  <a:gd name="T8" fmla="*/ 2 w 15"/>
                  <a:gd name="T9" fmla="*/ 1 h 56"/>
                  <a:gd name="T10" fmla="*/ 0 w 15"/>
                  <a:gd name="T11" fmla="*/ 2 h 56"/>
                  <a:gd name="T12" fmla="*/ 12 w 15"/>
                  <a:gd name="T13" fmla="*/ 55 h 56"/>
                  <a:gd name="T14" fmla="*/ 13 w 15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56">
                    <a:moveTo>
                      <a:pt x="13" y="56"/>
                    </a:move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5" y="55"/>
                      <a:pt x="15" y="55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6"/>
                      <a:pt x="13" y="56"/>
                      <a:pt x="13" y="56"/>
                    </a:cubicBezTo>
                  </a:path>
                </a:pathLst>
              </a:custGeom>
              <a:solidFill>
                <a:srgbClr val="949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9" name="Freeform 1203"/>
              <p:cNvSpPr>
                <a:spLocks/>
              </p:cNvSpPr>
              <p:nvPr/>
            </p:nvSpPr>
            <p:spPr bwMode="auto">
              <a:xfrm>
                <a:off x="3799860" y="4275591"/>
                <a:ext cx="138113" cy="517525"/>
              </a:xfrm>
              <a:custGeom>
                <a:avLst/>
                <a:gdLst>
                  <a:gd name="T0" fmla="*/ 14 w 15"/>
                  <a:gd name="T1" fmla="*/ 56 h 56"/>
                  <a:gd name="T2" fmla="*/ 14 w 15"/>
                  <a:gd name="T3" fmla="*/ 56 h 56"/>
                  <a:gd name="T4" fmla="*/ 15 w 15"/>
                  <a:gd name="T5" fmla="*/ 54 h 56"/>
                  <a:gd name="T6" fmla="*/ 3 w 15"/>
                  <a:gd name="T7" fmla="*/ 2 h 56"/>
                  <a:gd name="T8" fmla="*/ 1 w 15"/>
                  <a:gd name="T9" fmla="*/ 1 h 56"/>
                  <a:gd name="T10" fmla="*/ 0 w 15"/>
                  <a:gd name="T11" fmla="*/ 2 h 56"/>
                  <a:gd name="T12" fmla="*/ 12 w 15"/>
                  <a:gd name="T13" fmla="*/ 55 h 56"/>
                  <a:gd name="T14" fmla="*/ 14 w 15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56">
                    <a:moveTo>
                      <a:pt x="14" y="56"/>
                    </a:moveTo>
                    <a:cubicBezTo>
                      <a:pt x="14" y="56"/>
                      <a:pt x="14" y="56"/>
                      <a:pt x="14" y="56"/>
                    </a:cubicBezTo>
                    <a:cubicBezTo>
                      <a:pt x="15" y="56"/>
                      <a:pt x="15" y="55"/>
                      <a:pt x="15" y="5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3" y="56"/>
                      <a:pt x="13" y="56"/>
                      <a:pt x="14" y="56"/>
                    </a:cubicBezTo>
                    <a:close/>
                  </a:path>
                </a:pathLst>
              </a:custGeom>
              <a:solidFill>
                <a:srgbClr val="949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0" name="Freeform 1204"/>
              <p:cNvSpPr>
                <a:spLocks/>
              </p:cNvSpPr>
              <p:nvPr/>
            </p:nvSpPr>
            <p:spPr bwMode="auto">
              <a:xfrm>
                <a:off x="3707785" y="4793116"/>
                <a:ext cx="111125" cy="357049"/>
              </a:xfrm>
              <a:custGeom>
                <a:avLst/>
                <a:gdLst>
                  <a:gd name="T0" fmla="*/ 8 w 12"/>
                  <a:gd name="T1" fmla="*/ 34 h 34"/>
                  <a:gd name="T2" fmla="*/ 1 w 12"/>
                  <a:gd name="T3" fmla="*/ 15 h 34"/>
                  <a:gd name="T4" fmla="*/ 10 w 12"/>
                  <a:gd name="T5" fmla="*/ 0 h 34"/>
                  <a:gd name="T6" fmla="*/ 12 w 12"/>
                  <a:gd name="T7" fmla="*/ 3 h 34"/>
                  <a:gd name="T8" fmla="*/ 4 w 12"/>
                  <a:gd name="T9" fmla="*/ 16 h 34"/>
                  <a:gd name="T10" fmla="*/ 10 w 12"/>
                  <a:gd name="T11" fmla="*/ 31 h 34"/>
                  <a:gd name="T12" fmla="*/ 8 w 12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4">
                    <a:moveTo>
                      <a:pt x="8" y="34"/>
                    </a:moveTo>
                    <a:cubicBezTo>
                      <a:pt x="2" y="28"/>
                      <a:pt x="0" y="21"/>
                      <a:pt x="1" y="15"/>
                    </a:cubicBezTo>
                    <a:cubicBezTo>
                      <a:pt x="2" y="6"/>
                      <a:pt x="10" y="1"/>
                      <a:pt x="10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5" y="8"/>
                      <a:pt x="4" y="16"/>
                    </a:cubicBezTo>
                    <a:cubicBezTo>
                      <a:pt x="4" y="21"/>
                      <a:pt x="6" y="26"/>
                      <a:pt x="10" y="31"/>
                    </a:cubicBez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ABB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1" name="Freeform 1205"/>
              <p:cNvSpPr>
                <a:spLocks/>
              </p:cNvSpPr>
              <p:nvPr/>
            </p:nvSpPr>
            <p:spPr bwMode="auto">
              <a:xfrm>
                <a:off x="3901460" y="4534354"/>
                <a:ext cx="481013" cy="509587"/>
              </a:xfrm>
              <a:custGeom>
                <a:avLst/>
                <a:gdLst>
                  <a:gd name="T0" fmla="*/ 0 w 303"/>
                  <a:gd name="T1" fmla="*/ 146 h 321"/>
                  <a:gd name="T2" fmla="*/ 303 w 303"/>
                  <a:gd name="T3" fmla="*/ 321 h 321"/>
                  <a:gd name="T4" fmla="*/ 303 w 303"/>
                  <a:gd name="T5" fmla="*/ 175 h 321"/>
                  <a:gd name="T6" fmla="*/ 0 w 303"/>
                  <a:gd name="T7" fmla="*/ 0 h 321"/>
                  <a:gd name="T8" fmla="*/ 0 w 303"/>
                  <a:gd name="T9" fmla="*/ 146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321">
                    <a:moveTo>
                      <a:pt x="0" y="146"/>
                    </a:moveTo>
                    <a:lnTo>
                      <a:pt x="303" y="321"/>
                    </a:lnTo>
                    <a:lnTo>
                      <a:pt x="303" y="175"/>
                    </a:lnTo>
                    <a:lnTo>
                      <a:pt x="0" y="0"/>
                    </a:lnTo>
                    <a:lnTo>
                      <a:pt x="0" y="146"/>
                    </a:lnTo>
                    <a:close/>
                  </a:path>
                </a:pathLst>
              </a:custGeom>
              <a:solidFill>
                <a:srgbClr val="845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2" name="Freeform 1206"/>
              <p:cNvSpPr>
                <a:spLocks/>
              </p:cNvSpPr>
              <p:nvPr/>
            </p:nvSpPr>
            <p:spPr bwMode="auto">
              <a:xfrm>
                <a:off x="3901460" y="4534354"/>
                <a:ext cx="481013" cy="509587"/>
              </a:xfrm>
              <a:custGeom>
                <a:avLst/>
                <a:gdLst>
                  <a:gd name="T0" fmla="*/ 0 w 303"/>
                  <a:gd name="T1" fmla="*/ 146 h 321"/>
                  <a:gd name="T2" fmla="*/ 303 w 303"/>
                  <a:gd name="T3" fmla="*/ 321 h 321"/>
                  <a:gd name="T4" fmla="*/ 303 w 303"/>
                  <a:gd name="T5" fmla="*/ 175 h 321"/>
                  <a:gd name="T6" fmla="*/ 0 w 303"/>
                  <a:gd name="T7" fmla="*/ 0 h 321"/>
                  <a:gd name="T8" fmla="*/ 0 w 303"/>
                  <a:gd name="T9" fmla="*/ 146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321">
                    <a:moveTo>
                      <a:pt x="0" y="146"/>
                    </a:moveTo>
                    <a:lnTo>
                      <a:pt x="303" y="321"/>
                    </a:lnTo>
                    <a:lnTo>
                      <a:pt x="303" y="175"/>
                    </a:lnTo>
                    <a:lnTo>
                      <a:pt x="0" y="0"/>
                    </a:lnTo>
                    <a:lnTo>
                      <a:pt x="0" y="14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3" name="Freeform 1207"/>
              <p:cNvSpPr>
                <a:spLocks/>
              </p:cNvSpPr>
              <p:nvPr/>
            </p:nvSpPr>
            <p:spPr bwMode="auto">
              <a:xfrm>
                <a:off x="4382473" y="4635954"/>
                <a:ext cx="296863" cy="407987"/>
              </a:xfrm>
              <a:custGeom>
                <a:avLst/>
                <a:gdLst>
                  <a:gd name="T0" fmla="*/ 0 w 187"/>
                  <a:gd name="T1" fmla="*/ 257 h 257"/>
                  <a:gd name="T2" fmla="*/ 187 w 187"/>
                  <a:gd name="T3" fmla="*/ 152 h 257"/>
                  <a:gd name="T4" fmla="*/ 187 w 187"/>
                  <a:gd name="T5" fmla="*/ 0 h 257"/>
                  <a:gd name="T6" fmla="*/ 0 w 187"/>
                  <a:gd name="T7" fmla="*/ 111 h 257"/>
                  <a:gd name="T8" fmla="*/ 0 w 187"/>
                  <a:gd name="T9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257">
                    <a:moveTo>
                      <a:pt x="0" y="257"/>
                    </a:moveTo>
                    <a:lnTo>
                      <a:pt x="187" y="152"/>
                    </a:lnTo>
                    <a:lnTo>
                      <a:pt x="187" y="0"/>
                    </a:lnTo>
                    <a:lnTo>
                      <a:pt x="0" y="111"/>
                    </a:lnTo>
                    <a:lnTo>
                      <a:pt x="0" y="257"/>
                    </a:lnTo>
                    <a:close/>
                  </a:path>
                </a:pathLst>
              </a:custGeom>
              <a:solidFill>
                <a:srgbClr val="8255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4" name="Freeform 1208"/>
              <p:cNvSpPr>
                <a:spLocks/>
              </p:cNvSpPr>
              <p:nvPr/>
            </p:nvSpPr>
            <p:spPr bwMode="auto">
              <a:xfrm>
                <a:off x="4382473" y="4635954"/>
                <a:ext cx="296863" cy="407987"/>
              </a:xfrm>
              <a:custGeom>
                <a:avLst/>
                <a:gdLst>
                  <a:gd name="T0" fmla="*/ 0 w 187"/>
                  <a:gd name="T1" fmla="*/ 257 h 257"/>
                  <a:gd name="T2" fmla="*/ 187 w 187"/>
                  <a:gd name="T3" fmla="*/ 152 h 257"/>
                  <a:gd name="T4" fmla="*/ 187 w 187"/>
                  <a:gd name="T5" fmla="*/ 0 h 257"/>
                  <a:gd name="T6" fmla="*/ 0 w 187"/>
                  <a:gd name="T7" fmla="*/ 111 h 257"/>
                  <a:gd name="T8" fmla="*/ 0 w 187"/>
                  <a:gd name="T9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257">
                    <a:moveTo>
                      <a:pt x="0" y="257"/>
                    </a:moveTo>
                    <a:lnTo>
                      <a:pt x="187" y="152"/>
                    </a:lnTo>
                    <a:lnTo>
                      <a:pt x="187" y="0"/>
                    </a:lnTo>
                    <a:lnTo>
                      <a:pt x="0" y="111"/>
                    </a:lnTo>
                    <a:lnTo>
                      <a:pt x="0" y="25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5" name="Freeform 1209"/>
              <p:cNvSpPr>
                <a:spLocks/>
              </p:cNvSpPr>
              <p:nvPr/>
            </p:nvSpPr>
            <p:spPr bwMode="auto">
              <a:xfrm>
                <a:off x="3901460" y="4553404"/>
                <a:ext cx="481013" cy="295275"/>
              </a:xfrm>
              <a:custGeom>
                <a:avLst/>
                <a:gdLst>
                  <a:gd name="T0" fmla="*/ 0 w 303"/>
                  <a:gd name="T1" fmla="*/ 0 h 186"/>
                  <a:gd name="T2" fmla="*/ 0 w 303"/>
                  <a:gd name="T3" fmla="*/ 12 h 186"/>
                  <a:gd name="T4" fmla="*/ 303 w 303"/>
                  <a:gd name="T5" fmla="*/ 186 h 186"/>
                  <a:gd name="T6" fmla="*/ 303 w 303"/>
                  <a:gd name="T7" fmla="*/ 175 h 186"/>
                  <a:gd name="T8" fmla="*/ 0 w 303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186">
                    <a:moveTo>
                      <a:pt x="0" y="0"/>
                    </a:moveTo>
                    <a:lnTo>
                      <a:pt x="0" y="12"/>
                    </a:lnTo>
                    <a:lnTo>
                      <a:pt x="303" y="186"/>
                    </a:lnTo>
                    <a:lnTo>
                      <a:pt x="303" y="1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5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6" name="Freeform 1210"/>
              <p:cNvSpPr>
                <a:spLocks/>
              </p:cNvSpPr>
              <p:nvPr/>
            </p:nvSpPr>
            <p:spPr bwMode="auto">
              <a:xfrm>
                <a:off x="3901460" y="4553404"/>
                <a:ext cx="481013" cy="295275"/>
              </a:xfrm>
              <a:custGeom>
                <a:avLst/>
                <a:gdLst>
                  <a:gd name="T0" fmla="*/ 0 w 303"/>
                  <a:gd name="T1" fmla="*/ 0 h 186"/>
                  <a:gd name="T2" fmla="*/ 0 w 303"/>
                  <a:gd name="T3" fmla="*/ 12 h 186"/>
                  <a:gd name="T4" fmla="*/ 303 w 303"/>
                  <a:gd name="T5" fmla="*/ 186 h 186"/>
                  <a:gd name="T6" fmla="*/ 303 w 303"/>
                  <a:gd name="T7" fmla="*/ 175 h 186"/>
                  <a:gd name="T8" fmla="*/ 0 w 303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186">
                    <a:moveTo>
                      <a:pt x="0" y="0"/>
                    </a:moveTo>
                    <a:lnTo>
                      <a:pt x="0" y="12"/>
                    </a:lnTo>
                    <a:lnTo>
                      <a:pt x="303" y="186"/>
                    </a:lnTo>
                    <a:lnTo>
                      <a:pt x="303" y="17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7" name="Freeform 1211"/>
              <p:cNvSpPr>
                <a:spLocks/>
              </p:cNvSpPr>
              <p:nvPr/>
            </p:nvSpPr>
            <p:spPr bwMode="auto">
              <a:xfrm>
                <a:off x="3891935" y="4470854"/>
                <a:ext cx="490538" cy="360362"/>
              </a:xfrm>
              <a:custGeom>
                <a:avLst/>
                <a:gdLst>
                  <a:gd name="T0" fmla="*/ 0 w 309"/>
                  <a:gd name="T1" fmla="*/ 52 h 227"/>
                  <a:gd name="T2" fmla="*/ 309 w 309"/>
                  <a:gd name="T3" fmla="*/ 227 h 227"/>
                  <a:gd name="T4" fmla="*/ 309 w 309"/>
                  <a:gd name="T5" fmla="*/ 174 h 227"/>
                  <a:gd name="T6" fmla="*/ 0 w 309"/>
                  <a:gd name="T7" fmla="*/ 0 h 227"/>
                  <a:gd name="T8" fmla="*/ 0 w 309"/>
                  <a:gd name="T9" fmla="*/ 52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9" h="227">
                    <a:moveTo>
                      <a:pt x="0" y="52"/>
                    </a:moveTo>
                    <a:lnTo>
                      <a:pt x="309" y="227"/>
                    </a:lnTo>
                    <a:lnTo>
                      <a:pt x="309" y="174"/>
                    </a:lnTo>
                    <a:lnTo>
                      <a:pt x="0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845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8" name="Freeform 1212"/>
              <p:cNvSpPr>
                <a:spLocks/>
              </p:cNvSpPr>
              <p:nvPr/>
            </p:nvSpPr>
            <p:spPr bwMode="auto">
              <a:xfrm>
                <a:off x="3891935" y="4470854"/>
                <a:ext cx="490538" cy="360362"/>
              </a:xfrm>
              <a:custGeom>
                <a:avLst/>
                <a:gdLst>
                  <a:gd name="T0" fmla="*/ 0 w 309"/>
                  <a:gd name="T1" fmla="*/ 52 h 227"/>
                  <a:gd name="T2" fmla="*/ 309 w 309"/>
                  <a:gd name="T3" fmla="*/ 227 h 227"/>
                  <a:gd name="T4" fmla="*/ 309 w 309"/>
                  <a:gd name="T5" fmla="*/ 174 h 227"/>
                  <a:gd name="T6" fmla="*/ 0 w 309"/>
                  <a:gd name="T7" fmla="*/ 0 h 227"/>
                  <a:gd name="T8" fmla="*/ 0 w 309"/>
                  <a:gd name="T9" fmla="*/ 52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9" h="227">
                    <a:moveTo>
                      <a:pt x="0" y="52"/>
                    </a:moveTo>
                    <a:lnTo>
                      <a:pt x="309" y="227"/>
                    </a:lnTo>
                    <a:lnTo>
                      <a:pt x="309" y="174"/>
                    </a:lnTo>
                    <a:lnTo>
                      <a:pt x="0" y="0"/>
                    </a:lnTo>
                    <a:lnTo>
                      <a:pt x="0" y="5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9" name="Freeform 1213"/>
              <p:cNvSpPr>
                <a:spLocks/>
              </p:cNvSpPr>
              <p:nvPr/>
            </p:nvSpPr>
            <p:spPr bwMode="auto">
              <a:xfrm>
                <a:off x="4382473" y="4664529"/>
                <a:ext cx="296863" cy="184150"/>
              </a:xfrm>
              <a:custGeom>
                <a:avLst/>
                <a:gdLst>
                  <a:gd name="T0" fmla="*/ 187 w 187"/>
                  <a:gd name="T1" fmla="*/ 0 h 116"/>
                  <a:gd name="T2" fmla="*/ 0 w 187"/>
                  <a:gd name="T3" fmla="*/ 105 h 116"/>
                  <a:gd name="T4" fmla="*/ 0 w 187"/>
                  <a:gd name="T5" fmla="*/ 116 h 116"/>
                  <a:gd name="T6" fmla="*/ 187 w 187"/>
                  <a:gd name="T7" fmla="*/ 11 h 116"/>
                  <a:gd name="T8" fmla="*/ 187 w 187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16">
                    <a:moveTo>
                      <a:pt x="187" y="0"/>
                    </a:moveTo>
                    <a:lnTo>
                      <a:pt x="0" y="105"/>
                    </a:lnTo>
                    <a:lnTo>
                      <a:pt x="0" y="116"/>
                    </a:lnTo>
                    <a:lnTo>
                      <a:pt x="187" y="11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7C52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0" name="Freeform 1214"/>
              <p:cNvSpPr>
                <a:spLocks/>
              </p:cNvSpPr>
              <p:nvPr/>
            </p:nvSpPr>
            <p:spPr bwMode="auto">
              <a:xfrm>
                <a:off x="4382473" y="4664529"/>
                <a:ext cx="296863" cy="184150"/>
              </a:xfrm>
              <a:custGeom>
                <a:avLst/>
                <a:gdLst>
                  <a:gd name="T0" fmla="*/ 187 w 187"/>
                  <a:gd name="T1" fmla="*/ 0 h 116"/>
                  <a:gd name="T2" fmla="*/ 0 w 187"/>
                  <a:gd name="T3" fmla="*/ 105 h 116"/>
                  <a:gd name="T4" fmla="*/ 0 w 187"/>
                  <a:gd name="T5" fmla="*/ 116 h 116"/>
                  <a:gd name="T6" fmla="*/ 187 w 187"/>
                  <a:gd name="T7" fmla="*/ 11 h 116"/>
                  <a:gd name="T8" fmla="*/ 187 w 187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16">
                    <a:moveTo>
                      <a:pt x="187" y="0"/>
                    </a:moveTo>
                    <a:lnTo>
                      <a:pt x="0" y="105"/>
                    </a:lnTo>
                    <a:lnTo>
                      <a:pt x="0" y="116"/>
                    </a:lnTo>
                    <a:lnTo>
                      <a:pt x="187" y="11"/>
                    </a:lnTo>
                    <a:lnTo>
                      <a:pt x="1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1" name="Freeform 1215"/>
              <p:cNvSpPr>
                <a:spLocks/>
              </p:cNvSpPr>
              <p:nvPr/>
            </p:nvSpPr>
            <p:spPr bwMode="auto">
              <a:xfrm>
                <a:off x="4382473" y="4572454"/>
                <a:ext cx="306388" cy="258762"/>
              </a:xfrm>
              <a:custGeom>
                <a:avLst/>
                <a:gdLst>
                  <a:gd name="T0" fmla="*/ 0 w 193"/>
                  <a:gd name="T1" fmla="*/ 163 h 163"/>
                  <a:gd name="T2" fmla="*/ 193 w 193"/>
                  <a:gd name="T3" fmla="*/ 52 h 163"/>
                  <a:gd name="T4" fmla="*/ 193 w 193"/>
                  <a:gd name="T5" fmla="*/ 0 h 163"/>
                  <a:gd name="T6" fmla="*/ 0 w 193"/>
                  <a:gd name="T7" fmla="*/ 110 h 163"/>
                  <a:gd name="T8" fmla="*/ 0 w 193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63">
                    <a:moveTo>
                      <a:pt x="0" y="163"/>
                    </a:moveTo>
                    <a:lnTo>
                      <a:pt x="193" y="52"/>
                    </a:lnTo>
                    <a:lnTo>
                      <a:pt x="193" y="0"/>
                    </a:lnTo>
                    <a:lnTo>
                      <a:pt x="0" y="110"/>
                    </a:lnTo>
                    <a:lnTo>
                      <a:pt x="0" y="163"/>
                    </a:lnTo>
                    <a:close/>
                  </a:path>
                </a:pathLst>
              </a:custGeom>
              <a:solidFill>
                <a:srgbClr val="8255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2" name="Freeform 1216"/>
              <p:cNvSpPr>
                <a:spLocks/>
              </p:cNvSpPr>
              <p:nvPr/>
            </p:nvSpPr>
            <p:spPr bwMode="auto">
              <a:xfrm>
                <a:off x="3891935" y="4285116"/>
                <a:ext cx="796925" cy="461962"/>
              </a:xfrm>
              <a:custGeom>
                <a:avLst/>
                <a:gdLst>
                  <a:gd name="T0" fmla="*/ 193 w 502"/>
                  <a:gd name="T1" fmla="*/ 0 h 291"/>
                  <a:gd name="T2" fmla="*/ 0 w 502"/>
                  <a:gd name="T3" fmla="*/ 117 h 291"/>
                  <a:gd name="T4" fmla="*/ 309 w 502"/>
                  <a:gd name="T5" fmla="*/ 291 h 291"/>
                  <a:gd name="T6" fmla="*/ 502 w 502"/>
                  <a:gd name="T7" fmla="*/ 181 h 291"/>
                  <a:gd name="T8" fmla="*/ 193 w 502"/>
                  <a:gd name="T9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2" h="291">
                    <a:moveTo>
                      <a:pt x="193" y="0"/>
                    </a:moveTo>
                    <a:lnTo>
                      <a:pt x="0" y="117"/>
                    </a:lnTo>
                    <a:lnTo>
                      <a:pt x="309" y="291"/>
                    </a:lnTo>
                    <a:lnTo>
                      <a:pt x="502" y="181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8A5E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3" name="Freeform 1217"/>
              <p:cNvSpPr>
                <a:spLocks/>
              </p:cNvSpPr>
              <p:nvPr/>
            </p:nvSpPr>
            <p:spPr bwMode="auto">
              <a:xfrm>
                <a:off x="3891935" y="4285116"/>
                <a:ext cx="796925" cy="461962"/>
              </a:xfrm>
              <a:custGeom>
                <a:avLst/>
                <a:gdLst>
                  <a:gd name="T0" fmla="*/ 193 w 502"/>
                  <a:gd name="T1" fmla="*/ 0 h 291"/>
                  <a:gd name="T2" fmla="*/ 0 w 502"/>
                  <a:gd name="T3" fmla="*/ 117 h 291"/>
                  <a:gd name="T4" fmla="*/ 309 w 502"/>
                  <a:gd name="T5" fmla="*/ 291 h 291"/>
                  <a:gd name="T6" fmla="*/ 502 w 502"/>
                  <a:gd name="T7" fmla="*/ 181 h 291"/>
                  <a:gd name="T8" fmla="*/ 193 w 502"/>
                  <a:gd name="T9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2" h="291">
                    <a:moveTo>
                      <a:pt x="193" y="0"/>
                    </a:moveTo>
                    <a:lnTo>
                      <a:pt x="0" y="117"/>
                    </a:lnTo>
                    <a:lnTo>
                      <a:pt x="309" y="291"/>
                    </a:lnTo>
                    <a:lnTo>
                      <a:pt x="502" y="181"/>
                    </a:lnTo>
                    <a:lnTo>
                      <a:pt x="19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4" name="Freeform 1218"/>
              <p:cNvSpPr>
                <a:spLocks/>
              </p:cNvSpPr>
              <p:nvPr/>
            </p:nvSpPr>
            <p:spPr bwMode="auto">
              <a:xfrm>
                <a:off x="3669685" y="3878716"/>
                <a:ext cx="93663" cy="120650"/>
              </a:xfrm>
              <a:custGeom>
                <a:avLst/>
                <a:gdLst>
                  <a:gd name="T0" fmla="*/ 0 w 10"/>
                  <a:gd name="T1" fmla="*/ 4 h 13"/>
                  <a:gd name="T2" fmla="*/ 2 w 10"/>
                  <a:gd name="T3" fmla="*/ 3 h 13"/>
                  <a:gd name="T4" fmla="*/ 4 w 10"/>
                  <a:gd name="T5" fmla="*/ 1 h 13"/>
                  <a:gd name="T6" fmla="*/ 6 w 10"/>
                  <a:gd name="T7" fmla="*/ 1 h 13"/>
                  <a:gd name="T8" fmla="*/ 8 w 10"/>
                  <a:gd name="T9" fmla="*/ 1 h 13"/>
                  <a:gd name="T10" fmla="*/ 10 w 10"/>
                  <a:gd name="T11" fmla="*/ 7 h 13"/>
                  <a:gd name="T12" fmla="*/ 9 w 10"/>
                  <a:gd name="T13" fmla="*/ 10 h 13"/>
                  <a:gd name="T14" fmla="*/ 7 w 10"/>
                  <a:gd name="T15" fmla="*/ 11 h 13"/>
                  <a:gd name="T16" fmla="*/ 5 w 10"/>
                  <a:gd name="T17" fmla="*/ 12 h 13"/>
                  <a:gd name="T18" fmla="*/ 3 w 10"/>
                  <a:gd name="T19" fmla="*/ 13 h 13"/>
                  <a:gd name="T20" fmla="*/ 3 w 10"/>
                  <a:gd name="T21" fmla="*/ 12 h 13"/>
                  <a:gd name="T22" fmla="*/ 1 w 10"/>
                  <a:gd name="T23" fmla="*/ 9 h 13"/>
                  <a:gd name="T24" fmla="*/ 0 w 10"/>
                  <a:gd name="T25" fmla="*/ 6 h 13"/>
                  <a:gd name="T26" fmla="*/ 0 w 10"/>
                  <a:gd name="T27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3">
                    <a:moveTo>
                      <a:pt x="0" y="4"/>
                    </a:moveTo>
                    <a:cubicBezTo>
                      <a:pt x="1" y="3"/>
                      <a:pt x="2" y="3"/>
                      <a:pt x="2" y="3"/>
                    </a:cubicBezTo>
                    <a:cubicBezTo>
                      <a:pt x="2" y="1"/>
                      <a:pt x="4" y="1"/>
                      <a:pt x="4" y="1"/>
                    </a:cubicBezTo>
                    <a:cubicBezTo>
                      <a:pt x="5" y="0"/>
                      <a:pt x="6" y="1"/>
                      <a:pt x="6" y="1"/>
                    </a:cubicBezTo>
                    <a:cubicBezTo>
                      <a:pt x="6" y="1"/>
                      <a:pt x="7" y="0"/>
                      <a:pt x="8" y="1"/>
                    </a:cubicBezTo>
                    <a:cubicBezTo>
                      <a:pt x="9" y="1"/>
                      <a:pt x="10" y="5"/>
                      <a:pt x="10" y="7"/>
                    </a:cubicBezTo>
                    <a:cubicBezTo>
                      <a:pt x="10" y="9"/>
                      <a:pt x="9" y="10"/>
                      <a:pt x="9" y="10"/>
                    </a:cubicBezTo>
                    <a:cubicBezTo>
                      <a:pt x="9" y="11"/>
                      <a:pt x="7" y="11"/>
                      <a:pt x="7" y="11"/>
                    </a:cubicBezTo>
                    <a:cubicBezTo>
                      <a:pt x="7" y="13"/>
                      <a:pt x="5" y="12"/>
                      <a:pt x="5" y="12"/>
                    </a:cubicBezTo>
                    <a:cubicBezTo>
                      <a:pt x="5" y="13"/>
                      <a:pt x="4" y="13"/>
                      <a:pt x="3" y="1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3"/>
                      <a:pt x="1" y="10"/>
                      <a:pt x="1" y="9"/>
                    </a:cubicBezTo>
                    <a:cubicBezTo>
                      <a:pt x="1" y="9"/>
                      <a:pt x="1" y="7"/>
                      <a:pt x="0" y="6"/>
                    </a:cubicBezTo>
                    <a:cubicBezTo>
                      <a:pt x="0" y="5"/>
                      <a:pt x="0" y="4"/>
                      <a:pt x="0" y="4"/>
                    </a:cubicBezTo>
                    <a:close/>
                  </a:path>
                </a:pathLst>
              </a:custGeom>
              <a:solidFill>
                <a:srgbClr val="FAB6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5" name="Freeform 1219"/>
              <p:cNvSpPr>
                <a:spLocks/>
              </p:cNvSpPr>
              <p:nvPr/>
            </p:nvSpPr>
            <p:spPr bwMode="auto">
              <a:xfrm>
                <a:off x="4253885" y="4072391"/>
                <a:ext cx="63500" cy="74612"/>
              </a:xfrm>
              <a:custGeom>
                <a:avLst/>
                <a:gdLst>
                  <a:gd name="T0" fmla="*/ 0 w 40"/>
                  <a:gd name="T1" fmla="*/ 0 h 47"/>
                  <a:gd name="T2" fmla="*/ 40 w 40"/>
                  <a:gd name="T3" fmla="*/ 6 h 47"/>
                  <a:gd name="T4" fmla="*/ 0 w 40"/>
                  <a:gd name="T5" fmla="*/ 47 h 47"/>
                  <a:gd name="T6" fmla="*/ 0 w 40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7">
                    <a:moveTo>
                      <a:pt x="0" y="0"/>
                    </a:moveTo>
                    <a:lnTo>
                      <a:pt x="40" y="6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3D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6" name="Freeform 1220"/>
              <p:cNvSpPr>
                <a:spLocks/>
              </p:cNvSpPr>
              <p:nvPr/>
            </p:nvSpPr>
            <p:spPr bwMode="auto">
              <a:xfrm>
                <a:off x="4225310" y="4035879"/>
                <a:ext cx="28575" cy="111125"/>
              </a:xfrm>
              <a:custGeom>
                <a:avLst/>
                <a:gdLst>
                  <a:gd name="T0" fmla="*/ 6 w 18"/>
                  <a:gd name="T1" fmla="*/ 0 h 70"/>
                  <a:gd name="T2" fmla="*/ 18 w 18"/>
                  <a:gd name="T3" fmla="*/ 23 h 70"/>
                  <a:gd name="T4" fmla="*/ 18 w 18"/>
                  <a:gd name="T5" fmla="*/ 70 h 70"/>
                  <a:gd name="T6" fmla="*/ 0 w 18"/>
                  <a:gd name="T7" fmla="*/ 64 h 70"/>
                  <a:gd name="T8" fmla="*/ 6 w 1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70">
                    <a:moveTo>
                      <a:pt x="6" y="0"/>
                    </a:moveTo>
                    <a:lnTo>
                      <a:pt x="18" y="23"/>
                    </a:lnTo>
                    <a:lnTo>
                      <a:pt x="18" y="70"/>
                    </a:lnTo>
                    <a:lnTo>
                      <a:pt x="0" y="6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A83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7" name="Freeform 1221"/>
              <p:cNvSpPr>
                <a:spLocks/>
              </p:cNvSpPr>
              <p:nvPr/>
            </p:nvSpPr>
            <p:spPr bwMode="auto">
              <a:xfrm>
                <a:off x="3901460" y="4035879"/>
                <a:ext cx="333375" cy="481012"/>
              </a:xfrm>
              <a:custGeom>
                <a:avLst/>
                <a:gdLst>
                  <a:gd name="T0" fmla="*/ 198 w 210"/>
                  <a:gd name="T1" fmla="*/ 186 h 303"/>
                  <a:gd name="T2" fmla="*/ 0 w 210"/>
                  <a:gd name="T3" fmla="*/ 303 h 303"/>
                  <a:gd name="T4" fmla="*/ 29 w 210"/>
                  <a:gd name="T5" fmla="*/ 105 h 303"/>
                  <a:gd name="T6" fmla="*/ 210 w 210"/>
                  <a:gd name="T7" fmla="*/ 0 h 303"/>
                  <a:gd name="T8" fmla="*/ 198 w 210"/>
                  <a:gd name="T9" fmla="*/ 186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303">
                    <a:moveTo>
                      <a:pt x="198" y="186"/>
                    </a:moveTo>
                    <a:lnTo>
                      <a:pt x="0" y="303"/>
                    </a:lnTo>
                    <a:lnTo>
                      <a:pt x="29" y="105"/>
                    </a:lnTo>
                    <a:lnTo>
                      <a:pt x="210" y="0"/>
                    </a:lnTo>
                    <a:lnTo>
                      <a:pt x="198" y="186"/>
                    </a:lnTo>
                    <a:close/>
                  </a:path>
                </a:pathLst>
              </a:custGeom>
              <a:solidFill>
                <a:srgbClr val="B736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8" name="Freeform 1222"/>
              <p:cNvSpPr>
                <a:spLocks/>
              </p:cNvSpPr>
              <p:nvPr/>
            </p:nvSpPr>
            <p:spPr bwMode="auto">
              <a:xfrm>
                <a:off x="4031635" y="4081916"/>
                <a:ext cx="333375" cy="544512"/>
              </a:xfrm>
              <a:custGeom>
                <a:avLst/>
                <a:gdLst>
                  <a:gd name="T0" fmla="*/ 210 w 210"/>
                  <a:gd name="T1" fmla="*/ 227 h 343"/>
                  <a:gd name="T2" fmla="*/ 11 w 210"/>
                  <a:gd name="T3" fmla="*/ 343 h 343"/>
                  <a:gd name="T4" fmla="*/ 0 w 210"/>
                  <a:gd name="T5" fmla="*/ 105 h 343"/>
                  <a:gd name="T6" fmla="*/ 180 w 210"/>
                  <a:gd name="T7" fmla="*/ 0 h 343"/>
                  <a:gd name="T8" fmla="*/ 210 w 210"/>
                  <a:gd name="T9" fmla="*/ 227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343">
                    <a:moveTo>
                      <a:pt x="210" y="227"/>
                    </a:moveTo>
                    <a:lnTo>
                      <a:pt x="11" y="343"/>
                    </a:lnTo>
                    <a:lnTo>
                      <a:pt x="0" y="105"/>
                    </a:lnTo>
                    <a:lnTo>
                      <a:pt x="180" y="0"/>
                    </a:lnTo>
                    <a:lnTo>
                      <a:pt x="210" y="227"/>
                    </a:lnTo>
                    <a:close/>
                  </a:path>
                </a:pathLst>
              </a:custGeom>
              <a:solidFill>
                <a:srgbClr val="F04B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9" name="Freeform 1223"/>
              <p:cNvSpPr>
                <a:spLocks/>
              </p:cNvSpPr>
              <p:nvPr/>
            </p:nvSpPr>
            <p:spPr bwMode="auto">
              <a:xfrm>
                <a:off x="4031635" y="4081916"/>
                <a:ext cx="333375" cy="544512"/>
              </a:xfrm>
              <a:custGeom>
                <a:avLst/>
                <a:gdLst>
                  <a:gd name="T0" fmla="*/ 210 w 210"/>
                  <a:gd name="T1" fmla="*/ 227 h 343"/>
                  <a:gd name="T2" fmla="*/ 11 w 210"/>
                  <a:gd name="T3" fmla="*/ 343 h 343"/>
                  <a:gd name="T4" fmla="*/ 0 w 210"/>
                  <a:gd name="T5" fmla="*/ 105 h 343"/>
                  <a:gd name="T6" fmla="*/ 180 w 210"/>
                  <a:gd name="T7" fmla="*/ 0 h 343"/>
                  <a:gd name="T8" fmla="*/ 210 w 210"/>
                  <a:gd name="T9" fmla="*/ 227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343">
                    <a:moveTo>
                      <a:pt x="210" y="227"/>
                    </a:moveTo>
                    <a:lnTo>
                      <a:pt x="11" y="343"/>
                    </a:lnTo>
                    <a:lnTo>
                      <a:pt x="0" y="105"/>
                    </a:lnTo>
                    <a:lnTo>
                      <a:pt x="180" y="0"/>
                    </a:lnTo>
                    <a:lnTo>
                      <a:pt x="210" y="22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0" name="Freeform 1224"/>
              <p:cNvSpPr>
                <a:spLocks/>
              </p:cNvSpPr>
              <p:nvPr/>
            </p:nvSpPr>
            <p:spPr bwMode="auto">
              <a:xfrm>
                <a:off x="4123710" y="4229554"/>
                <a:ext cx="19050" cy="28575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2 h 3"/>
                  <a:gd name="T4" fmla="*/ 0 w 2"/>
                  <a:gd name="T5" fmla="*/ 2 h 3"/>
                  <a:gd name="T6" fmla="*/ 1 w 2"/>
                  <a:gd name="T7" fmla="*/ 0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1"/>
                      <a:pt x="2" y="2"/>
                      <a:pt x="1" y="2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B736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1" name="Freeform 1225"/>
              <p:cNvSpPr>
                <a:spLocks/>
              </p:cNvSpPr>
              <p:nvPr/>
            </p:nvSpPr>
            <p:spPr bwMode="auto">
              <a:xfrm>
                <a:off x="4244360" y="4156529"/>
                <a:ext cx="19050" cy="26987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3 h 3"/>
                  <a:gd name="T4" fmla="*/ 0 w 2"/>
                  <a:gd name="T5" fmla="*/ 2 h 3"/>
                  <a:gd name="T6" fmla="*/ 1 w 2"/>
                  <a:gd name="T7" fmla="*/ 1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2"/>
                      <a:pt x="2" y="2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B736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2" name="Freeform 1226"/>
              <p:cNvSpPr>
                <a:spLocks/>
              </p:cNvSpPr>
              <p:nvPr/>
            </p:nvSpPr>
            <p:spPr bwMode="auto">
              <a:xfrm>
                <a:off x="4041160" y="4183516"/>
                <a:ext cx="17463" cy="19050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2 h 2"/>
                  <a:gd name="T4" fmla="*/ 0 w 2"/>
                  <a:gd name="T5" fmla="*/ 2 h 2"/>
                  <a:gd name="T6" fmla="*/ 1 w 2"/>
                  <a:gd name="T7" fmla="*/ 0 h 2"/>
                  <a:gd name="T8" fmla="*/ 2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3" name="Freeform 1227"/>
              <p:cNvSpPr>
                <a:spLocks/>
              </p:cNvSpPr>
              <p:nvPr/>
            </p:nvSpPr>
            <p:spPr bwMode="auto">
              <a:xfrm>
                <a:off x="4160223" y="4108904"/>
                <a:ext cx="19050" cy="28575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2 h 3"/>
                  <a:gd name="T4" fmla="*/ 0 w 2"/>
                  <a:gd name="T5" fmla="*/ 2 h 3"/>
                  <a:gd name="T6" fmla="*/ 1 w 2"/>
                  <a:gd name="T7" fmla="*/ 0 h 3"/>
                  <a:gd name="T8" fmla="*/ 2 w 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2"/>
                      <a:pt x="2" y="2"/>
                      <a:pt x="1" y="2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4" name="Freeform 1228"/>
              <p:cNvSpPr>
                <a:spLocks/>
              </p:cNvSpPr>
              <p:nvPr/>
            </p:nvSpPr>
            <p:spPr bwMode="auto">
              <a:xfrm>
                <a:off x="3901460" y="4202566"/>
                <a:ext cx="120650" cy="322262"/>
              </a:xfrm>
              <a:custGeom>
                <a:avLst/>
                <a:gdLst>
                  <a:gd name="T0" fmla="*/ 76 w 76"/>
                  <a:gd name="T1" fmla="*/ 5 h 203"/>
                  <a:gd name="T2" fmla="*/ 29 w 76"/>
                  <a:gd name="T3" fmla="*/ 0 h 203"/>
                  <a:gd name="T4" fmla="*/ 0 w 76"/>
                  <a:gd name="T5" fmla="*/ 198 h 203"/>
                  <a:gd name="T6" fmla="*/ 64 w 76"/>
                  <a:gd name="T7" fmla="*/ 203 h 203"/>
                  <a:gd name="T8" fmla="*/ 76 w 76"/>
                  <a:gd name="T9" fmla="*/ 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203">
                    <a:moveTo>
                      <a:pt x="76" y="5"/>
                    </a:moveTo>
                    <a:lnTo>
                      <a:pt x="29" y="0"/>
                    </a:lnTo>
                    <a:lnTo>
                      <a:pt x="0" y="198"/>
                    </a:lnTo>
                    <a:lnTo>
                      <a:pt x="64" y="203"/>
                    </a:lnTo>
                    <a:lnTo>
                      <a:pt x="76" y="5"/>
                    </a:lnTo>
                    <a:close/>
                  </a:path>
                </a:pathLst>
              </a:custGeom>
              <a:solidFill>
                <a:srgbClr val="F04B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5" name="Freeform 1229"/>
              <p:cNvSpPr>
                <a:spLocks/>
              </p:cNvSpPr>
              <p:nvPr/>
            </p:nvSpPr>
            <p:spPr bwMode="auto">
              <a:xfrm>
                <a:off x="3993535" y="4210504"/>
                <a:ext cx="55563" cy="415925"/>
              </a:xfrm>
              <a:custGeom>
                <a:avLst/>
                <a:gdLst>
                  <a:gd name="T0" fmla="*/ 24 w 35"/>
                  <a:gd name="T1" fmla="*/ 24 h 262"/>
                  <a:gd name="T2" fmla="*/ 18 w 35"/>
                  <a:gd name="T3" fmla="*/ 0 h 262"/>
                  <a:gd name="T4" fmla="*/ 0 w 35"/>
                  <a:gd name="T5" fmla="*/ 198 h 262"/>
                  <a:gd name="T6" fmla="*/ 35 w 35"/>
                  <a:gd name="T7" fmla="*/ 262 h 262"/>
                  <a:gd name="T8" fmla="*/ 24 w 35"/>
                  <a:gd name="T9" fmla="*/ 24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62">
                    <a:moveTo>
                      <a:pt x="24" y="24"/>
                    </a:moveTo>
                    <a:lnTo>
                      <a:pt x="18" y="0"/>
                    </a:lnTo>
                    <a:lnTo>
                      <a:pt x="0" y="198"/>
                    </a:lnTo>
                    <a:lnTo>
                      <a:pt x="35" y="262"/>
                    </a:lnTo>
                    <a:lnTo>
                      <a:pt x="24" y="24"/>
                    </a:lnTo>
                    <a:close/>
                  </a:path>
                </a:pathLst>
              </a:custGeom>
              <a:solidFill>
                <a:srgbClr val="CA3D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6" name="Freeform 1230"/>
              <p:cNvSpPr>
                <a:spLocks/>
              </p:cNvSpPr>
              <p:nvPr/>
            </p:nvSpPr>
            <p:spPr bwMode="auto">
              <a:xfrm>
                <a:off x="4123710" y="4164466"/>
                <a:ext cx="157163" cy="195262"/>
              </a:xfrm>
              <a:custGeom>
                <a:avLst/>
                <a:gdLst>
                  <a:gd name="T0" fmla="*/ 9 w 17"/>
                  <a:gd name="T1" fmla="*/ 21 h 21"/>
                  <a:gd name="T2" fmla="*/ 7 w 17"/>
                  <a:gd name="T3" fmla="*/ 20 h 21"/>
                  <a:gd name="T4" fmla="*/ 1 w 17"/>
                  <a:gd name="T5" fmla="*/ 8 h 21"/>
                  <a:gd name="T6" fmla="*/ 1 w 17"/>
                  <a:gd name="T7" fmla="*/ 8 h 21"/>
                  <a:gd name="T8" fmla="*/ 2 w 17"/>
                  <a:gd name="T9" fmla="*/ 8 h 21"/>
                  <a:gd name="T10" fmla="*/ 8 w 17"/>
                  <a:gd name="T11" fmla="*/ 19 h 21"/>
                  <a:gd name="T12" fmla="*/ 10 w 17"/>
                  <a:gd name="T13" fmla="*/ 19 h 21"/>
                  <a:gd name="T14" fmla="*/ 14 w 17"/>
                  <a:gd name="T15" fmla="*/ 1 h 21"/>
                  <a:gd name="T16" fmla="*/ 14 w 17"/>
                  <a:gd name="T17" fmla="*/ 1 h 21"/>
                  <a:gd name="T18" fmla="*/ 14 w 17"/>
                  <a:gd name="T19" fmla="*/ 0 h 21"/>
                  <a:gd name="T20" fmla="*/ 15 w 17"/>
                  <a:gd name="T21" fmla="*/ 1 h 21"/>
                  <a:gd name="T22" fmla="*/ 15 w 17"/>
                  <a:gd name="T23" fmla="*/ 1 h 21"/>
                  <a:gd name="T24" fmla="*/ 11 w 17"/>
                  <a:gd name="T25" fmla="*/ 20 h 21"/>
                  <a:gd name="T26" fmla="*/ 9 w 17"/>
                  <a:gd name="T2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1">
                    <a:moveTo>
                      <a:pt x="9" y="21"/>
                    </a:moveTo>
                    <a:cubicBezTo>
                      <a:pt x="8" y="21"/>
                      <a:pt x="8" y="21"/>
                      <a:pt x="7" y="20"/>
                    </a:cubicBezTo>
                    <a:cubicBezTo>
                      <a:pt x="3" y="18"/>
                      <a:pt x="1" y="9"/>
                      <a:pt x="1" y="8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2" y="8"/>
                      <a:pt x="4" y="17"/>
                      <a:pt x="8" y="19"/>
                    </a:cubicBezTo>
                    <a:cubicBezTo>
                      <a:pt x="8" y="19"/>
                      <a:pt x="9" y="19"/>
                      <a:pt x="10" y="19"/>
                    </a:cubicBezTo>
                    <a:cubicBezTo>
                      <a:pt x="16" y="17"/>
                      <a:pt x="15" y="9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5" y="0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9"/>
                      <a:pt x="17" y="18"/>
                      <a:pt x="11" y="20"/>
                    </a:cubicBezTo>
                    <a:cubicBezTo>
                      <a:pt x="10" y="21"/>
                      <a:pt x="10" y="21"/>
                      <a:pt x="9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7" name="Freeform 1231"/>
              <p:cNvSpPr>
                <a:spLocks/>
              </p:cNvSpPr>
              <p:nvPr/>
            </p:nvSpPr>
            <p:spPr bwMode="auto">
              <a:xfrm>
                <a:off x="4476135" y="4340679"/>
                <a:ext cx="184150" cy="323850"/>
              </a:xfrm>
              <a:custGeom>
                <a:avLst/>
                <a:gdLst>
                  <a:gd name="T0" fmla="*/ 116 w 116"/>
                  <a:gd name="T1" fmla="*/ 134 h 204"/>
                  <a:gd name="T2" fmla="*/ 0 w 116"/>
                  <a:gd name="T3" fmla="*/ 204 h 204"/>
                  <a:gd name="T4" fmla="*/ 0 w 116"/>
                  <a:gd name="T5" fmla="*/ 70 h 204"/>
                  <a:gd name="T6" fmla="*/ 116 w 116"/>
                  <a:gd name="T7" fmla="*/ 0 h 204"/>
                  <a:gd name="T8" fmla="*/ 116 w 116"/>
                  <a:gd name="T9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04">
                    <a:moveTo>
                      <a:pt x="116" y="134"/>
                    </a:moveTo>
                    <a:lnTo>
                      <a:pt x="0" y="204"/>
                    </a:lnTo>
                    <a:lnTo>
                      <a:pt x="0" y="70"/>
                    </a:lnTo>
                    <a:lnTo>
                      <a:pt x="116" y="0"/>
                    </a:lnTo>
                    <a:lnTo>
                      <a:pt x="116" y="134"/>
                    </a:lnTo>
                    <a:close/>
                  </a:path>
                </a:pathLst>
              </a:custGeom>
              <a:solidFill>
                <a:srgbClr val="6158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8" name="Freeform 1232"/>
              <p:cNvSpPr>
                <a:spLocks/>
              </p:cNvSpPr>
              <p:nvPr/>
            </p:nvSpPr>
            <p:spPr bwMode="auto">
              <a:xfrm>
                <a:off x="4476135" y="4340679"/>
                <a:ext cx="184150" cy="323850"/>
              </a:xfrm>
              <a:custGeom>
                <a:avLst/>
                <a:gdLst>
                  <a:gd name="T0" fmla="*/ 116 w 116"/>
                  <a:gd name="T1" fmla="*/ 134 h 204"/>
                  <a:gd name="T2" fmla="*/ 0 w 116"/>
                  <a:gd name="T3" fmla="*/ 204 h 204"/>
                  <a:gd name="T4" fmla="*/ 0 w 116"/>
                  <a:gd name="T5" fmla="*/ 70 h 204"/>
                  <a:gd name="T6" fmla="*/ 116 w 116"/>
                  <a:gd name="T7" fmla="*/ 0 h 204"/>
                  <a:gd name="T8" fmla="*/ 116 w 116"/>
                  <a:gd name="T9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204">
                    <a:moveTo>
                      <a:pt x="116" y="134"/>
                    </a:moveTo>
                    <a:lnTo>
                      <a:pt x="0" y="204"/>
                    </a:lnTo>
                    <a:lnTo>
                      <a:pt x="0" y="70"/>
                    </a:lnTo>
                    <a:lnTo>
                      <a:pt x="116" y="0"/>
                    </a:lnTo>
                    <a:lnTo>
                      <a:pt x="116" y="1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9" name="Freeform 1233"/>
              <p:cNvSpPr>
                <a:spLocks/>
              </p:cNvSpPr>
              <p:nvPr/>
            </p:nvSpPr>
            <p:spPr bwMode="auto">
              <a:xfrm>
                <a:off x="4280873" y="4340679"/>
                <a:ext cx="195263" cy="323850"/>
              </a:xfrm>
              <a:custGeom>
                <a:avLst/>
                <a:gdLst>
                  <a:gd name="T0" fmla="*/ 123 w 123"/>
                  <a:gd name="T1" fmla="*/ 204 h 204"/>
                  <a:gd name="T2" fmla="*/ 0 w 123"/>
                  <a:gd name="T3" fmla="*/ 134 h 204"/>
                  <a:gd name="T4" fmla="*/ 0 w 123"/>
                  <a:gd name="T5" fmla="*/ 0 h 204"/>
                  <a:gd name="T6" fmla="*/ 123 w 123"/>
                  <a:gd name="T7" fmla="*/ 70 h 204"/>
                  <a:gd name="T8" fmla="*/ 123 w 123"/>
                  <a:gd name="T9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04">
                    <a:moveTo>
                      <a:pt x="123" y="204"/>
                    </a:moveTo>
                    <a:lnTo>
                      <a:pt x="0" y="134"/>
                    </a:lnTo>
                    <a:lnTo>
                      <a:pt x="0" y="0"/>
                    </a:lnTo>
                    <a:lnTo>
                      <a:pt x="123" y="70"/>
                    </a:lnTo>
                    <a:lnTo>
                      <a:pt x="123" y="204"/>
                    </a:lnTo>
                    <a:close/>
                  </a:path>
                </a:pathLst>
              </a:custGeom>
              <a:solidFill>
                <a:srgbClr val="655C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0" name="Freeform 1234"/>
              <p:cNvSpPr>
                <a:spLocks/>
              </p:cNvSpPr>
              <p:nvPr/>
            </p:nvSpPr>
            <p:spPr bwMode="auto">
              <a:xfrm>
                <a:off x="4280873" y="4340679"/>
                <a:ext cx="195263" cy="323850"/>
              </a:xfrm>
              <a:custGeom>
                <a:avLst/>
                <a:gdLst>
                  <a:gd name="T0" fmla="*/ 123 w 123"/>
                  <a:gd name="T1" fmla="*/ 204 h 204"/>
                  <a:gd name="T2" fmla="*/ 0 w 123"/>
                  <a:gd name="T3" fmla="*/ 134 h 204"/>
                  <a:gd name="T4" fmla="*/ 0 w 123"/>
                  <a:gd name="T5" fmla="*/ 0 h 204"/>
                  <a:gd name="T6" fmla="*/ 123 w 123"/>
                  <a:gd name="T7" fmla="*/ 70 h 204"/>
                  <a:gd name="T8" fmla="*/ 123 w 123"/>
                  <a:gd name="T9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04">
                    <a:moveTo>
                      <a:pt x="123" y="204"/>
                    </a:moveTo>
                    <a:lnTo>
                      <a:pt x="0" y="134"/>
                    </a:lnTo>
                    <a:lnTo>
                      <a:pt x="0" y="0"/>
                    </a:lnTo>
                    <a:lnTo>
                      <a:pt x="123" y="70"/>
                    </a:lnTo>
                    <a:lnTo>
                      <a:pt x="123" y="20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1" name="Freeform 1235"/>
              <p:cNvSpPr>
                <a:spLocks/>
              </p:cNvSpPr>
              <p:nvPr/>
            </p:nvSpPr>
            <p:spPr bwMode="auto">
              <a:xfrm>
                <a:off x="4476135" y="4350204"/>
                <a:ext cx="184150" cy="128587"/>
              </a:xfrm>
              <a:custGeom>
                <a:avLst/>
                <a:gdLst>
                  <a:gd name="T0" fmla="*/ 116 w 116"/>
                  <a:gd name="T1" fmla="*/ 0 h 81"/>
                  <a:gd name="T2" fmla="*/ 0 w 116"/>
                  <a:gd name="T3" fmla="*/ 70 h 81"/>
                  <a:gd name="T4" fmla="*/ 0 w 116"/>
                  <a:gd name="T5" fmla="*/ 81 h 81"/>
                  <a:gd name="T6" fmla="*/ 116 w 116"/>
                  <a:gd name="T7" fmla="*/ 11 h 81"/>
                  <a:gd name="T8" fmla="*/ 116 w 11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81">
                    <a:moveTo>
                      <a:pt x="116" y="0"/>
                    </a:moveTo>
                    <a:lnTo>
                      <a:pt x="0" y="70"/>
                    </a:lnTo>
                    <a:lnTo>
                      <a:pt x="0" y="81"/>
                    </a:lnTo>
                    <a:lnTo>
                      <a:pt x="116" y="11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5E55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2" name="Freeform 1236"/>
              <p:cNvSpPr>
                <a:spLocks/>
              </p:cNvSpPr>
              <p:nvPr/>
            </p:nvSpPr>
            <p:spPr bwMode="auto">
              <a:xfrm>
                <a:off x="4476135" y="4350204"/>
                <a:ext cx="184150" cy="128587"/>
              </a:xfrm>
              <a:custGeom>
                <a:avLst/>
                <a:gdLst>
                  <a:gd name="T0" fmla="*/ 116 w 116"/>
                  <a:gd name="T1" fmla="*/ 0 h 81"/>
                  <a:gd name="T2" fmla="*/ 0 w 116"/>
                  <a:gd name="T3" fmla="*/ 70 h 81"/>
                  <a:gd name="T4" fmla="*/ 0 w 116"/>
                  <a:gd name="T5" fmla="*/ 81 h 81"/>
                  <a:gd name="T6" fmla="*/ 116 w 116"/>
                  <a:gd name="T7" fmla="*/ 11 h 81"/>
                  <a:gd name="T8" fmla="*/ 116 w 116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81">
                    <a:moveTo>
                      <a:pt x="116" y="0"/>
                    </a:moveTo>
                    <a:lnTo>
                      <a:pt x="0" y="70"/>
                    </a:lnTo>
                    <a:lnTo>
                      <a:pt x="0" y="81"/>
                    </a:lnTo>
                    <a:lnTo>
                      <a:pt x="116" y="11"/>
                    </a:lnTo>
                    <a:lnTo>
                      <a:pt x="1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3" name="Freeform 1237"/>
              <p:cNvSpPr>
                <a:spLocks/>
              </p:cNvSpPr>
              <p:nvPr/>
            </p:nvSpPr>
            <p:spPr bwMode="auto">
              <a:xfrm>
                <a:off x="4476135" y="4294641"/>
                <a:ext cx="193675" cy="166687"/>
              </a:xfrm>
              <a:custGeom>
                <a:avLst/>
                <a:gdLst>
                  <a:gd name="T0" fmla="*/ 122 w 122"/>
                  <a:gd name="T1" fmla="*/ 35 h 105"/>
                  <a:gd name="T2" fmla="*/ 0 w 122"/>
                  <a:gd name="T3" fmla="*/ 105 h 105"/>
                  <a:gd name="T4" fmla="*/ 0 w 122"/>
                  <a:gd name="T5" fmla="*/ 76 h 105"/>
                  <a:gd name="T6" fmla="*/ 122 w 122"/>
                  <a:gd name="T7" fmla="*/ 0 h 105"/>
                  <a:gd name="T8" fmla="*/ 122 w 122"/>
                  <a:gd name="T9" fmla="*/ 3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05">
                    <a:moveTo>
                      <a:pt x="122" y="35"/>
                    </a:moveTo>
                    <a:lnTo>
                      <a:pt x="0" y="105"/>
                    </a:lnTo>
                    <a:lnTo>
                      <a:pt x="0" y="76"/>
                    </a:lnTo>
                    <a:lnTo>
                      <a:pt x="122" y="0"/>
                    </a:lnTo>
                    <a:lnTo>
                      <a:pt x="122" y="35"/>
                    </a:lnTo>
                    <a:close/>
                  </a:path>
                </a:pathLst>
              </a:custGeom>
              <a:solidFill>
                <a:srgbClr val="6158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4" name="Freeform 1238"/>
              <p:cNvSpPr>
                <a:spLocks/>
              </p:cNvSpPr>
              <p:nvPr/>
            </p:nvSpPr>
            <p:spPr bwMode="auto">
              <a:xfrm>
                <a:off x="4476135" y="4294641"/>
                <a:ext cx="193675" cy="166687"/>
              </a:xfrm>
              <a:custGeom>
                <a:avLst/>
                <a:gdLst>
                  <a:gd name="T0" fmla="*/ 122 w 122"/>
                  <a:gd name="T1" fmla="*/ 35 h 105"/>
                  <a:gd name="T2" fmla="*/ 0 w 122"/>
                  <a:gd name="T3" fmla="*/ 105 h 105"/>
                  <a:gd name="T4" fmla="*/ 0 w 122"/>
                  <a:gd name="T5" fmla="*/ 76 h 105"/>
                  <a:gd name="T6" fmla="*/ 122 w 122"/>
                  <a:gd name="T7" fmla="*/ 0 h 105"/>
                  <a:gd name="T8" fmla="*/ 122 w 122"/>
                  <a:gd name="T9" fmla="*/ 3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05">
                    <a:moveTo>
                      <a:pt x="122" y="35"/>
                    </a:moveTo>
                    <a:lnTo>
                      <a:pt x="0" y="105"/>
                    </a:lnTo>
                    <a:lnTo>
                      <a:pt x="0" y="76"/>
                    </a:lnTo>
                    <a:lnTo>
                      <a:pt x="122" y="0"/>
                    </a:lnTo>
                    <a:lnTo>
                      <a:pt x="122" y="3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5" name="Freeform 1239"/>
              <p:cNvSpPr>
                <a:spLocks/>
              </p:cNvSpPr>
              <p:nvPr/>
            </p:nvSpPr>
            <p:spPr bwMode="auto">
              <a:xfrm>
                <a:off x="4549160" y="4340679"/>
                <a:ext cx="38100" cy="277812"/>
              </a:xfrm>
              <a:custGeom>
                <a:avLst/>
                <a:gdLst>
                  <a:gd name="T0" fmla="*/ 24 w 24"/>
                  <a:gd name="T1" fmla="*/ 163 h 175"/>
                  <a:gd name="T2" fmla="*/ 0 w 24"/>
                  <a:gd name="T3" fmla="*/ 175 h 175"/>
                  <a:gd name="T4" fmla="*/ 0 w 24"/>
                  <a:gd name="T5" fmla="*/ 17 h 175"/>
                  <a:gd name="T6" fmla="*/ 24 w 24"/>
                  <a:gd name="T7" fmla="*/ 0 h 175"/>
                  <a:gd name="T8" fmla="*/ 24 w 24"/>
                  <a:gd name="T9" fmla="*/ 16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75">
                    <a:moveTo>
                      <a:pt x="24" y="163"/>
                    </a:moveTo>
                    <a:lnTo>
                      <a:pt x="0" y="175"/>
                    </a:lnTo>
                    <a:lnTo>
                      <a:pt x="0" y="17"/>
                    </a:lnTo>
                    <a:lnTo>
                      <a:pt x="24" y="0"/>
                    </a:lnTo>
                    <a:lnTo>
                      <a:pt x="24" y="163"/>
                    </a:lnTo>
                    <a:close/>
                  </a:path>
                </a:pathLst>
              </a:custGeom>
              <a:solidFill>
                <a:srgbClr val="ED56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6" name="Freeform 1240"/>
              <p:cNvSpPr>
                <a:spLocks/>
              </p:cNvSpPr>
              <p:nvPr/>
            </p:nvSpPr>
            <p:spPr bwMode="auto">
              <a:xfrm>
                <a:off x="4280873" y="4350204"/>
                <a:ext cx="195263" cy="128587"/>
              </a:xfrm>
              <a:custGeom>
                <a:avLst/>
                <a:gdLst>
                  <a:gd name="T0" fmla="*/ 0 w 123"/>
                  <a:gd name="T1" fmla="*/ 0 h 81"/>
                  <a:gd name="T2" fmla="*/ 0 w 123"/>
                  <a:gd name="T3" fmla="*/ 11 h 81"/>
                  <a:gd name="T4" fmla="*/ 123 w 123"/>
                  <a:gd name="T5" fmla="*/ 81 h 81"/>
                  <a:gd name="T6" fmla="*/ 123 w 123"/>
                  <a:gd name="T7" fmla="*/ 70 h 81"/>
                  <a:gd name="T8" fmla="*/ 0 w 123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81">
                    <a:moveTo>
                      <a:pt x="0" y="0"/>
                    </a:moveTo>
                    <a:lnTo>
                      <a:pt x="0" y="11"/>
                    </a:lnTo>
                    <a:lnTo>
                      <a:pt x="123" y="81"/>
                    </a:lnTo>
                    <a:lnTo>
                      <a:pt x="123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158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7" name="Freeform 1241"/>
              <p:cNvSpPr>
                <a:spLocks/>
              </p:cNvSpPr>
              <p:nvPr/>
            </p:nvSpPr>
            <p:spPr bwMode="auto">
              <a:xfrm>
                <a:off x="4280873" y="4350204"/>
                <a:ext cx="195263" cy="128587"/>
              </a:xfrm>
              <a:custGeom>
                <a:avLst/>
                <a:gdLst>
                  <a:gd name="T0" fmla="*/ 0 w 123"/>
                  <a:gd name="T1" fmla="*/ 0 h 81"/>
                  <a:gd name="T2" fmla="*/ 0 w 123"/>
                  <a:gd name="T3" fmla="*/ 11 h 81"/>
                  <a:gd name="T4" fmla="*/ 123 w 123"/>
                  <a:gd name="T5" fmla="*/ 81 h 81"/>
                  <a:gd name="T6" fmla="*/ 123 w 123"/>
                  <a:gd name="T7" fmla="*/ 70 h 81"/>
                  <a:gd name="T8" fmla="*/ 0 w 123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81">
                    <a:moveTo>
                      <a:pt x="0" y="0"/>
                    </a:moveTo>
                    <a:lnTo>
                      <a:pt x="0" y="11"/>
                    </a:lnTo>
                    <a:lnTo>
                      <a:pt x="123" y="81"/>
                    </a:lnTo>
                    <a:lnTo>
                      <a:pt x="123" y="7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8" name="Freeform 1242"/>
              <p:cNvSpPr>
                <a:spLocks/>
              </p:cNvSpPr>
              <p:nvPr/>
            </p:nvSpPr>
            <p:spPr bwMode="auto">
              <a:xfrm>
                <a:off x="4476135" y="4461329"/>
                <a:ext cx="0" cy="17462"/>
              </a:xfrm>
              <a:custGeom>
                <a:avLst/>
                <a:gdLst>
                  <a:gd name="T0" fmla="*/ 0 h 11"/>
                  <a:gd name="T1" fmla="*/ 0 h 11"/>
                  <a:gd name="T2" fmla="*/ 11 h 11"/>
                  <a:gd name="T3" fmla="*/ 0 h 11"/>
                  <a:gd name="T4" fmla="*/ 0 h 1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1">
                    <a:moveTo>
                      <a:pt x="0" y="0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5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9" name="Freeform 1243"/>
              <p:cNvSpPr>
                <a:spLocks/>
              </p:cNvSpPr>
              <p:nvPr/>
            </p:nvSpPr>
            <p:spPr bwMode="auto">
              <a:xfrm>
                <a:off x="4476135" y="4461329"/>
                <a:ext cx="0" cy="17462"/>
              </a:xfrm>
              <a:custGeom>
                <a:avLst/>
                <a:gdLst>
                  <a:gd name="T0" fmla="*/ 0 h 11"/>
                  <a:gd name="T1" fmla="*/ 0 h 11"/>
                  <a:gd name="T2" fmla="*/ 11 h 11"/>
                  <a:gd name="T3" fmla="*/ 0 h 11"/>
                  <a:gd name="T4" fmla="*/ 0 h 1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1">
                    <a:moveTo>
                      <a:pt x="0" y="0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0" name="Freeform 1244"/>
              <p:cNvSpPr>
                <a:spLocks/>
              </p:cNvSpPr>
              <p:nvPr/>
            </p:nvSpPr>
            <p:spPr bwMode="auto">
              <a:xfrm>
                <a:off x="4271348" y="4294641"/>
                <a:ext cx="204788" cy="166687"/>
              </a:xfrm>
              <a:custGeom>
                <a:avLst/>
                <a:gdLst>
                  <a:gd name="T0" fmla="*/ 129 w 129"/>
                  <a:gd name="T1" fmla="*/ 105 h 105"/>
                  <a:gd name="T2" fmla="*/ 0 w 129"/>
                  <a:gd name="T3" fmla="*/ 35 h 105"/>
                  <a:gd name="T4" fmla="*/ 0 w 129"/>
                  <a:gd name="T5" fmla="*/ 0 h 105"/>
                  <a:gd name="T6" fmla="*/ 129 w 129"/>
                  <a:gd name="T7" fmla="*/ 76 h 105"/>
                  <a:gd name="T8" fmla="*/ 129 w 129"/>
                  <a:gd name="T9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105">
                    <a:moveTo>
                      <a:pt x="129" y="105"/>
                    </a:moveTo>
                    <a:lnTo>
                      <a:pt x="0" y="35"/>
                    </a:lnTo>
                    <a:lnTo>
                      <a:pt x="0" y="0"/>
                    </a:lnTo>
                    <a:lnTo>
                      <a:pt x="129" y="76"/>
                    </a:lnTo>
                    <a:lnTo>
                      <a:pt x="129" y="105"/>
                    </a:lnTo>
                    <a:close/>
                  </a:path>
                </a:pathLst>
              </a:custGeom>
              <a:solidFill>
                <a:srgbClr val="655C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1" name="Freeform 1245"/>
              <p:cNvSpPr>
                <a:spLocks/>
              </p:cNvSpPr>
              <p:nvPr/>
            </p:nvSpPr>
            <p:spPr bwMode="auto">
              <a:xfrm>
                <a:off x="4355485" y="4340679"/>
                <a:ext cx="36513" cy="277812"/>
              </a:xfrm>
              <a:custGeom>
                <a:avLst/>
                <a:gdLst>
                  <a:gd name="T0" fmla="*/ 23 w 23"/>
                  <a:gd name="T1" fmla="*/ 175 h 175"/>
                  <a:gd name="T2" fmla="*/ 0 w 23"/>
                  <a:gd name="T3" fmla="*/ 163 h 175"/>
                  <a:gd name="T4" fmla="*/ 0 w 23"/>
                  <a:gd name="T5" fmla="*/ 0 h 175"/>
                  <a:gd name="T6" fmla="*/ 23 w 23"/>
                  <a:gd name="T7" fmla="*/ 12 h 175"/>
                  <a:gd name="T8" fmla="*/ 23 w 23"/>
                  <a:gd name="T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75">
                    <a:moveTo>
                      <a:pt x="23" y="175"/>
                    </a:moveTo>
                    <a:lnTo>
                      <a:pt x="0" y="163"/>
                    </a:lnTo>
                    <a:lnTo>
                      <a:pt x="0" y="0"/>
                    </a:lnTo>
                    <a:lnTo>
                      <a:pt x="23" y="12"/>
                    </a:lnTo>
                    <a:lnTo>
                      <a:pt x="23" y="175"/>
                    </a:lnTo>
                    <a:close/>
                  </a:path>
                </a:pathLst>
              </a:custGeom>
              <a:solidFill>
                <a:srgbClr val="F1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2" name="Freeform 1246"/>
              <p:cNvSpPr>
                <a:spLocks/>
              </p:cNvSpPr>
              <p:nvPr/>
            </p:nvSpPr>
            <p:spPr bwMode="auto">
              <a:xfrm>
                <a:off x="4271348" y="4183516"/>
                <a:ext cx="398463" cy="231775"/>
              </a:xfrm>
              <a:custGeom>
                <a:avLst/>
                <a:gdLst>
                  <a:gd name="T0" fmla="*/ 129 w 251"/>
                  <a:gd name="T1" fmla="*/ 0 h 146"/>
                  <a:gd name="T2" fmla="*/ 251 w 251"/>
                  <a:gd name="T3" fmla="*/ 70 h 146"/>
                  <a:gd name="T4" fmla="*/ 129 w 251"/>
                  <a:gd name="T5" fmla="*/ 146 h 146"/>
                  <a:gd name="T6" fmla="*/ 0 w 251"/>
                  <a:gd name="T7" fmla="*/ 70 h 146"/>
                  <a:gd name="T8" fmla="*/ 129 w 251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146">
                    <a:moveTo>
                      <a:pt x="129" y="0"/>
                    </a:moveTo>
                    <a:lnTo>
                      <a:pt x="251" y="70"/>
                    </a:lnTo>
                    <a:lnTo>
                      <a:pt x="129" y="146"/>
                    </a:lnTo>
                    <a:lnTo>
                      <a:pt x="0" y="70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675F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3" name="Freeform 1247"/>
              <p:cNvSpPr>
                <a:spLocks/>
              </p:cNvSpPr>
              <p:nvPr/>
            </p:nvSpPr>
            <p:spPr bwMode="auto">
              <a:xfrm>
                <a:off x="4355485" y="4229554"/>
                <a:ext cx="231775" cy="138112"/>
              </a:xfrm>
              <a:custGeom>
                <a:avLst/>
                <a:gdLst>
                  <a:gd name="T0" fmla="*/ 122 w 146"/>
                  <a:gd name="T1" fmla="*/ 87 h 87"/>
                  <a:gd name="T2" fmla="*/ 0 w 146"/>
                  <a:gd name="T3" fmla="*/ 12 h 87"/>
                  <a:gd name="T4" fmla="*/ 23 w 146"/>
                  <a:gd name="T5" fmla="*/ 0 h 87"/>
                  <a:gd name="T6" fmla="*/ 146 w 146"/>
                  <a:gd name="T7" fmla="*/ 70 h 87"/>
                  <a:gd name="T8" fmla="*/ 122 w 146"/>
                  <a:gd name="T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87">
                    <a:moveTo>
                      <a:pt x="122" y="87"/>
                    </a:moveTo>
                    <a:lnTo>
                      <a:pt x="0" y="12"/>
                    </a:lnTo>
                    <a:lnTo>
                      <a:pt x="23" y="0"/>
                    </a:lnTo>
                    <a:lnTo>
                      <a:pt x="146" y="70"/>
                    </a:lnTo>
                    <a:lnTo>
                      <a:pt x="122" y="87"/>
                    </a:lnTo>
                    <a:close/>
                  </a:path>
                </a:pathLst>
              </a:custGeom>
              <a:solidFill>
                <a:srgbClr val="F15C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4" name="Freeform 1248"/>
              <p:cNvSpPr>
                <a:spLocks/>
              </p:cNvSpPr>
              <p:nvPr/>
            </p:nvSpPr>
            <p:spPr bwMode="auto">
              <a:xfrm>
                <a:off x="4355485" y="4229554"/>
                <a:ext cx="231775" cy="130175"/>
              </a:xfrm>
              <a:custGeom>
                <a:avLst/>
                <a:gdLst>
                  <a:gd name="T0" fmla="*/ 122 w 146"/>
                  <a:gd name="T1" fmla="*/ 0 h 82"/>
                  <a:gd name="T2" fmla="*/ 0 w 146"/>
                  <a:gd name="T3" fmla="*/ 70 h 82"/>
                  <a:gd name="T4" fmla="*/ 23 w 146"/>
                  <a:gd name="T5" fmla="*/ 82 h 82"/>
                  <a:gd name="T6" fmla="*/ 146 w 146"/>
                  <a:gd name="T7" fmla="*/ 12 h 82"/>
                  <a:gd name="T8" fmla="*/ 122 w 146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82">
                    <a:moveTo>
                      <a:pt x="122" y="0"/>
                    </a:moveTo>
                    <a:lnTo>
                      <a:pt x="0" y="70"/>
                    </a:lnTo>
                    <a:lnTo>
                      <a:pt x="23" y="82"/>
                    </a:lnTo>
                    <a:lnTo>
                      <a:pt x="146" y="12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F15C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5" name="Freeform 1249"/>
              <p:cNvSpPr>
                <a:spLocks/>
              </p:cNvSpPr>
              <p:nvPr/>
            </p:nvSpPr>
            <p:spPr bwMode="auto">
              <a:xfrm>
                <a:off x="4438035" y="4313691"/>
                <a:ext cx="55563" cy="73025"/>
              </a:xfrm>
              <a:custGeom>
                <a:avLst/>
                <a:gdLst>
                  <a:gd name="T0" fmla="*/ 35 w 35"/>
                  <a:gd name="T1" fmla="*/ 46 h 46"/>
                  <a:gd name="T2" fmla="*/ 18 w 35"/>
                  <a:gd name="T3" fmla="*/ 29 h 46"/>
                  <a:gd name="T4" fmla="*/ 0 w 35"/>
                  <a:gd name="T5" fmla="*/ 46 h 46"/>
                  <a:gd name="T6" fmla="*/ 6 w 35"/>
                  <a:gd name="T7" fmla="*/ 0 h 46"/>
                  <a:gd name="T8" fmla="*/ 29 w 35"/>
                  <a:gd name="T9" fmla="*/ 0 h 46"/>
                  <a:gd name="T10" fmla="*/ 35 w 35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46">
                    <a:moveTo>
                      <a:pt x="35" y="46"/>
                    </a:moveTo>
                    <a:lnTo>
                      <a:pt x="18" y="29"/>
                    </a:lnTo>
                    <a:lnTo>
                      <a:pt x="0" y="46"/>
                    </a:lnTo>
                    <a:lnTo>
                      <a:pt x="6" y="0"/>
                    </a:lnTo>
                    <a:lnTo>
                      <a:pt x="29" y="0"/>
                    </a:lnTo>
                    <a:lnTo>
                      <a:pt x="35" y="46"/>
                    </a:lnTo>
                    <a:close/>
                  </a:path>
                </a:pathLst>
              </a:custGeom>
              <a:solidFill>
                <a:srgbClr val="F15C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6" name="Freeform 1250"/>
              <p:cNvSpPr>
                <a:spLocks/>
              </p:cNvSpPr>
              <p:nvPr/>
            </p:nvSpPr>
            <p:spPr bwMode="auto">
              <a:xfrm>
                <a:off x="4466610" y="4275591"/>
                <a:ext cx="120650" cy="55562"/>
              </a:xfrm>
              <a:custGeom>
                <a:avLst/>
                <a:gdLst>
                  <a:gd name="T0" fmla="*/ 13 w 13"/>
                  <a:gd name="T1" fmla="*/ 2 h 6"/>
                  <a:gd name="T2" fmla="*/ 9 w 13"/>
                  <a:gd name="T3" fmla="*/ 4 h 6"/>
                  <a:gd name="T4" fmla="*/ 0 w 13"/>
                  <a:gd name="T5" fmla="*/ 4 h 6"/>
                  <a:gd name="T6" fmla="*/ 3 w 13"/>
                  <a:gd name="T7" fmla="*/ 1 h 6"/>
                  <a:gd name="T8" fmla="*/ 9 w 13"/>
                  <a:gd name="T9" fmla="*/ 1 h 6"/>
                  <a:gd name="T10" fmla="*/ 12 w 13"/>
                  <a:gd name="T11" fmla="*/ 0 h 6"/>
                  <a:gd name="T12" fmla="*/ 13 w 13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6">
                    <a:moveTo>
                      <a:pt x="13" y="2"/>
                    </a:moveTo>
                    <a:cubicBezTo>
                      <a:pt x="13" y="3"/>
                      <a:pt x="11" y="4"/>
                      <a:pt x="9" y="4"/>
                    </a:cubicBezTo>
                    <a:cubicBezTo>
                      <a:pt x="5" y="6"/>
                      <a:pt x="0" y="4"/>
                      <a:pt x="0" y="4"/>
                    </a:cubicBezTo>
                    <a:cubicBezTo>
                      <a:pt x="0" y="4"/>
                      <a:pt x="1" y="2"/>
                      <a:pt x="3" y="1"/>
                    </a:cubicBezTo>
                    <a:cubicBezTo>
                      <a:pt x="5" y="1"/>
                      <a:pt x="7" y="1"/>
                      <a:pt x="9" y="1"/>
                    </a:cubicBezTo>
                    <a:cubicBezTo>
                      <a:pt x="10" y="1"/>
                      <a:pt x="11" y="0"/>
                      <a:pt x="12" y="0"/>
                    </a:cubicBezTo>
                    <a:cubicBezTo>
                      <a:pt x="13" y="0"/>
                      <a:pt x="13" y="1"/>
                      <a:pt x="13" y="2"/>
                    </a:cubicBezTo>
                    <a:close/>
                  </a:path>
                </a:pathLst>
              </a:custGeom>
              <a:solidFill>
                <a:srgbClr val="DC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7" name="Freeform 1251"/>
              <p:cNvSpPr>
                <a:spLocks/>
              </p:cNvSpPr>
              <p:nvPr/>
            </p:nvSpPr>
            <p:spPr bwMode="auto">
              <a:xfrm>
                <a:off x="4466610" y="4220029"/>
                <a:ext cx="120650" cy="93662"/>
              </a:xfrm>
              <a:custGeom>
                <a:avLst/>
                <a:gdLst>
                  <a:gd name="T0" fmla="*/ 13 w 13"/>
                  <a:gd name="T1" fmla="*/ 8 h 10"/>
                  <a:gd name="T2" fmla="*/ 13 w 13"/>
                  <a:gd name="T3" fmla="*/ 8 h 10"/>
                  <a:gd name="T4" fmla="*/ 12 w 13"/>
                  <a:gd name="T5" fmla="*/ 6 h 10"/>
                  <a:gd name="T6" fmla="*/ 7 w 13"/>
                  <a:gd name="T7" fmla="*/ 5 h 10"/>
                  <a:gd name="T8" fmla="*/ 3 w 13"/>
                  <a:gd name="T9" fmla="*/ 7 h 10"/>
                  <a:gd name="T10" fmla="*/ 0 w 13"/>
                  <a:gd name="T11" fmla="*/ 10 h 10"/>
                  <a:gd name="T12" fmla="*/ 0 w 13"/>
                  <a:gd name="T13" fmla="*/ 6 h 10"/>
                  <a:gd name="T14" fmla="*/ 7 w 13"/>
                  <a:gd name="T15" fmla="*/ 2 h 10"/>
                  <a:gd name="T16" fmla="*/ 13 w 13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0"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6"/>
                      <a:pt x="12" y="6"/>
                    </a:cubicBezTo>
                    <a:cubicBezTo>
                      <a:pt x="11" y="5"/>
                      <a:pt x="8" y="5"/>
                      <a:pt x="7" y="5"/>
                    </a:cubicBezTo>
                    <a:cubicBezTo>
                      <a:pt x="5" y="6"/>
                      <a:pt x="4" y="6"/>
                      <a:pt x="3" y="7"/>
                    </a:cubicBezTo>
                    <a:cubicBezTo>
                      <a:pt x="1" y="8"/>
                      <a:pt x="0" y="10"/>
                      <a:pt x="0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3" y="3"/>
                      <a:pt x="7" y="2"/>
                    </a:cubicBezTo>
                    <a:cubicBezTo>
                      <a:pt x="12" y="0"/>
                      <a:pt x="13" y="6"/>
                      <a:pt x="13" y="8"/>
                    </a:cubicBezTo>
                    <a:close/>
                  </a:path>
                </a:pathLst>
              </a:custGeom>
              <a:solidFill>
                <a:srgbClr val="F26B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8" name="Freeform 1252"/>
              <p:cNvSpPr>
                <a:spLocks/>
              </p:cNvSpPr>
              <p:nvPr/>
            </p:nvSpPr>
            <p:spPr bwMode="auto">
              <a:xfrm>
                <a:off x="4345960" y="4275591"/>
                <a:ext cx="120650" cy="55562"/>
              </a:xfrm>
              <a:custGeom>
                <a:avLst/>
                <a:gdLst>
                  <a:gd name="T0" fmla="*/ 0 w 13"/>
                  <a:gd name="T1" fmla="*/ 2 h 6"/>
                  <a:gd name="T2" fmla="*/ 4 w 13"/>
                  <a:gd name="T3" fmla="*/ 4 h 6"/>
                  <a:gd name="T4" fmla="*/ 13 w 13"/>
                  <a:gd name="T5" fmla="*/ 4 h 6"/>
                  <a:gd name="T6" fmla="*/ 10 w 13"/>
                  <a:gd name="T7" fmla="*/ 1 h 6"/>
                  <a:gd name="T8" fmla="*/ 4 w 13"/>
                  <a:gd name="T9" fmla="*/ 1 h 6"/>
                  <a:gd name="T10" fmla="*/ 2 w 13"/>
                  <a:gd name="T11" fmla="*/ 0 h 6"/>
                  <a:gd name="T12" fmla="*/ 0 w 13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6">
                    <a:moveTo>
                      <a:pt x="0" y="2"/>
                    </a:moveTo>
                    <a:cubicBezTo>
                      <a:pt x="0" y="3"/>
                      <a:pt x="2" y="4"/>
                      <a:pt x="4" y="4"/>
                    </a:cubicBezTo>
                    <a:cubicBezTo>
                      <a:pt x="9" y="6"/>
                      <a:pt x="13" y="4"/>
                      <a:pt x="13" y="4"/>
                    </a:cubicBezTo>
                    <a:cubicBezTo>
                      <a:pt x="13" y="4"/>
                      <a:pt x="12" y="2"/>
                      <a:pt x="10" y="1"/>
                    </a:cubicBezTo>
                    <a:cubicBezTo>
                      <a:pt x="9" y="1"/>
                      <a:pt x="6" y="1"/>
                      <a:pt x="4" y="1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DC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9" name="Freeform 1253"/>
              <p:cNvSpPr>
                <a:spLocks/>
              </p:cNvSpPr>
              <p:nvPr/>
            </p:nvSpPr>
            <p:spPr bwMode="auto">
              <a:xfrm>
                <a:off x="4345960" y="4220029"/>
                <a:ext cx="120650" cy="93662"/>
              </a:xfrm>
              <a:custGeom>
                <a:avLst/>
                <a:gdLst>
                  <a:gd name="T0" fmla="*/ 0 w 13"/>
                  <a:gd name="T1" fmla="*/ 8 h 10"/>
                  <a:gd name="T2" fmla="*/ 0 w 13"/>
                  <a:gd name="T3" fmla="*/ 8 h 10"/>
                  <a:gd name="T4" fmla="*/ 2 w 13"/>
                  <a:gd name="T5" fmla="*/ 6 h 10"/>
                  <a:gd name="T6" fmla="*/ 7 w 13"/>
                  <a:gd name="T7" fmla="*/ 5 h 10"/>
                  <a:gd name="T8" fmla="*/ 10 w 13"/>
                  <a:gd name="T9" fmla="*/ 7 h 10"/>
                  <a:gd name="T10" fmla="*/ 13 w 13"/>
                  <a:gd name="T11" fmla="*/ 10 h 10"/>
                  <a:gd name="T12" fmla="*/ 13 w 13"/>
                  <a:gd name="T13" fmla="*/ 6 h 10"/>
                  <a:gd name="T14" fmla="*/ 7 w 13"/>
                  <a:gd name="T15" fmla="*/ 2 h 10"/>
                  <a:gd name="T16" fmla="*/ 0 w 13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0"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1" y="7"/>
                      <a:pt x="1" y="6"/>
                      <a:pt x="2" y="6"/>
                    </a:cubicBezTo>
                    <a:cubicBezTo>
                      <a:pt x="3" y="5"/>
                      <a:pt x="5" y="5"/>
                      <a:pt x="7" y="5"/>
                    </a:cubicBezTo>
                    <a:cubicBezTo>
                      <a:pt x="8" y="6"/>
                      <a:pt x="9" y="6"/>
                      <a:pt x="10" y="7"/>
                    </a:cubicBezTo>
                    <a:cubicBezTo>
                      <a:pt x="12" y="8"/>
                      <a:pt x="13" y="10"/>
                      <a:pt x="13" y="1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1" y="3"/>
                      <a:pt x="7" y="2"/>
                    </a:cubicBezTo>
                    <a:cubicBezTo>
                      <a:pt x="1" y="0"/>
                      <a:pt x="0" y="6"/>
                      <a:pt x="0" y="8"/>
                    </a:cubicBezTo>
                    <a:close/>
                  </a:path>
                </a:pathLst>
              </a:custGeom>
              <a:solidFill>
                <a:srgbClr val="F26B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0" name="Freeform 1254"/>
              <p:cNvSpPr>
                <a:spLocks noEditPoints="1"/>
              </p:cNvSpPr>
              <p:nvPr/>
            </p:nvSpPr>
            <p:spPr bwMode="auto">
              <a:xfrm>
                <a:off x="3485535" y="4045404"/>
                <a:ext cx="971550" cy="1117600"/>
              </a:xfrm>
              <a:custGeom>
                <a:avLst/>
                <a:gdLst>
                  <a:gd name="T0" fmla="*/ 26 w 105"/>
                  <a:gd name="T1" fmla="*/ 34 h 121"/>
                  <a:gd name="T2" fmla="*/ 21 w 105"/>
                  <a:gd name="T3" fmla="*/ 17 h 121"/>
                  <a:gd name="T4" fmla="*/ 3 w 105"/>
                  <a:gd name="T5" fmla="*/ 1 h 121"/>
                  <a:gd name="T6" fmla="*/ 2 w 105"/>
                  <a:gd name="T7" fmla="*/ 5 h 121"/>
                  <a:gd name="T8" fmla="*/ 19 w 105"/>
                  <a:gd name="T9" fmla="*/ 20 h 121"/>
                  <a:gd name="T10" fmla="*/ 22 w 105"/>
                  <a:gd name="T11" fmla="*/ 34 h 121"/>
                  <a:gd name="T12" fmla="*/ 36 w 105"/>
                  <a:gd name="T13" fmla="*/ 87 h 121"/>
                  <a:gd name="T14" fmla="*/ 102 w 105"/>
                  <a:gd name="T15" fmla="*/ 119 h 121"/>
                  <a:gd name="T16" fmla="*/ 102 w 105"/>
                  <a:gd name="T17" fmla="*/ 75 h 121"/>
                  <a:gd name="T18" fmla="*/ 94 w 105"/>
                  <a:gd name="T19" fmla="*/ 74 h 121"/>
                  <a:gd name="T20" fmla="*/ 85 w 105"/>
                  <a:gd name="T21" fmla="*/ 80 h 121"/>
                  <a:gd name="T22" fmla="*/ 85 w 105"/>
                  <a:gd name="T23" fmla="*/ 83 h 121"/>
                  <a:gd name="T24" fmla="*/ 91 w 105"/>
                  <a:gd name="T25" fmla="*/ 97 h 121"/>
                  <a:gd name="T26" fmla="*/ 85 w 105"/>
                  <a:gd name="T27" fmla="*/ 83 h 121"/>
                  <a:gd name="T28" fmla="*/ 55 w 105"/>
                  <a:gd name="T29" fmla="*/ 64 h 121"/>
                  <a:gd name="T30" fmla="*/ 41 w 105"/>
                  <a:gd name="T31" fmla="*/ 46 h 121"/>
                  <a:gd name="T32" fmla="*/ 27 w 105"/>
                  <a:gd name="T33" fmla="*/ 39 h 121"/>
                  <a:gd name="T34" fmla="*/ 40 w 105"/>
                  <a:gd name="T35" fmla="*/ 56 h 121"/>
                  <a:gd name="T36" fmla="*/ 27 w 105"/>
                  <a:gd name="T37" fmla="*/ 39 h 121"/>
                  <a:gd name="T38" fmla="*/ 40 w 105"/>
                  <a:gd name="T39" fmla="*/ 59 h 121"/>
                  <a:gd name="T40" fmla="*/ 34 w 105"/>
                  <a:gd name="T41" fmla="*/ 67 h 121"/>
                  <a:gd name="T42" fmla="*/ 37 w 105"/>
                  <a:gd name="T43" fmla="*/ 82 h 121"/>
                  <a:gd name="T44" fmla="*/ 42 w 105"/>
                  <a:gd name="T45" fmla="*/ 74 h 121"/>
                  <a:gd name="T46" fmla="*/ 37 w 105"/>
                  <a:gd name="T47" fmla="*/ 82 h 121"/>
                  <a:gd name="T48" fmla="*/ 55 w 105"/>
                  <a:gd name="T49" fmla="*/ 67 h 121"/>
                  <a:gd name="T50" fmla="*/ 44 w 105"/>
                  <a:gd name="T51" fmla="*/ 72 h 121"/>
                  <a:gd name="T52" fmla="*/ 46 w 105"/>
                  <a:gd name="T53" fmla="*/ 87 h 121"/>
                  <a:gd name="T54" fmla="*/ 56 w 105"/>
                  <a:gd name="T55" fmla="*/ 82 h 121"/>
                  <a:gd name="T56" fmla="*/ 46 w 105"/>
                  <a:gd name="T57" fmla="*/ 87 h 121"/>
                  <a:gd name="T58" fmla="*/ 68 w 105"/>
                  <a:gd name="T59" fmla="*/ 60 h 121"/>
                  <a:gd name="T60" fmla="*/ 58 w 105"/>
                  <a:gd name="T61" fmla="*/ 66 h 121"/>
                  <a:gd name="T62" fmla="*/ 58 w 105"/>
                  <a:gd name="T63" fmla="*/ 68 h 121"/>
                  <a:gd name="T64" fmla="*/ 68 w 105"/>
                  <a:gd name="T65" fmla="*/ 85 h 121"/>
                  <a:gd name="T66" fmla="*/ 58 w 105"/>
                  <a:gd name="T67" fmla="*/ 68 h 121"/>
                  <a:gd name="T68" fmla="*/ 59 w 105"/>
                  <a:gd name="T69" fmla="*/ 83 h 121"/>
                  <a:gd name="T70" fmla="*/ 69 w 105"/>
                  <a:gd name="T71" fmla="*/ 99 h 121"/>
                  <a:gd name="T72" fmla="*/ 82 w 105"/>
                  <a:gd name="T73" fmla="*/ 106 h 121"/>
                  <a:gd name="T74" fmla="*/ 71 w 105"/>
                  <a:gd name="T75" fmla="*/ 89 h 121"/>
                  <a:gd name="T76" fmla="*/ 82 w 105"/>
                  <a:gd name="T77" fmla="*/ 106 h 121"/>
                  <a:gd name="T78" fmla="*/ 71 w 105"/>
                  <a:gd name="T79" fmla="*/ 87 h 121"/>
                  <a:gd name="T80" fmla="*/ 82 w 105"/>
                  <a:gd name="T81" fmla="*/ 81 h 121"/>
                  <a:gd name="T82" fmla="*/ 82 w 105"/>
                  <a:gd name="T83" fmla="*/ 79 h 121"/>
                  <a:gd name="T84" fmla="*/ 70 w 105"/>
                  <a:gd name="T85" fmla="*/ 62 h 121"/>
                  <a:gd name="T86" fmla="*/ 82 w 105"/>
                  <a:gd name="T87" fmla="*/ 79 h 121"/>
                  <a:gd name="T88" fmla="*/ 91 w 105"/>
                  <a:gd name="T89" fmla="*/ 100 h 121"/>
                  <a:gd name="T90" fmla="*/ 84 w 105"/>
                  <a:gd name="T91" fmla="*/ 107 h 121"/>
                  <a:gd name="T92" fmla="*/ 99 w 105"/>
                  <a:gd name="T93" fmla="*/ 115 h 121"/>
                  <a:gd name="T94" fmla="*/ 93 w 105"/>
                  <a:gd name="T95" fmla="*/ 101 h 121"/>
                  <a:gd name="T96" fmla="*/ 99 w 105"/>
                  <a:gd name="T97" fmla="*/ 115 h 121"/>
                  <a:gd name="T98" fmla="*/ 94 w 105"/>
                  <a:gd name="T99" fmla="*/ 99 h 121"/>
                  <a:gd name="T100" fmla="*/ 102 w 105"/>
                  <a:gd name="T101" fmla="*/ 92 h 121"/>
                  <a:gd name="T102" fmla="*/ 102 w 105"/>
                  <a:gd name="T103" fmla="*/ 89 h 121"/>
                  <a:gd name="T104" fmla="*/ 96 w 105"/>
                  <a:gd name="T105" fmla="*/ 75 h 121"/>
                  <a:gd name="T106" fmla="*/ 102 w 105"/>
                  <a:gd name="T107" fmla="*/ 8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5" h="121">
                    <a:moveTo>
                      <a:pt x="102" y="75"/>
                    </a:moveTo>
                    <a:cubicBezTo>
                      <a:pt x="26" y="34"/>
                      <a:pt x="26" y="34"/>
                      <a:pt x="26" y="34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2" y="18"/>
                      <a:pt x="21" y="1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2"/>
                      <a:pt x="1" y="4"/>
                      <a:pt x="2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99" y="120"/>
                      <a:pt x="99" y="120"/>
                      <a:pt x="99" y="120"/>
                    </a:cubicBezTo>
                    <a:cubicBezTo>
                      <a:pt x="101" y="121"/>
                      <a:pt x="102" y="120"/>
                      <a:pt x="102" y="119"/>
                    </a:cubicBezTo>
                    <a:cubicBezTo>
                      <a:pt x="105" y="79"/>
                      <a:pt x="105" y="79"/>
                      <a:pt x="105" y="79"/>
                    </a:cubicBezTo>
                    <a:cubicBezTo>
                      <a:pt x="105" y="77"/>
                      <a:pt x="102" y="75"/>
                      <a:pt x="102" y="75"/>
                    </a:cubicBezTo>
                    <a:close/>
                    <a:moveTo>
                      <a:pt x="85" y="70"/>
                    </a:moveTo>
                    <a:cubicBezTo>
                      <a:pt x="94" y="74"/>
                      <a:pt x="94" y="74"/>
                      <a:pt x="94" y="74"/>
                    </a:cubicBezTo>
                    <a:cubicBezTo>
                      <a:pt x="93" y="84"/>
                      <a:pt x="93" y="84"/>
                      <a:pt x="93" y="84"/>
                    </a:cubicBezTo>
                    <a:cubicBezTo>
                      <a:pt x="85" y="80"/>
                      <a:pt x="85" y="80"/>
                      <a:pt x="85" y="80"/>
                    </a:cubicBezTo>
                    <a:lnTo>
                      <a:pt x="85" y="70"/>
                    </a:lnTo>
                    <a:close/>
                    <a:moveTo>
                      <a:pt x="85" y="83"/>
                    </a:moveTo>
                    <a:cubicBezTo>
                      <a:pt x="92" y="87"/>
                      <a:pt x="92" y="87"/>
                      <a:pt x="92" y="87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5" y="94"/>
                      <a:pt x="85" y="94"/>
                      <a:pt x="85" y="94"/>
                    </a:cubicBezTo>
                    <a:lnTo>
                      <a:pt x="85" y="83"/>
                    </a:lnTo>
                    <a:close/>
                    <a:moveTo>
                      <a:pt x="54" y="53"/>
                    </a:moveTo>
                    <a:cubicBezTo>
                      <a:pt x="55" y="64"/>
                      <a:pt x="55" y="64"/>
                      <a:pt x="55" y="64"/>
                    </a:cubicBezTo>
                    <a:cubicBezTo>
                      <a:pt x="42" y="58"/>
                      <a:pt x="42" y="58"/>
                      <a:pt x="42" y="58"/>
                    </a:cubicBezTo>
                    <a:cubicBezTo>
                      <a:pt x="41" y="46"/>
                      <a:pt x="41" y="46"/>
                      <a:pt x="41" y="46"/>
                    </a:cubicBezTo>
                    <a:lnTo>
                      <a:pt x="54" y="53"/>
                    </a:lnTo>
                    <a:close/>
                    <a:moveTo>
                      <a:pt x="27" y="39"/>
                    </a:moveTo>
                    <a:cubicBezTo>
                      <a:pt x="38" y="45"/>
                      <a:pt x="38" y="45"/>
                      <a:pt x="38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30" y="51"/>
                      <a:pt x="30" y="51"/>
                      <a:pt x="30" y="51"/>
                    </a:cubicBezTo>
                    <a:lnTo>
                      <a:pt x="27" y="39"/>
                    </a:lnTo>
                    <a:close/>
                    <a:moveTo>
                      <a:pt x="31" y="54"/>
                    </a:moveTo>
                    <a:cubicBezTo>
                      <a:pt x="40" y="59"/>
                      <a:pt x="40" y="59"/>
                      <a:pt x="40" y="59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34" y="67"/>
                      <a:pt x="34" y="67"/>
                      <a:pt x="34" y="67"/>
                    </a:cubicBezTo>
                    <a:lnTo>
                      <a:pt x="31" y="54"/>
                    </a:lnTo>
                    <a:close/>
                    <a:moveTo>
                      <a:pt x="37" y="82"/>
                    </a:moveTo>
                    <a:cubicBezTo>
                      <a:pt x="34" y="70"/>
                      <a:pt x="34" y="70"/>
                      <a:pt x="34" y="70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3" y="85"/>
                      <a:pt x="43" y="85"/>
                      <a:pt x="43" y="85"/>
                    </a:cubicBezTo>
                    <a:lnTo>
                      <a:pt x="37" y="82"/>
                    </a:lnTo>
                    <a:close/>
                    <a:moveTo>
                      <a:pt x="43" y="61"/>
                    </a:moveTo>
                    <a:cubicBezTo>
                      <a:pt x="55" y="67"/>
                      <a:pt x="55" y="67"/>
                      <a:pt x="55" y="67"/>
                    </a:cubicBezTo>
                    <a:cubicBezTo>
                      <a:pt x="56" y="79"/>
                      <a:pt x="56" y="79"/>
                      <a:pt x="56" y="79"/>
                    </a:cubicBezTo>
                    <a:cubicBezTo>
                      <a:pt x="44" y="72"/>
                      <a:pt x="44" y="72"/>
                      <a:pt x="44" y="72"/>
                    </a:cubicBezTo>
                    <a:lnTo>
                      <a:pt x="43" y="61"/>
                    </a:lnTo>
                    <a:close/>
                    <a:moveTo>
                      <a:pt x="46" y="87"/>
                    </a:moveTo>
                    <a:cubicBezTo>
                      <a:pt x="44" y="75"/>
                      <a:pt x="44" y="75"/>
                      <a:pt x="44" y="75"/>
                    </a:cubicBezTo>
                    <a:cubicBezTo>
                      <a:pt x="56" y="82"/>
                      <a:pt x="56" y="82"/>
                      <a:pt x="56" y="82"/>
                    </a:cubicBezTo>
                    <a:cubicBezTo>
                      <a:pt x="57" y="93"/>
                      <a:pt x="57" y="93"/>
                      <a:pt x="57" y="93"/>
                    </a:cubicBezTo>
                    <a:lnTo>
                      <a:pt x="46" y="87"/>
                    </a:lnTo>
                    <a:close/>
                    <a:moveTo>
                      <a:pt x="57" y="55"/>
                    </a:move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71"/>
                      <a:pt x="68" y="71"/>
                      <a:pt x="68" y="71"/>
                    </a:cubicBezTo>
                    <a:cubicBezTo>
                      <a:pt x="58" y="66"/>
                      <a:pt x="58" y="66"/>
                      <a:pt x="58" y="66"/>
                    </a:cubicBezTo>
                    <a:lnTo>
                      <a:pt x="57" y="55"/>
                    </a:lnTo>
                    <a:close/>
                    <a:moveTo>
                      <a:pt x="58" y="68"/>
                    </a:moveTo>
                    <a:cubicBezTo>
                      <a:pt x="68" y="74"/>
                      <a:pt x="68" y="74"/>
                      <a:pt x="68" y="74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59" y="80"/>
                      <a:pt x="59" y="80"/>
                      <a:pt x="59" y="80"/>
                    </a:cubicBezTo>
                    <a:lnTo>
                      <a:pt x="58" y="68"/>
                    </a:lnTo>
                    <a:close/>
                    <a:moveTo>
                      <a:pt x="60" y="94"/>
                    </a:moveTo>
                    <a:cubicBezTo>
                      <a:pt x="59" y="83"/>
                      <a:pt x="59" y="83"/>
                      <a:pt x="59" y="83"/>
                    </a:cubicBezTo>
                    <a:cubicBezTo>
                      <a:pt x="69" y="88"/>
                      <a:pt x="69" y="88"/>
                      <a:pt x="69" y="88"/>
                    </a:cubicBezTo>
                    <a:cubicBezTo>
                      <a:pt x="69" y="99"/>
                      <a:pt x="69" y="99"/>
                      <a:pt x="69" y="99"/>
                    </a:cubicBezTo>
                    <a:lnTo>
                      <a:pt x="60" y="94"/>
                    </a:lnTo>
                    <a:close/>
                    <a:moveTo>
                      <a:pt x="82" y="106"/>
                    </a:moveTo>
                    <a:cubicBezTo>
                      <a:pt x="71" y="100"/>
                      <a:pt x="71" y="100"/>
                      <a:pt x="71" y="100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82" y="95"/>
                      <a:pt x="82" y="95"/>
                      <a:pt x="82" y="95"/>
                    </a:cubicBezTo>
                    <a:lnTo>
                      <a:pt x="82" y="106"/>
                    </a:lnTo>
                    <a:close/>
                    <a:moveTo>
                      <a:pt x="82" y="92"/>
                    </a:move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82" y="81"/>
                      <a:pt x="82" y="81"/>
                      <a:pt x="82" y="81"/>
                    </a:cubicBezTo>
                    <a:lnTo>
                      <a:pt x="82" y="92"/>
                    </a:lnTo>
                    <a:close/>
                    <a:moveTo>
                      <a:pt x="82" y="79"/>
                    </a:moveTo>
                    <a:cubicBezTo>
                      <a:pt x="71" y="72"/>
                      <a:pt x="71" y="72"/>
                      <a:pt x="71" y="72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83" y="68"/>
                      <a:pt x="83" y="68"/>
                      <a:pt x="83" y="68"/>
                    </a:cubicBezTo>
                    <a:lnTo>
                      <a:pt x="82" y="79"/>
                    </a:lnTo>
                    <a:close/>
                    <a:moveTo>
                      <a:pt x="85" y="96"/>
                    </a:moveTo>
                    <a:cubicBezTo>
                      <a:pt x="91" y="100"/>
                      <a:pt x="91" y="100"/>
                      <a:pt x="91" y="10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84" y="107"/>
                      <a:pt x="84" y="107"/>
                      <a:pt x="84" y="107"/>
                    </a:cubicBezTo>
                    <a:lnTo>
                      <a:pt x="85" y="96"/>
                    </a:lnTo>
                    <a:close/>
                    <a:moveTo>
                      <a:pt x="99" y="115"/>
                    </a:moveTo>
                    <a:cubicBezTo>
                      <a:pt x="92" y="112"/>
                      <a:pt x="92" y="112"/>
                      <a:pt x="92" y="112"/>
                    </a:cubicBezTo>
                    <a:cubicBezTo>
                      <a:pt x="93" y="101"/>
                      <a:pt x="93" y="101"/>
                      <a:pt x="93" y="101"/>
                    </a:cubicBezTo>
                    <a:cubicBezTo>
                      <a:pt x="100" y="105"/>
                      <a:pt x="100" y="105"/>
                      <a:pt x="100" y="105"/>
                    </a:cubicBezTo>
                    <a:lnTo>
                      <a:pt x="99" y="115"/>
                    </a:lnTo>
                    <a:close/>
                    <a:moveTo>
                      <a:pt x="101" y="102"/>
                    </a:moveTo>
                    <a:cubicBezTo>
                      <a:pt x="94" y="99"/>
                      <a:pt x="94" y="99"/>
                      <a:pt x="94" y="99"/>
                    </a:cubicBezTo>
                    <a:cubicBezTo>
                      <a:pt x="95" y="88"/>
                      <a:pt x="95" y="88"/>
                      <a:pt x="95" y="88"/>
                    </a:cubicBezTo>
                    <a:cubicBezTo>
                      <a:pt x="102" y="92"/>
                      <a:pt x="102" y="92"/>
                      <a:pt x="102" y="92"/>
                    </a:cubicBezTo>
                    <a:lnTo>
                      <a:pt x="101" y="102"/>
                    </a:lnTo>
                    <a:close/>
                    <a:moveTo>
                      <a:pt x="102" y="89"/>
                    </a:moveTo>
                    <a:cubicBezTo>
                      <a:pt x="95" y="86"/>
                      <a:pt x="95" y="86"/>
                      <a:pt x="95" y="86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103" y="79"/>
                      <a:pt x="103" y="79"/>
                      <a:pt x="103" y="79"/>
                    </a:cubicBezTo>
                    <a:lnTo>
                      <a:pt x="102" y="89"/>
                    </a:lnTo>
                    <a:close/>
                  </a:path>
                </a:pathLst>
              </a:custGeom>
              <a:solidFill>
                <a:srgbClr val="ABB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1" name="Freeform 1255"/>
              <p:cNvSpPr>
                <a:spLocks/>
              </p:cNvSpPr>
              <p:nvPr/>
            </p:nvSpPr>
            <p:spPr bwMode="auto">
              <a:xfrm>
                <a:off x="4420573" y="4950279"/>
                <a:ext cx="388938" cy="212725"/>
              </a:xfrm>
              <a:custGeom>
                <a:avLst/>
                <a:gdLst>
                  <a:gd name="T0" fmla="*/ 2 w 42"/>
                  <a:gd name="T1" fmla="*/ 23 h 23"/>
                  <a:gd name="T2" fmla="*/ 2 w 42"/>
                  <a:gd name="T3" fmla="*/ 23 h 23"/>
                  <a:gd name="T4" fmla="*/ 41 w 42"/>
                  <a:gd name="T5" fmla="*/ 2 h 23"/>
                  <a:gd name="T6" fmla="*/ 42 w 42"/>
                  <a:gd name="T7" fmla="*/ 1 h 23"/>
                  <a:gd name="T8" fmla="*/ 40 w 42"/>
                  <a:gd name="T9" fmla="*/ 0 h 23"/>
                  <a:gd name="T10" fmla="*/ 1 w 42"/>
                  <a:gd name="T11" fmla="*/ 20 h 23"/>
                  <a:gd name="T12" fmla="*/ 0 w 42"/>
                  <a:gd name="T13" fmla="*/ 22 h 23"/>
                  <a:gd name="T14" fmla="*/ 2 w 42"/>
                  <a:gd name="T1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3">
                    <a:moveTo>
                      <a:pt x="2" y="2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2" y="2"/>
                      <a:pt x="42" y="1"/>
                      <a:pt x="42" y="1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21"/>
                      <a:pt x="0" y="22"/>
                    </a:cubicBezTo>
                    <a:cubicBezTo>
                      <a:pt x="1" y="22"/>
                      <a:pt x="1" y="23"/>
                      <a:pt x="2" y="23"/>
                    </a:cubicBezTo>
                    <a:close/>
                  </a:path>
                </a:pathLst>
              </a:custGeom>
              <a:solidFill>
                <a:srgbClr val="ABB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2" name="Freeform 1256"/>
              <p:cNvSpPr>
                <a:spLocks/>
              </p:cNvSpPr>
              <p:nvPr/>
            </p:nvSpPr>
            <p:spPr bwMode="auto">
              <a:xfrm>
                <a:off x="4428510" y="4821691"/>
                <a:ext cx="398463" cy="222250"/>
              </a:xfrm>
              <a:custGeom>
                <a:avLst/>
                <a:gdLst>
                  <a:gd name="T0" fmla="*/ 2 w 43"/>
                  <a:gd name="T1" fmla="*/ 24 h 24"/>
                  <a:gd name="T2" fmla="*/ 2 w 43"/>
                  <a:gd name="T3" fmla="*/ 24 h 24"/>
                  <a:gd name="T4" fmla="*/ 42 w 43"/>
                  <a:gd name="T5" fmla="*/ 3 h 24"/>
                  <a:gd name="T6" fmla="*/ 43 w 43"/>
                  <a:gd name="T7" fmla="*/ 1 h 24"/>
                  <a:gd name="T8" fmla="*/ 41 w 43"/>
                  <a:gd name="T9" fmla="*/ 1 h 24"/>
                  <a:gd name="T10" fmla="*/ 1 w 43"/>
                  <a:gd name="T11" fmla="*/ 21 h 24"/>
                  <a:gd name="T12" fmla="*/ 1 w 43"/>
                  <a:gd name="T13" fmla="*/ 23 h 24"/>
                  <a:gd name="T14" fmla="*/ 2 w 43"/>
                  <a:gd name="T1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4">
                    <a:moveTo>
                      <a:pt x="2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3" y="3"/>
                      <a:pt x="43" y="2"/>
                      <a:pt x="43" y="1"/>
                    </a:cubicBezTo>
                    <a:cubicBezTo>
                      <a:pt x="43" y="1"/>
                      <a:pt x="42" y="0"/>
                      <a:pt x="41" y="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1"/>
                      <a:pt x="0" y="22"/>
                      <a:pt x="1" y="23"/>
                    </a:cubicBezTo>
                    <a:cubicBezTo>
                      <a:pt x="1" y="23"/>
                      <a:pt x="1" y="24"/>
                      <a:pt x="2" y="24"/>
                    </a:cubicBezTo>
                    <a:close/>
                  </a:path>
                </a:pathLst>
              </a:custGeom>
              <a:solidFill>
                <a:srgbClr val="ABB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3" name="Freeform 1257"/>
              <p:cNvSpPr>
                <a:spLocks/>
              </p:cNvSpPr>
              <p:nvPr/>
            </p:nvSpPr>
            <p:spPr bwMode="auto">
              <a:xfrm>
                <a:off x="4438035" y="4701041"/>
                <a:ext cx="407988" cy="222250"/>
              </a:xfrm>
              <a:custGeom>
                <a:avLst/>
                <a:gdLst>
                  <a:gd name="T0" fmla="*/ 2 w 44"/>
                  <a:gd name="T1" fmla="*/ 24 h 24"/>
                  <a:gd name="T2" fmla="*/ 3 w 44"/>
                  <a:gd name="T3" fmla="*/ 24 h 24"/>
                  <a:gd name="T4" fmla="*/ 43 w 44"/>
                  <a:gd name="T5" fmla="*/ 3 h 24"/>
                  <a:gd name="T6" fmla="*/ 44 w 44"/>
                  <a:gd name="T7" fmla="*/ 1 h 24"/>
                  <a:gd name="T8" fmla="*/ 42 w 44"/>
                  <a:gd name="T9" fmla="*/ 0 h 24"/>
                  <a:gd name="T10" fmla="*/ 1 w 44"/>
                  <a:gd name="T11" fmla="*/ 21 h 24"/>
                  <a:gd name="T12" fmla="*/ 1 w 44"/>
                  <a:gd name="T13" fmla="*/ 23 h 24"/>
                  <a:gd name="T14" fmla="*/ 2 w 44"/>
                  <a:gd name="T1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24">
                    <a:moveTo>
                      <a:pt x="2" y="24"/>
                    </a:moveTo>
                    <a:cubicBezTo>
                      <a:pt x="3" y="24"/>
                      <a:pt x="3" y="24"/>
                      <a:pt x="3" y="24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4" y="3"/>
                      <a:pt x="44" y="2"/>
                      <a:pt x="44" y="1"/>
                    </a:cubicBezTo>
                    <a:cubicBezTo>
                      <a:pt x="43" y="0"/>
                      <a:pt x="43" y="0"/>
                      <a:pt x="42" y="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0" y="22"/>
                      <a:pt x="1" y="23"/>
                    </a:cubicBezTo>
                    <a:cubicBezTo>
                      <a:pt x="1" y="23"/>
                      <a:pt x="2" y="24"/>
                      <a:pt x="2" y="24"/>
                    </a:cubicBezTo>
                    <a:close/>
                  </a:path>
                </a:pathLst>
              </a:custGeom>
              <a:solidFill>
                <a:srgbClr val="ABB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4" name="Freeform 1258"/>
              <p:cNvSpPr>
                <a:spLocks/>
              </p:cNvSpPr>
              <p:nvPr/>
            </p:nvSpPr>
            <p:spPr bwMode="auto">
              <a:xfrm>
                <a:off x="4457085" y="4580391"/>
                <a:ext cx="407988" cy="222250"/>
              </a:xfrm>
              <a:custGeom>
                <a:avLst/>
                <a:gdLst>
                  <a:gd name="T0" fmla="*/ 1 w 44"/>
                  <a:gd name="T1" fmla="*/ 24 h 24"/>
                  <a:gd name="T2" fmla="*/ 2 w 44"/>
                  <a:gd name="T3" fmla="*/ 24 h 24"/>
                  <a:gd name="T4" fmla="*/ 43 w 44"/>
                  <a:gd name="T5" fmla="*/ 3 h 24"/>
                  <a:gd name="T6" fmla="*/ 44 w 44"/>
                  <a:gd name="T7" fmla="*/ 1 h 24"/>
                  <a:gd name="T8" fmla="*/ 42 w 44"/>
                  <a:gd name="T9" fmla="*/ 0 h 24"/>
                  <a:gd name="T10" fmla="*/ 1 w 44"/>
                  <a:gd name="T11" fmla="*/ 21 h 24"/>
                  <a:gd name="T12" fmla="*/ 0 w 44"/>
                  <a:gd name="T13" fmla="*/ 23 h 24"/>
                  <a:gd name="T14" fmla="*/ 1 w 44"/>
                  <a:gd name="T1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24">
                    <a:moveTo>
                      <a:pt x="1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4" y="2"/>
                      <a:pt x="44" y="1"/>
                      <a:pt x="44" y="1"/>
                    </a:cubicBezTo>
                    <a:cubicBezTo>
                      <a:pt x="43" y="0"/>
                      <a:pt x="42" y="0"/>
                      <a:pt x="42" y="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1" y="24"/>
                      <a:pt x="1" y="24"/>
                    </a:cubicBezTo>
                    <a:close/>
                  </a:path>
                </a:pathLst>
              </a:custGeom>
              <a:solidFill>
                <a:srgbClr val="ABB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5" name="Freeform 1259"/>
              <p:cNvSpPr>
                <a:spLocks/>
              </p:cNvSpPr>
              <p:nvPr/>
            </p:nvSpPr>
            <p:spPr bwMode="auto">
              <a:xfrm>
                <a:off x="4780935" y="4580391"/>
                <a:ext cx="84138" cy="398462"/>
              </a:xfrm>
              <a:custGeom>
                <a:avLst/>
                <a:gdLst>
                  <a:gd name="T0" fmla="*/ 2 w 9"/>
                  <a:gd name="T1" fmla="*/ 43 h 43"/>
                  <a:gd name="T2" fmla="*/ 3 w 9"/>
                  <a:gd name="T3" fmla="*/ 41 h 43"/>
                  <a:gd name="T4" fmla="*/ 9 w 9"/>
                  <a:gd name="T5" fmla="*/ 2 h 43"/>
                  <a:gd name="T6" fmla="*/ 8 w 9"/>
                  <a:gd name="T7" fmla="*/ 0 h 43"/>
                  <a:gd name="T8" fmla="*/ 6 w 9"/>
                  <a:gd name="T9" fmla="*/ 1 h 43"/>
                  <a:gd name="T10" fmla="*/ 0 w 9"/>
                  <a:gd name="T11" fmla="*/ 41 h 43"/>
                  <a:gd name="T12" fmla="*/ 2 w 9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43">
                    <a:moveTo>
                      <a:pt x="2" y="43"/>
                    </a:moveTo>
                    <a:cubicBezTo>
                      <a:pt x="2" y="43"/>
                      <a:pt x="3" y="42"/>
                      <a:pt x="3" y="4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8" y="0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1" y="43"/>
                      <a:pt x="2" y="43"/>
                    </a:cubicBezTo>
                    <a:close/>
                  </a:path>
                </a:pathLst>
              </a:custGeom>
              <a:solidFill>
                <a:srgbClr val="ABB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6" name="Freeform 1260"/>
              <p:cNvSpPr>
                <a:spLocks/>
              </p:cNvSpPr>
              <p:nvPr/>
            </p:nvSpPr>
            <p:spPr bwMode="auto">
              <a:xfrm>
                <a:off x="4688860" y="4626429"/>
                <a:ext cx="82550" cy="398462"/>
              </a:xfrm>
              <a:custGeom>
                <a:avLst/>
                <a:gdLst>
                  <a:gd name="T0" fmla="*/ 2 w 9"/>
                  <a:gd name="T1" fmla="*/ 43 h 43"/>
                  <a:gd name="T2" fmla="*/ 3 w 9"/>
                  <a:gd name="T3" fmla="*/ 41 h 43"/>
                  <a:gd name="T4" fmla="*/ 9 w 9"/>
                  <a:gd name="T5" fmla="*/ 2 h 43"/>
                  <a:gd name="T6" fmla="*/ 7 w 9"/>
                  <a:gd name="T7" fmla="*/ 0 h 43"/>
                  <a:gd name="T8" fmla="*/ 6 w 9"/>
                  <a:gd name="T9" fmla="*/ 1 h 43"/>
                  <a:gd name="T10" fmla="*/ 1 w 9"/>
                  <a:gd name="T11" fmla="*/ 41 h 43"/>
                  <a:gd name="T12" fmla="*/ 2 w 9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43">
                    <a:moveTo>
                      <a:pt x="2" y="43"/>
                    </a:moveTo>
                    <a:cubicBezTo>
                      <a:pt x="3" y="43"/>
                      <a:pt x="3" y="42"/>
                      <a:pt x="3" y="4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2"/>
                      <a:pt x="1" y="43"/>
                      <a:pt x="2" y="43"/>
                    </a:cubicBezTo>
                    <a:close/>
                  </a:path>
                </a:pathLst>
              </a:custGeom>
              <a:solidFill>
                <a:srgbClr val="ABB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7" name="Freeform 1261"/>
              <p:cNvSpPr>
                <a:spLocks/>
              </p:cNvSpPr>
              <p:nvPr/>
            </p:nvSpPr>
            <p:spPr bwMode="auto">
              <a:xfrm>
                <a:off x="4604723" y="4674054"/>
                <a:ext cx="65088" cy="396875"/>
              </a:xfrm>
              <a:custGeom>
                <a:avLst/>
                <a:gdLst>
                  <a:gd name="T0" fmla="*/ 1 w 7"/>
                  <a:gd name="T1" fmla="*/ 43 h 43"/>
                  <a:gd name="T2" fmla="*/ 3 w 7"/>
                  <a:gd name="T3" fmla="*/ 41 h 43"/>
                  <a:gd name="T4" fmla="*/ 7 w 7"/>
                  <a:gd name="T5" fmla="*/ 2 h 43"/>
                  <a:gd name="T6" fmla="*/ 6 w 7"/>
                  <a:gd name="T7" fmla="*/ 0 h 43"/>
                  <a:gd name="T8" fmla="*/ 4 w 7"/>
                  <a:gd name="T9" fmla="*/ 2 h 43"/>
                  <a:gd name="T10" fmla="*/ 0 w 7"/>
                  <a:gd name="T11" fmla="*/ 41 h 43"/>
                  <a:gd name="T12" fmla="*/ 1 w 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3">
                    <a:moveTo>
                      <a:pt x="1" y="43"/>
                    </a:moveTo>
                    <a:cubicBezTo>
                      <a:pt x="2" y="43"/>
                      <a:pt x="3" y="42"/>
                      <a:pt x="3" y="4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2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3"/>
                      <a:pt x="1" y="43"/>
                    </a:cubicBezTo>
                    <a:close/>
                  </a:path>
                </a:pathLst>
              </a:custGeom>
              <a:solidFill>
                <a:srgbClr val="ABB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8" name="Freeform 1262"/>
              <p:cNvSpPr>
                <a:spLocks/>
              </p:cNvSpPr>
              <p:nvPr/>
            </p:nvSpPr>
            <p:spPr bwMode="auto">
              <a:xfrm>
                <a:off x="4512648" y="4729616"/>
                <a:ext cx="65088" cy="387350"/>
              </a:xfrm>
              <a:custGeom>
                <a:avLst/>
                <a:gdLst>
                  <a:gd name="T0" fmla="*/ 1 w 7"/>
                  <a:gd name="T1" fmla="*/ 42 h 42"/>
                  <a:gd name="T2" fmla="*/ 3 w 7"/>
                  <a:gd name="T3" fmla="*/ 40 h 42"/>
                  <a:gd name="T4" fmla="*/ 7 w 7"/>
                  <a:gd name="T5" fmla="*/ 1 h 42"/>
                  <a:gd name="T6" fmla="*/ 6 w 7"/>
                  <a:gd name="T7" fmla="*/ 0 h 42"/>
                  <a:gd name="T8" fmla="*/ 4 w 7"/>
                  <a:gd name="T9" fmla="*/ 1 h 42"/>
                  <a:gd name="T10" fmla="*/ 0 w 7"/>
                  <a:gd name="T11" fmla="*/ 40 h 42"/>
                  <a:gd name="T12" fmla="*/ 1 w 7"/>
                  <a:gd name="T1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2">
                    <a:moveTo>
                      <a:pt x="1" y="42"/>
                    </a:moveTo>
                    <a:cubicBezTo>
                      <a:pt x="2" y="42"/>
                      <a:pt x="3" y="41"/>
                      <a:pt x="3" y="4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4" y="0"/>
                      <a:pt x="4" y="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1" y="42"/>
                    </a:cubicBezTo>
                    <a:close/>
                  </a:path>
                </a:pathLst>
              </a:custGeom>
              <a:solidFill>
                <a:srgbClr val="ABB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9" name="Freeform 1264"/>
              <p:cNvSpPr>
                <a:spLocks/>
              </p:cNvSpPr>
              <p:nvPr/>
            </p:nvSpPr>
            <p:spPr bwMode="auto">
              <a:xfrm>
                <a:off x="4420573" y="4775654"/>
                <a:ext cx="63500" cy="387350"/>
              </a:xfrm>
              <a:custGeom>
                <a:avLst/>
                <a:gdLst>
                  <a:gd name="T0" fmla="*/ 2 w 7"/>
                  <a:gd name="T1" fmla="*/ 42 h 42"/>
                  <a:gd name="T2" fmla="*/ 3 w 7"/>
                  <a:gd name="T3" fmla="*/ 40 h 42"/>
                  <a:gd name="T4" fmla="*/ 7 w 7"/>
                  <a:gd name="T5" fmla="*/ 1 h 42"/>
                  <a:gd name="T6" fmla="*/ 5 w 7"/>
                  <a:gd name="T7" fmla="*/ 0 h 42"/>
                  <a:gd name="T8" fmla="*/ 4 w 7"/>
                  <a:gd name="T9" fmla="*/ 1 h 42"/>
                  <a:gd name="T10" fmla="*/ 0 w 7"/>
                  <a:gd name="T11" fmla="*/ 40 h 42"/>
                  <a:gd name="T12" fmla="*/ 1 w 7"/>
                  <a:gd name="T13" fmla="*/ 42 h 42"/>
                  <a:gd name="T14" fmla="*/ 2 w 7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2">
                    <a:moveTo>
                      <a:pt x="2" y="42"/>
                    </a:moveTo>
                    <a:cubicBezTo>
                      <a:pt x="2" y="42"/>
                      <a:pt x="3" y="41"/>
                      <a:pt x="3" y="4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5" y="0"/>
                      <a:pt x="4" y="0"/>
                      <a:pt x="4" y="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1" y="42"/>
                      <a:pt x="1" y="42"/>
                    </a:cubicBezTo>
                    <a:lnTo>
                      <a:pt x="2" y="42"/>
                    </a:lnTo>
                    <a:close/>
                  </a:path>
                </a:pathLst>
              </a:custGeom>
              <a:solidFill>
                <a:srgbClr val="ABB9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0" name="Freeform 1265"/>
              <p:cNvSpPr>
                <a:spLocks/>
              </p:cNvSpPr>
              <p:nvPr/>
            </p:nvSpPr>
            <p:spPr bwMode="auto">
              <a:xfrm>
                <a:off x="4512648" y="4674054"/>
                <a:ext cx="296863" cy="387350"/>
              </a:xfrm>
              <a:custGeom>
                <a:avLst/>
                <a:gdLst>
                  <a:gd name="T0" fmla="*/ 187 w 187"/>
                  <a:gd name="T1" fmla="*/ 0 h 244"/>
                  <a:gd name="T2" fmla="*/ 169 w 187"/>
                  <a:gd name="T3" fmla="*/ 168 h 244"/>
                  <a:gd name="T4" fmla="*/ 0 w 187"/>
                  <a:gd name="T5" fmla="*/ 244 h 244"/>
                  <a:gd name="T6" fmla="*/ 12 w 187"/>
                  <a:gd name="T7" fmla="*/ 87 h 244"/>
                  <a:gd name="T8" fmla="*/ 187 w 187"/>
                  <a:gd name="T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244">
                    <a:moveTo>
                      <a:pt x="187" y="0"/>
                    </a:moveTo>
                    <a:lnTo>
                      <a:pt x="169" y="168"/>
                    </a:lnTo>
                    <a:lnTo>
                      <a:pt x="0" y="244"/>
                    </a:lnTo>
                    <a:lnTo>
                      <a:pt x="12" y="87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F04B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1" name="Freeform 1266"/>
              <p:cNvSpPr>
                <a:spLocks/>
              </p:cNvSpPr>
              <p:nvPr/>
            </p:nvSpPr>
            <p:spPr bwMode="auto">
              <a:xfrm>
                <a:off x="4493598" y="4674054"/>
                <a:ext cx="315913" cy="387350"/>
              </a:xfrm>
              <a:custGeom>
                <a:avLst/>
                <a:gdLst>
                  <a:gd name="T0" fmla="*/ 193 w 199"/>
                  <a:gd name="T1" fmla="*/ 0 h 244"/>
                  <a:gd name="T2" fmla="*/ 199 w 199"/>
                  <a:gd name="T3" fmla="*/ 0 h 244"/>
                  <a:gd name="T4" fmla="*/ 24 w 199"/>
                  <a:gd name="T5" fmla="*/ 87 h 244"/>
                  <a:gd name="T6" fmla="*/ 12 w 199"/>
                  <a:gd name="T7" fmla="*/ 244 h 244"/>
                  <a:gd name="T8" fmla="*/ 0 w 199"/>
                  <a:gd name="T9" fmla="*/ 244 h 244"/>
                  <a:gd name="T10" fmla="*/ 18 w 199"/>
                  <a:gd name="T11" fmla="*/ 87 h 244"/>
                  <a:gd name="T12" fmla="*/ 193 w 199"/>
                  <a:gd name="T13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44">
                    <a:moveTo>
                      <a:pt x="193" y="0"/>
                    </a:moveTo>
                    <a:lnTo>
                      <a:pt x="199" y="0"/>
                    </a:lnTo>
                    <a:lnTo>
                      <a:pt x="24" y="87"/>
                    </a:lnTo>
                    <a:lnTo>
                      <a:pt x="12" y="244"/>
                    </a:lnTo>
                    <a:lnTo>
                      <a:pt x="0" y="244"/>
                    </a:lnTo>
                    <a:lnTo>
                      <a:pt x="18" y="87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D533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2" name="Freeform 1267"/>
              <p:cNvSpPr>
                <a:spLocks/>
              </p:cNvSpPr>
              <p:nvPr/>
            </p:nvSpPr>
            <p:spPr bwMode="auto">
              <a:xfrm>
                <a:off x="3485535" y="4045404"/>
                <a:ext cx="82550" cy="82550"/>
              </a:xfrm>
              <a:custGeom>
                <a:avLst/>
                <a:gdLst>
                  <a:gd name="T0" fmla="*/ 2 w 9"/>
                  <a:gd name="T1" fmla="*/ 5 h 9"/>
                  <a:gd name="T2" fmla="*/ 6 w 9"/>
                  <a:gd name="T3" fmla="*/ 9 h 9"/>
                  <a:gd name="T4" fmla="*/ 9 w 9"/>
                  <a:gd name="T5" fmla="*/ 6 h 9"/>
                  <a:gd name="T6" fmla="*/ 3 w 9"/>
                  <a:gd name="T7" fmla="*/ 1 h 9"/>
                  <a:gd name="T8" fmla="*/ 1 w 9"/>
                  <a:gd name="T9" fmla="*/ 1 h 9"/>
                  <a:gd name="T10" fmla="*/ 2 w 9"/>
                  <a:gd name="T1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2" y="5"/>
                    </a:moveTo>
                    <a:cubicBezTo>
                      <a:pt x="6" y="9"/>
                      <a:pt x="6" y="9"/>
                      <a:pt x="6" y="9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2"/>
                      <a:pt x="1" y="4"/>
                      <a:pt x="2" y="5"/>
                    </a:cubicBezTo>
                    <a:close/>
                  </a:path>
                </a:pathLst>
              </a:custGeom>
              <a:solidFill>
                <a:srgbClr val="F04B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3" name="Freeform 1268"/>
              <p:cNvSpPr>
                <a:spLocks/>
              </p:cNvSpPr>
              <p:nvPr/>
            </p:nvSpPr>
            <p:spPr bwMode="auto">
              <a:xfrm>
                <a:off x="2910860" y="1826079"/>
                <a:ext cx="1352550" cy="869950"/>
              </a:xfrm>
              <a:custGeom>
                <a:avLst/>
                <a:gdLst>
                  <a:gd name="T0" fmla="*/ 0 w 852"/>
                  <a:gd name="T1" fmla="*/ 431 h 548"/>
                  <a:gd name="T2" fmla="*/ 111 w 852"/>
                  <a:gd name="T3" fmla="*/ 548 h 548"/>
                  <a:gd name="T4" fmla="*/ 852 w 852"/>
                  <a:gd name="T5" fmla="*/ 122 h 548"/>
                  <a:gd name="T6" fmla="*/ 741 w 852"/>
                  <a:gd name="T7" fmla="*/ 0 h 548"/>
                  <a:gd name="T8" fmla="*/ 0 w 852"/>
                  <a:gd name="T9" fmla="*/ 431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2" h="548">
                    <a:moveTo>
                      <a:pt x="0" y="431"/>
                    </a:moveTo>
                    <a:lnTo>
                      <a:pt x="111" y="548"/>
                    </a:lnTo>
                    <a:lnTo>
                      <a:pt x="852" y="122"/>
                    </a:lnTo>
                    <a:lnTo>
                      <a:pt x="741" y="0"/>
                    </a:lnTo>
                    <a:lnTo>
                      <a:pt x="0" y="431"/>
                    </a:lnTo>
                    <a:close/>
                  </a:path>
                </a:pathLst>
              </a:custGeom>
              <a:solidFill>
                <a:srgbClr val="F373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4" name="Freeform 1269"/>
              <p:cNvSpPr>
                <a:spLocks/>
              </p:cNvSpPr>
              <p:nvPr/>
            </p:nvSpPr>
            <p:spPr bwMode="auto">
              <a:xfrm>
                <a:off x="3169623" y="2278516"/>
                <a:ext cx="306388" cy="268287"/>
              </a:xfrm>
              <a:custGeom>
                <a:avLst/>
                <a:gdLst>
                  <a:gd name="T0" fmla="*/ 111 w 193"/>
                  <a:gd name="T1" fmla="*/ 169 h 169"/>
                  <a:gd name="T2" fmla="*/ 193 w 193"/>
                  <a:gd name="T3" fmla="*/ 123 h 169"/>
                  <a:gd name="T4" fmla="*/ 82 w 193"/>
                  <a:gd name="T5" fmla="*/ 0 h 169"/>
                  <a:gd name="T6" fmla="*/ 0 w 193"/>
                  <a:gd name="T7" fmla="*/ 53 h 169"/>
                  <a:gd name="T8" fmla="*/ 111 w 193"/>
                  <a:gd name="T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69">
                    <a:moveTo>
                      <a:pt x="111" y="169"/>
                    </a:moveTo>
                    <a:lnTo>
                      <a:pt x="193" y="123"/>
                    </a:lnTo>
                    <a:lnTo>
                      <a:pt x="82" y="0"/>
                    </a:lnTo>
                    <a:lnTo>
                      <a:pt x="0" y="53"/>
                    </a:lnTo>
                    <a:lnTo>
                      <a:pt x="111" y="169"/>
                    </a:lnTo>
                    <a:close/>
                  </a:path>
                </a:pathLst>
              </a:custGeom>
              <a:solidFill>
                <a:srgbClr val="F373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5" name="Freeform 1270"/>
              <p:cNvSpPr>
                <a:spLocks/>
              </p:cNvSpPr>
              <p:nvPr/>
            </p:nvSpPr>
            <p:spPr bwMode="auto">
              <a:xfrm>
                <a:off x="3041035" y="2362654"/>
                <a:ext cx="304800" cy="258762"/>
              </a:xfrm>
              <a:custGeom>
                <a:avLst/>
                <a:gdLst>
                  <a:gd name="T0" fmla="*/ 111 w 192"/>
                  <a:gd name="T1" fmla="*/ 163 h 163"/>
                  <a:gd name="T2" fmla="*/ 192 w 192"/>
                  <a:gd name="T3" fmla="*/ 116 h 163"/>
                  <a:gd name="T4" fmla="*/ 81 w 192"/>
                  <a:gd name="T5" fmla="*/ 0 h 163"/>
                  <a:gd name="T6" fmla="*/ 0 w 192"/>
                  <a:gd name="T7" fmla="*/ 46 h 163"/>
                  <a:gd name="T8" fmla="*/ 111 w 192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63">
                    <a:moveTo>
                      <a:pt x="111" y="163"/>
                    </a:moveTo>
                    <a:lnTo>
                      <a:pt x="192" y="116"/>
                    </a:lnTo>
                    <a:lnTo>
                      <a:pt x="81" y="0"/>
                    </a:lnTo>
                    <a:lnTo>
                      <a:pt x="0" y="46"/>
                    </a:lnTo>
                    <a:lnTo>
                      <a:pt x="111" y="1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6" name="Freeform 1271"/>
              <p:cNvSpPr>
                <a:spLocks/>
              </p:cNvSpPr>
              <p:nvPr/>
            </p:nvSpPr>
            <p:spPr bwMode="auto">
              <a:xfrm>
                <a:off x="3299798" y="2205491"/>
                <a:ext cx="304800" cy="268287"/>
              </a:xfrm>
              <a:custGeom>
                <a:avLst/>
                <a:gdLst>
                  <a:gd name="T0" fmla="*/ 111 w 192"/>
                  <a:gd name="T1" fmla="*/ 169 h 169"/>
                  <a:gd name="T2" fmla="*/ 192 w 192"/>
                  <a:gd name="T3" fmla="*/ 122 h 169"/>
                  <a:gd name="T4" fmla="*/ 82 w 192"/>
                  <a:gd name="T5" fmla="*/ 0 h 169"/>
                  <a:gd name="T6" fmla="*/ 0 w 192"/>
                  <a:gd name="T7" fmla="*/ 46 h 169"/>
                  <a:gd name="T8" fmla="*/ 111 w 192"/>
                  <a:gd name="T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69">
                    <a:moveTo>
                      <a:pt x="111" y="169"/>
                    </a:moveTo>
                    <a:lnTo>
                      <a:pt x="192" y="122"/>
                    </a:lnTo>
                    <a:lnTo>
                      <a:pt x="82" y="0"/>
                    </a:lnTo>
                    <a:lnTo>
                      <a:pt x="0" y="46"/>
                    </a:lnTo>
                    <a:lnTo>
                      <a:pt x="111" y="1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7" name="Freeform 1272"/>
              <p:cNvSpPr>
                <a:spLocks/>
              </p:cNvSpPr>
              <p:nvPr/>
            </p:nvSpPr>
            <p:spPr bwMode="auto">
              <a:xfrm>
                <a:off x="3568085" y="2057854"/>
                <a:ext cx="306388" cy="258762"/>
              </a:xfrm>
              <a:custGeom>
                <a:avLst/>
                <a:gdLst>
                  <a:gd name="T0" fmla="*/ 111 w 193"/>
                  <a:gd name="T1" fmla="*/ 163 h 163"/>
                  <a:gd name="T2" fmla="*/ 193 w 193"/>
                  <a:gd name="T3" fmla="*/ 116 h 163"/>
                  <a:gd name="T4" fmla="*/ 82 w 193"/>
                  <a:gd name="T5" fmla="*/ 0 h 163"/>
                  <a:gd name="T6" fmla="*/ 0 w 193"/>
                  <a:gd name="T7" fmla="*/ 46 h 163"/>
                  <a:gd name="T8" fmla="*/ 111 w 193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63">
                    <a:moveTo>
                      <a:pt x="111" y="163"/>
                    </a:moveTo>
                    <a:lnTo>
                      <a:pt x="193" y="116"/>
                    </a:lnTo>
                    <a:lnTo>
                      <a:pt x="82" y="0"/>
                    </a:lnTo>
                    <a:lnTo>
                      <a:pt x="0" y="46"/>
                    </a:lnTo>
                    <a:lnTo>
                      <a:pt x="111" y="1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8" name="Freeform 1273"/>
              <p:cNvSpPr>
                <a:spLocks/>
              </p:cNvSpPr>
              <p:nvPr/>
            </p:nvSpPr>
            <p:spPr bwMode="auto">
              <a:xfrm>
                <a:off x="3826848" y="1900691"/>
                <a:ext cx="306388" cy="268287"/>
              </a:xfrm>
              <a:custGeom>
                <a:avLst/>
                <a:gdLst>
                  <a:gd name="T0" fmla="*/ 111 w 193"/>
                  <a:gd name="T1" fmla="*/ 169 h 169"/>
                  <a:gd name="T2" fmla="*/ 193 w 193"/>
                  <a:gd name="T3" fmla="*/ 122 h 169"/>
                  <a:gd name="T4" fmla="*/ 82 w 193"/>
                  <a:gd name="T5" fmla="*/ 0 h 169"/>
                  <a:gd name="T6" fmla="*/ 0 w 193"/>
                  <a:gd name="T7" fmla="*/ 52 h 169"/>
                  <a:gd name="T8" fmla="*/ 111 w 193"/>
                  <a:gd name="T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69">
                    <a:moveTo>
                      <a:pt x="111" y="169"/>
                    </a:moveTo>
                    <a:lnTo>
                      <a:pt x="193" y="122"/>
                    </a:lnTo>
                    <a:lnTo>
                      <a:pt x="82" y="0"/>
                    </a:lnTo>
                    <a:lnTo>
                      <a:pt x="0" y="52"/>
                    </a:lnTo>
                    <a:lnTo>
                      <a:pt x="111" y="1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9" name="Freeform 1274"/>
              <p:cNvSpPr>
                <a:spLocks/>
              </p:cNvSpPr>
              <p:nvPr/>
            </p:nvSpPr>
            <p:spPr bwMode="auto">
              <a:xfrm>
                <a:off x="3087073" y="2621416"/>
                <a:ext cx="130175" cy="314325"/>
              </a:xfrm>
              <a:custGeom>
                <a:avLst/>
                <a:gdLst>
                  <a:gd name="T0" fmla="*/ 14 w 14"/>
                  <a:gd name="T1" fmla="*/ 0 h 34"/>
                  <a:gd name="T2" fmla="*/ 14 w 14"/>
                  <a:gd name="T3" fmla="*/ 19 h 34"/>
                  <a:gd name="T4" fmla="*/ 14 w 14"/>
                  <a:gd name="T5" fmla="*/ 19 h 34"/>
                  <a:gd name="T6" fmla="*/ 7 w 14"/>
                  <a:gd name="T7" fmla="*/ 32 h 34"/>
                  <a:gd name="T8" fmla="*/ 0 w 14"/>
                  <a:gd name="T9" fmla="*/ 28 h 34"/>
                  <a:gd name="T10" fmla="*/ 0 w 14"/>
                  <a:gd name="T11" fmla="*/ 8 h 34"/>
                  <a:gd name="T12" fmla="*/ 14 w 14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34">
                    <a:moveTo>
                      <a:pt x="14" y="0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24"/>
                      <a:pt x="11" y="29"/>
                      <a:pt x="7" y="32"/>
                    </a:cubicBezTo>
                    <a:cubicBezTo>
                      <a:pt x="3" y="34"/>
                      <a:pt x="0" y="32"/>
                      <a:pt x="0" y="28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F45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0" name="Freeform 1275"/>
              <p:cNvSpPr>
                <a:spLocks/>
              </p:cNvSpPr>
              <p:nvPr/>
            </p:nvSpPr>
            <p:spPr bwMode="auto">
              <a:xfrm>
                <a:off x="3217248" y="2546804"/>
                <a:ext cx="128588" cy="314325"/>
              </a:xfrm>
              <a:custGeom>
                <a:avLst/>
                <a:gdLst>
                  <a:gd name="T0" fmla="*/ 14 w 14"/>
                  <a:gd name="T1" fmla="*/ 0 h 34"/>
                  <a:gd name="T2" fmla="*/ 14 w 14"/>
                  <a:gd name="T3" fmla="*/ 19 h 34"/>
                  <a:gd name="T4" fmla="*/ 7 w 14"/>
                  <a:gd name="T5" fmla="*/ 32 h 34"/>
                  <a:gd name="T6" fmla="*/ 0 w 14"/>
                  <a:gd name="T7" fmla="*/ 27 h 34"/>
                  <a:gd name="T8" fmla="*/ 0 w 14"/>
                  <a:gd name="T9" fmla="*/ 8 h 34"/>
                  <a:gd name="T10" fmla="*/ 14 w 14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34">
                    <a:moveTo>
                      <a:pt x="14" y="0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24"/>
                      <a:pt x="11" y="29"/>
                      <a:pt x="7" y="32"/>
                    </a:cubicBezTo>
                    <a:cubicBezTo>
                      <a:pt x="3" y="34"/>
                      <a:pt x="0" y="32"/>
                      <a:pt x="0" y="27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1" name="Freeform 1276"/>
              <p:cNvSpPr>
                <a:spLocks/>
              </p:cNvSpPr>
              <p:nvPr/>
            </p:nvSpPr>
            <p:spPr bwMode="auto">
              <a:xfrm>
                <a:off x="3345835" y="2473779"/>
                <a:ext cx="130175" cy="314325"/>
              </a:xfrm>
              <a:custGeom>
                <a:avLst/>
                <a:gdLst>
                  <a:gd name="T0" fmla="*/ 14 w 14"/>
                  <a:gd name="T1" fmla="*/ 0 h 34"/>
                  <a:gd name="T2" fmla="*/ 14 w 14"/>
                  <a:gd name="T3" fmla="*/ 19 h 34"/>
                  <a:gd name="T4" fmla="*/ 14 w 14"/>
                  <a:gd name="T5" fmla="*/ 19 h 34"/>
                  <a:gd name="T6" fmla="*/ 7 w 14"/>
                  <a:gd name="T7" fmla="*/ 31 h 34"/>
                  <a:gd name="T8" fmla="*/ 0 w 14"/>
                  <a:gd name="T9" fmla="*/ 27 h 34"/>
                  <a:gd name="T10" fmla="*/ 0 w 14"/>
                  <a:gd name="T11" fmla="*/ 8 h 34"/>
                  <a:gd name="T12" fmla="*/ 14 w 14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34">
                    <a:moveTo>
                      <a:pt x="14" y="0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24"/>
                      <a:pt x="11" y="29"/>
                      <a:pt x="7" y="31"/>
                    </a:cubicBezTo>
                    <a:cubicBezTo>
                      <a:pt x="3" y="34"/>
                      <a:pt x="0" y="32"/>
                      <a:pt x="0" y="27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F45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2" name="Freeform 1277"/>
              <p:cNvSpPr>
                <a:spLocks/>
              </p:cNvSpPr>
              <p:nvPr/>
            </p:nvSpPr>
            <p:spPr bwMode="auto">
              <a:xfrm>
                <a:off x="3476010" y="2399166"/>
                <a:ext cx="128588" cy="304800"/>
              </a:xfrm>
              <a:custGeom>
                <a:avLst/>
                <a:gdLst>
                  <a:gd name="T0" fmla="*/ 14 w 14"/>
                  <a:gd name="T1" fmla="*/ 0 h 33"/>
                  <a:gd name="T2" fmla="*/ 14 w 14"/>
                  <a:gd name="T3" fmla="*/ 19 h 33"/>
                  <a:gd name="T4" fmla="*/ 14 w 14"/>
                  <a:gd name="T5" fmla="*/ 19 h 33"/>
                  <a:gd name="T6" fmla="*/ 7 w 14"/>
                  <a:gd name="T7" fmla="*/ 31 h 33"/>
                  <a:gd name="T8" fmla="*/ 0 w 14"/>
                  <a:gd name="T9" fmla="*/ 27 h 33"/>
                  <a:gd name="T10" fmla="*/ 0 w 14"/>
                  <a:gd name="T11" fmla="*/ 8 h 33"/>
                  <a:gd name="T12" fmla="*/ 14 w 14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33">
                    <a:moveTo>
                      <a:pt x="14" y="0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23"/>
                      <a:pt x="11" y="29"/>
                      <a:pt x="7" y="31"/>
                    </a:cubicBezTo>
                    <a:cubicBezTo>
                      <a:pt x="3" y="33"/>
                      <a:pt x="0" y="32"/>
                      <a:pt x="0" y="27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3" name="Freeform 1278"/>
              <p:cNvSpPr>
                <a:spLocks/>
              </p:cNvSpPr>
              <p:nvPr/>
            </p:nvSpPr>
            <p:spPr bwMode="auto">
              <a:xfrm>
                <a:off x="3604598" y="2316616"/>
                <a:ext cx="139700" cy="314325"/>
              </a:xfrm>
              <a:custGeom>
                <a:avLst/>
                <a:gdLst>
                  <a:gd name="T0" fmla="*/ 15 w 15"/>
                  <a:gd name="T1" fmla="*/ 0 h 34"/>
                  <a:gd name="T2" fmla="*/ 15 w 15"/>
                  <a:gd name="T3" fmla="*/ 20 h 34"/>
                  <a:gd name="T4" fmla="*/ 15 w 15"/>
                  <a:gd name="T5" fmla="*/ 20 h 34"/>
                  <a:gd name="T6" fmla="*/ 7 w 15"/>
                  <a:gd name="T7" fmla="*/ 32 h 34"/>
                  <a:gd name="T8" fmla="*/ 0 w 15"/>
                  <a:gd name="T9" fmla="*/ 28 h 34"/>
                  <a:gd name="T10" fmla="*/ 0 w 15"/>
                  <a:gd name="T11" fmla="*/ 9 h 34"/>
                  <a:gd name="T12" fmla="*/ 15 w 15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34">
                    <a:moveTo>
                      <a:pt x="15" y="0"/>
                    </a:move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4"/>
                      <a:pt x="11" y="30"/>
                      <a:pt x="7" y="32"/>
                    </a:cubicBezTo>
                    <a:cubicBezTo>
                      <a:pt x="4" y="34"/>
                      <a:pt x="0" y="32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F45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4" name="Freeform 1279"/>
              <p:cNvSpPr>
                <a:spLocks/>
              </p:cNvSpPr>
              <p:nvPr/>
            </p:nvSpPr>
            <p:spPr bwMode="auto">
              <a:xfrm>
                <a:off x="3744298" y="2242004"/>
                <a:ext cx="130175" cy="314325"/>
              </a:xfrm>
              <a:custGeom>
                <a:avLst/>
                <a:gdLst>
                  <a:gd name="T0" fmla="*/ 14 w 14"/>
                  <a:gd name="T1" fmla="*/ 0 h 34"/>
                  <a:gd name="T2" fmla="*/ 14 w 14"/>
                  <a:gd name="T3" fmla="*/ 20 h 34"/>
                  <a:gd name="T4" fmla="*/ 7 w 14"/>
                  <a:gd name="T5" fmla="*/ 32 h 34"/>
                  <a:gd name="T6" fmla="*/ 0 w 14"/>
                  <a:gd name="T7" fmla="*/ 28 h 34"/>
                  <a:gd name="T8" fmla="*/ 0 w 14"/>
                  <a:gd name="T9" fmla="*/ 8 h 34"/>
                  <a:gd name="T10" fmla="*/ 14 w 14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34">
                    <a:moveTo>
                      <a:pt x="14" y="0"/>
                    </a:move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4"/>
                      <a:pt x="11" y="30"/>
                      <a:pt x="7" y="32"/>
                    </a:cubicBezTo>
                    <a:cubicBezTo>
                      <a:pt x="3" y="34"/>
                      <a:pt x="0" y="32"/>
                      <a:pt x="0" y="28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5" name="Freeform 1280"/>
              <p:cNvSpPr>
                <a:spLocks/>
              </p:cNvSpPr>
              <p:nvPr/>
            </p:nvSpPr>
            <p:spPr bwMode="auto">
              <a:xfrm>
                <a:off x="3874473" y="2168979"/>
                <a:ext cx="128588" cy="314325"/>
              </a:xfrm>
              <a:custGeom>
                <a:avLst/>
                <a:gdLst>
                  <a:gd name="T0" fmla="*/ 14 w 14"/>
                  <a:gd name="T1" fmla="*/ 0 h 34"/>
                  <a:gd name="T2" fmla="*/ 14 w 14"/>
                  <a:gd name="T3" fmla="*/ 19 h 34"/>
                  <a:gd name="T4" fmla="*/ 14 w 14"/>
                  <a:gd name="T5" fmla="*/ 19 h 34"/>
                  <a:gd name="T6" fmla="*/ 7 w 14"/>
                  <a:gd name="T7" fmla="*/ 32 h 34"/>
                  <a:gd name="T8" fmla="*/ 0 w 14"/>
                  <a:gd name="T9" fmla="*/ 28 h 34"/>
                  <a:gd name="T10" fmla="*/ 0 w 14"/>
                  <a:gd name="T11" fmla="*/ 8 h 34"/>
                  <a:gd name="T12" fmla="*/ 14 w 14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34">
                    <a:moveTo>
                      <a:pt x="14" y="0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24"/>
                      <a:pt x="11" y="29"/>
                      <a:pt x="7" y="32"/>
                    </a:cubicBezTo>
                    <a:cubicBezTo>
                      <a:pt x="3" y="34"/>
                      <a:pt x="0" y="32"/>
                      <a:pt x="0" y="28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F45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6" name="Freeform 1281"/>
              <p:cNvSpPr>
                <a:spLocks/>
              </p:cNvSpPr>
              <p:nvPr/>
            </p:nvSpPr>
            <p:spPr bwMode="auto">
              <a:xfrm>
                <a:off x="4003060" y="2094366"/>
                <a:ext cx="130175" cy="314325"/>
              </a:xfrm>
              <a:custGeom>
                <a:avLst/>
                <a:gdLst>
                  <a:gd name="T0" fmla="*/ 14 w 14"/>
                  <a:gd name="T1" fmla="*/ 0 h 34"/>
                  <a:gd name="T2" fmla="*/ 14 w 14"/>
                  <a:gd name="T3" fmla="*/ 19 h 34"/>
                  <a:gd name="T4" fmla="*/ 14 w 14"/>
                  <a:gd name="T5" fmla="*/ 19 h 34"/>
                  <a:gd name="T6" fmla="*/ 7 w 14"/>
                  <a:gd name="T7" fmla="*/ 31 h 34"/>
                  <a:gd name="T8" fmla="*/ 0 w 14"/>
                  <a:gd name="T9" fmla="*/ 27 h 34"/>
                  <a:gd name="T10" fmla="*/ 0 w 14"/>
                  <a:gd name="T11" fmla="*/ 8 h 34"/>
                  <a:gd name="T12" fmla="*/ 14 w 14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34">
                    <a:moveTo>
                      <a:pt x="14" y="0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24"/>
                      <a:pt x="11" y="29"/>
                      <a:pt x="7" y="31"/>
                    </a:cubicBezTo>
                    <a:cubicBezTo>
                      <a:pt x="3" y="34"/>
                      <a:pt x="0" y="32"/>
                      <a:pt x="0" y="27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7" name="Freeform 1282"/>
              <p:cNvSpPr>
                <a:spLocks/>
              </p:cNvSpPr>
              <p:nvPr/>
            </p:nvSpPr>
            <p:spPr bwMode="auto">
              <a:xfrm>
                <a:off x="4133235" y="2019754"/>
                <a:ext cx="130175" cy="314325"/>
              </a:xfrm>
              <a:custGeom>
                <a:avLst/>
                <a:gdLst>
                  <a:gd name="T0" fmla="*/ 14 w 14"/>
                  <a:gd name="T1" fmla="*/ 0 h 34"/>
                  <a:gd name="T2" fmla="*/ 14 w 14"/>
                  <a:gd name="T3" fmla="*/ 19 h 34"/>
                  <a:gd name="T4" fmla="*/ 14 w 14"/>
                  <a:gd name="T5" fmla="*/ 19 h 34"/>
                  <a:gd name="T6" fmla="*/ 7 w 14"/>
                  <a:gd name="T7" fmla="*/ 31 h 34"/>
                  <a:gd name="T8" fmla="*/ 0 w 14"/>
                  <a:gd name="T9" fmla="*/ 27 h 34"/>
                  <a:gd name="T10" fmla="*/ 0 w 14"/>
                  <a:gd name="T11" fmla="*/ 8 h 34"/>
                  <a:gd name="T12" fmla="*/ 14 w 14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34">
                    <a:moveTo>
                      <a:pt x="14" y="0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23"/>
                      <a:pt x="11" y="29"/>
                      <a:pt x="7" y="31"/>
                    </a:cubicBezTo>
                    <a:cubicBezTo>
                      <a:pt x="3" y="34"/>
                      <a:pt x="0" y="32"/>
                      <a:pt x="0" y="27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F45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8" name="Freeform 1283"/>
              <p:cNvSpPr>
                <a:spLocks/>
              </p:cNvSpPr>
              <p:nvPr/>
            </p:nvSpPr>
            <p:spPr bwMode="auto">
              <a:xfrm>
                <a:off x="3753823" y="1854654"/>
                <a:ext cx="26988" cy="46037"/>
              </a:xfrm>
              <a:custGeom>
                <a:avLst/>
                <a:gdLst>
                  <a:gd name="T0" fmla="*/ 0 w 3"/>
                  <a:gd name="T1" fmla="*/ 3 h 5"/>
                  <a:gd name="T2" fmla="*/ 1 w 3"/>
                  <a:gd name="T3" fmla="*/ 0 h 5"/>
                  <a:gd name="T4" fmla="*/ 3 w 3"/>
                  <a:gd name="T5" fmla="*/ 1 h 5"/>
                  <a:gd name="T6" fmla="*/ 1 w 3"/>
                  <a:gd name="T7" fmla="*/ 4 h 5"/>
                  <a:gd name="T8" fmla="*/ 0 w 3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0" y="3"/>
                    </a:move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2"/>
                      <a:pt x="2" y="4"/>
                      <a:pt x="1" y="4"/>
                    </a:cubicBezTo>
                    <a:cubicBezTo>
                      <a:pt x="0" y="5"/>
                      <a:pt x="0" y="4"/>
                      <a:pt x="0" y="3"/>
                    </a:cubicBezTo>
                    <a:close/>
                  </a:path>
                </a:pathLst>
              </a:custGeom>
              <a:solidFill>
                <a:srgbClr val="99AF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9" name="Freeform 1284"/>
              <p:cNvSpPr>
                <a:spLocks/>
              </p:cNvSpPr>
              <p:nvPr/>
            </p:nvSpPr>
            <p:spPr bwMode="auto">
              <a:xfrm>
                <a:off x="3345835" y="1946729"/>
                <a:ext cx="287338" cy="184150"/>
              </a:xfrm>
              <a:custGeom>
                <a:avLst/>
                <a:gdLst>
                  <a:gd name="T0" fmla="*/ 30 w 31"/>
                  <a:gd name="T1" fmla="*/ 0 h 20"/>
                  <a:gd name="T2" fmla="*/ 1 w 31"/>
                  <a:gd name="T3" fmla="*/ 17 h 20"/>
                  <a:gd name="T4" fmla="*/ 0 w 31"/>
                  <a:gd name="T5" fmla="*/ 19 h 20"/>
                  <a:gd name="T6" fmla="*/ 1 w 31"/>
                  <a:gd name="T7" fmla="*/ 20 h 20"/>
                  <a:gd name="T8" fmla="*/ 30 w 31"/>
                  <a:gd name="T9" fmla="*/ 3 h 20"/>
                  <a:gd name="T10" fmla="*/ 31 w 31"/>
                  <a:gd name="T11" fmla="*/ 1 h 20"/>
                  <a:gd name="T12" fmla="*/ 30 w 31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0">
                    <a:moveTo>
                      <a:pt x="30" y="0"/>
                    </a:move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0" y="18"/>
                      <a:pt x="0" y="19"/>
                    </a:cubicBezTo>
                    <a:cubicBezTo>
                      <a:pt x="0" y="20"/>
                      <a:pt x="1" y="20"/>
                      <a:pt x="1" y="20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1" y="2"/>
                      <a:pt x="31" y="1"/>
                    </a:cubicBezTo>
                    <a:cubicBezTo>
                      <a:pt x="31" y="0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99AF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0" name="Freeform 1285"/>
              <p:cNvSpPr>
                <a:spLocks/>
              </p:cNvSpPr>
              <p:nvPr/>
            </p:nvSpPr>
            <p:spPr bwMode="auto">
              <a:xfrm>
                <a:off x="3021985" y="5588454"/>
                <a:ext cx="630238" cy="222250"/>
              </a:xfrm>
              <a:custGeom>
                <a:avLst/>
                <a:gdLst>
                  <a:gd name="T0" fmla="*/ 27 w 68"/>
                  <a:gd name="T1" fmla="*/ 21 h 24"/>
                  <a:gd name="T2" fmla="*/ 3 w 68"/>
                  <a:gd name="T3" fmla="*/ 8 h 24"/>
                  <a:gd name="T4" fmla="*/ 0 w 68"/>
                  <a:gd name="T5" fmla="*/ 4 h 24"/>
                  <a:gd name="T6" fmla="*/ 0 w 68"/>
                  <a:gd name="T7" fmla="*/ 0 h 24"/>
                  <a:gd name="T8" fmla="*/ 3 w 68"/>
                  <a:gd name="T9" fmla="*/ 4 h 24"/>
                  <a:gd name="T10" fmla="*/ 27 w 68"/>
                  <a:gd name="T11" fmla="*/ 18 h 24"/>
                  <a:gd name="T12" fmla="*/ 41 w 68"/>
                  <a:gd name="T13" fmla="*/ 18 h 24"/>
                  <a:gd name="T14" fmla="*/ 66 w 68"/>
                  <a:gd name="T15" fmla="*/ 4 h 24"/>
                  <a:gd name="T16" fmla="*/ 68 w 68"/>
                  <a:gd name="T17" fmla="*/ 0 h 24"/>
                  <a:gd name="T18" fmla="*/ 68 w 68"/>
                  <a:gd name="T19" fmla="*/ 3 h 24"/>
                  <a:gd name="T20" fmla="*/ 65 w 68"/>
                  <a:gd name="T21" fmla="*/ 7 h 24"/>
                  <a:gd name="T22" fmla="*/ 41 w 68"/>
                  <a:gd name="T23" fmla="*/ 21 h 24"/>
                  <a:gd name="T24" fmla="*/ 27 w 68"/>
                  <a:gd name="T25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8" h="24">
                    <a:moveTo>
                      <a:pt x="27" y="21"/>
                    </a:moveTo>
                    <a:cubicBezTo>
                      <a:pt x="3" y="8"/>
                      <a:pt x="3" y="8"/>
                      <a:pt x="3" y="8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3"/>
                      <a:pt x="3" y="4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31" y="20"/>
                      <a:pt x="37" y="20"/>
                      <a:pt x="41" y="18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7" y="3"/>
                      <a:pt x="68" y="1"/>
                      <a:pt x="68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5"/>
                      <a:pt x="67" y="6"/>
                      <a:pt x="65" y="7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37" y="24"/>
                      <a:pt x="31" y="24"/>
                      <a:pt x="27" y="21"/>
                    </a:cubicBezTo>
                    <a:close/>
                  </a:path>
                </a:pathLst>
              </a:custGeom>
              <a:solidFill>
                <a:srgbClr val="EF45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1" name="Freeform 1286"/>
              <p:cNvSpPr>
                <a:spLocks/>
              </p:cNvSpPr>
              <p:nvPr/>
            </p:nvSpPr>
            <p:spPr bwMode="auto">
              <a:xfrm>
                <a:off x="3012460" y="5404304"/>
                <a:ext cx="647700" cy="369887"/>
              </a:xfrm>
              <a:custGeom>
                <a:avLst/>
                <a:gdLst>
                  <a:gd name="T0" fmla="*/ 28 w 70"/>
                  <a:gd name="T1" fmla="*/ 38 h 40"/>
                  <a:gd name="T2" fmla="*/ 42 w 70"/>
                  <a:gd name="T3" fmla="*/ 38 h 40"/>
                  <a:gd name="T4" fmla="*/ 67 w 70"/>
                  <a:gd name="T5" fmla="*/ 24 h 40"/>
                  <a:gd name="T6" fmla="*/ 66 w 70"/>
                  <a:gd name="T7" fmla="*/ 16 h 40"/>
                  <a:gd name="T8" fmla="*/ 42 w 70"/>
                  <a:gd name="T9" fmla="*/ 2 h 40"/>
                  <a:gd name="T10" fmla="*/ 29 w 70"/>
                  <a:gd name="T11" fmla="*/ 2 h 40"/>
                  <a:gd name="T12" fmla="*/ 4 w 70"/>
                  <a:gd name="T13" fmla="*/ 16 h 40"/>
                  <a:gd name="T14" fmla="*/ 4 w 70"/>
                  <a:gd name="T15" fmla="*/ 24 h 40"/>
                  <a:gd name="T16" fmla="*/ 28 w 70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40">
                    <a:moveTo>
                      <a:pt x="28" y="38"/>
                    </a:moveTo>
                    <a:cubicBezTo>
                      <a:pt x="32" y="40"/>
                      <a:pt x="38" y="40"/>
                      <a:pt x="42" y="3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70" y="22"/>
                      <a:pt x="70" y="18"/>
                      <a:pt x="66" y="16"/>
                    </a:cubicBezTo>
                    <a:cubicBezTo>
                      <a:pt x="48" y="6"/>
                      <a:pt x="60" y="12"/>
                      <a:pt x="42" y="2"/>
                    </a:cubicBezTo>
                    <a:cubicBezTo>
                      <a:pt x="39" y="0"/>
                      <a:pt x="32" y="0"/>
                      <a:pt x="29" y="2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19"/>
                      <a:pt x="0" y="22"/>
                      <a:pt x="4" y="24"/>
                    </a:cubicBezTo>
                    <a:lnTo>
                      <a:pt x="28" y="38"/>
                    </a:lnTo>
                    <a:close/>
                  </a:path>
                </a:pathLst>
              </a:custGeom>
              <a:solidFill>
                <a:srgbClr val="F373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2" name="Freeform 1287"/>
              <p:cNvSpPr>
                <a:spLocks/>
              </p:cNvSpPr>
              <p:nvPr/>
            </p:nvSpPr>
            <p:spPr bwMode="auto">
              <a:xfrm>
                <a:off x="3188673" y="5496379"/>
                <a:ext cx="268288" cy="147637"/>
              </a:xfrm>
              <a:custGeom>
                <a:avLst/>
                <a:gdLst>
                  <a:gd name="T0" fmla="*/ 29 w 29"/>
                  <a:gd name="T1" fmla="*/ 16 h 16"/>
                  <a:gd name="T2" fmla="*/ 29 w 29"/>
                  <a:gd name="T3" fmla="*/ 4 h 16"/>
                  <a:gd name="T4" fmla="*/ 20 w 29"/>
                  <a:gd name="T5" fmla="*/ 0 h 16"/>
                  <a:gd name="T6" fmla="*/ 12 w 29"/>
                  <a:gd name="T7" fmla="*/ 4 h 16"/>
                  <a:gd name="T8" fmla="*/ 12 w 29"/>
                  <a:gd name="T9" fmla="*/ 7 h 16"/>
                  <a:gd name="T10" fmla="*/ 8 w 29"/>
                  <a:gd name="T11" fmla="*/ 7 h 16"/>
                  <a:gd name="T12" fmla="*/ 0 w 29"/>
                  <a:gd name="T13" fmla="*/ 11 h 16"/>
                  <a:gd name="T14" fmla="*/ 8 w 29"/>
                  <a:gd name="T15" fmla="*/ 16 h 16"/>
                  <a:gd name="T16" fmla="*/ 29 w 29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6">
                    <a:moveTo>
                      <a:pt x="29" y="16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9" y="2"/>
                      <a:pt x="25" y="0"/>
                      <a:pt x="20" y="0"/>
                    </a:cubicBezTo>
                    <a:cubicBezTo>
                      <a:pt x="16" y="0"/>
                      <a:pt x="12" y="2"/>
                      <a:pt x="12" y="4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4" y="7"/>
                      <a:pt x="0" y="9"/>
                      <a:pt x="0" y="11"/>
                    </a:cubicBezTo>
                    <a:cubicBezTo>
                      <a:pt x="0" y="14"/>
                      <a:pt x="4" y="16"/>
                      <a:pt x="8" y="16"/>
                    </a:cubicBezTo>
                    <a:lnTo>
                      <a:pt x="29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3" name="Freeform 1288"/>
              <p:cNvSpPr>
                <a:spLocks/>
              </p:cNvSpPr>
              <p:nvPr/>
            </p:nvSpPr>
            <p:spPr bwMode="auto">
              <a:xfrm>
                <a:off x="5392123" y="5089979"/>
                <a:ext cx="935038" cy="527050"/>
              </a:xfrm>
              <a:custGeom>
                <a:avLst/>
                <a:gdLst>
                  <a:gd name="T0" fmla="*/ 99 w 101"/>
                  <a:gd name="T1" fmla="*/ 23 h 57"/>
                  <a:gd name="T2" fmla="*/ 48 w 101"/>
                  <a:gd name="T3" fmla="*/ 53 h 57"/>
                  <a:gd name="T4" fmla="*/ 47 w 101"/>
                  <a:gd name="T5" fmla="*/ 53 h 57"/>
                  <a:gd name="T6" fmla="*/ 28 w 101"/>
                  <a:gd name="T7" fmla="*/ 57 h 57"/>
                  <a:gd name="T8" fmla="*/ 24 w 101"/>
                  <a:gd name="T9" fmla="*/ 57 h 57"/>
                  <a:gd name="T10" fmla="*/ 2 w 101"/>
                  <a:gd name="T11" fmla="*/ 44 h 57"/>
                  <a:gd name="T12" fmla="*/ 1 w 101"/>
                  <a:gd name="T13" fmla="*/ 42 h 57"/>
                  <a:gd name="T14" fmla="*/ 8 w 101"/>
                  <a:gd name="T15" fmla="*/ 31 h 57"/>
                  <a:gd name="T16" fmla="*/ 9 w 101"/>
                  <a:gd name="T17" fmla="*/ 30 h 57"/>
                  <a:gd name="T18" fmla="*/ 60 w 101"/>
                  <a:gd name="T19" fmla="*/ 0 h 57"/>
                  <a:gd name="T20" fmla="*/ 65 w 101"/>
                  <a:gd name="T21" fmla="*/ 0 h 57"/>
                  <a:gd name="T22" fmla="*/ 99 w 101"/>
                  <a:gd name="T23" fmla="*/ 20 h 57"/>
                  <a:gd name="T24" fmla="*/ 99 w 101"/>
                  <a:gd name="T25" fmla="*/ 2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57">
                    <a:moveTo>
                      <a:pt x="99" y="23"/>
                    </a:move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7" y="53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7"/>
                      <a:pt x="25" y="57"/>
                      <a:pt x="24" y="57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3"/>
                      <a:pt x="0" y="42"/>
                      <a:pt x="1" y="42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0"/>
                      <a:pt x="8" y="30"/>
                      <a:pt x="9" y="3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1" y="0"/>
                      <a:pt x="63" y="0"/>
                      <a:pt x="65" y="0"/>
                    </a:cubicBezTo>
                    <a:cubicBezTo>
                      <a:pt x="99" y="20"/>
                      <a:pt x="99" y="20"/>
                      <a:pt x="99" y="20"/>
                    </a:cubicBezTo>
                    <a:cubicBezTo>
                      <a:pt x="101" y="21"/>
                      <a:pt x="101" y="22"/>
                      <a:pt x="99" y="2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4" name="Freeform 1289"/>
              <p:cNvSpPr>
                <a:spLocks noEditPoints="1"/>
              </p:cNvSpPr>
              <p:nvPr/>
            </p:nvSpPr>
            <p:spPr bwMode="auto">
              <a:xfrm>
                <a:off x="5419110" y="5097916"/>
                <a:ext cx="842963" cy="481012"/>
              </a:xfrm>
              <a:custGeom>
                <a:avLst/>
                <a:gdLst>
                  <a:gd name="T0" fmla="*/ 2 w 91"/>
                  <a:gd name="T1" fmla="*/ 40 h 52"/>
                  <a:gd name="T2" fmla="*/ 22 w 91"/>
                  <a:gd name="T3" fmla="*/ 51 h 52"/>
                  <a:gd name="T4" fmla="*/ 25 w 91"/>
                  <a:gd name="T5" fmla="*/ 52 h 52"/>
                  <a:gd name="T6" fmla="*/ 43 w 91"/>
                  <a:gd name="T7" fmla="*/ 48 h 52"/>
                  <a:gd name="T8" fmla="*/ 44 w 91"/>
                  <a:gd name="T9" fmla="*/ 48 h 52"/>
                  <a:gd name="T10" fmla="*/ 90 w 91"/>
                  <a:gd name="T11" fmla="*/ 21 h 52"/>
                  <a:gd name="T12" fmla="*/ 90 w 91"/>
                  <a:gd name="T13" fmla="*/ 18 h 52"/>
                  <a:gd name="T14" fmla="*/ 59 w 91"/>
                  <a:gd name="T15" fmla="*/ 0 h 52"/>
                  <a:gd name="T16" fmla="*/ 54 w 91"/>
                  <a:gd name="T17" fmla="*/ 0 h 52"/>
                  <a:gd name="T18" fmla="*/ 8 w 91"/>
                  <a:gd name="T19" fmla="*/ 27 h 52"/>
                  <a:gd name="T20" fmla="*/ 7 w 91"/>
                  <a:gd name="T21" fmla="*/ 28 h 52"/>
                  <a:gd name="T22" fmla="*/ 1 w 91"/>
                  <a:gd name="T23" fmla="*/ 37 h 52"/>
                  <a:gd name="T24" fmla="*/ 2 w 91"/>
                  <a:gd name="T25" fmla="*/ 40 h 52"/>
                  <a:gd name="T26" fmla="*/ 19 w 91"/>
                  <a:gd name="T27" fmla="*/ 39 h 52"/>
                  <a:gd name="T28" fmla="*/ 19 w 91"/>
                  <a:gd name="T29" fmla="*/ 44 h 52"/>
                  <a:gd name="T30" fmla="*/ 17 w 91"/>
                  <a:gd name="T31" fmla="*/ 44 h 52"/>
                  <a:gd name="T32" fmla="*/ 17 w 91"/>
                  <a:gd name="T33" fmla="*/ 39 h 52"/>
                  <a:gd name="T34" fmla="*/ 19 w 91"/>
                  <a:gd name="T3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52">
                    <a:moveTo>
                      <a:pt x="2" y="40"/>
                    </a:moveTo>
                    <a:cubicBezTo>
                      <a:pt x="22" y="51"/>
                      <a:pt x="22" y="51"/>
                      <a:pt x="22" y="51"/>
                    </a:cubicBezTo>
                    <a:cubicBezTo>
                      <a:pt x="23" y="52"/>
                      <a:pt x="24" y="52"/>
                      <a:pt x="25" y="52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8"/>
                      <a:pt x="44" y="48"/>
                      <a:pt x="44" y="48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1" y="20"/>
                      <a:pt x="91" y="19"/>
                      <a:pt x="90" y="18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8" y="0"/>
                      <a:pt x="55" y="0"/>
                      <a:pt x="54" y="0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1" y="39"/>
                      <a:pt x="2" y="40"/>
                    </a:cubicBezTo>
                    <a:close/>
                    <a:moveTo>
                      <a:pt x="19" y="39"/>
                    </a:moveTo>
                    <a:cubicBezTo>
                      <a:pt x="23" y="40"/>
                      <a:pt x="23" y="43"/>
                      <a:pt x="19" y="44"/>
                    </a:cubicBezTo>
                    <a:cubicBezTo>
                      <a:pt x="19" y="44"/>
                      <a:pt x="18" y="44"/>
                      <a:pt x="17" y="44"/>
                    </a:cubicBezTo>
                    <a:cubicBezTo>
                      <a:pt x="14" y="43"/>
                      <a:pt x="14" y="40"/>
                      <a:pt x="17" y="39"/>
                    </a:cubicBezTo>
                    <a:cubicBezTo>
                      <a:pt x="18" y="39"/>
                      <a:pt x="19" y="39"/>
                      <a:pt x="19" y="39"/>
                    </a:cubicBezTo>
                    <a:close/>
                  </a:path>
                </a:pathLst>
              </a:custGeom>
              <a:solidFill>
                <a:srgbClr val="D533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5" name="Freeform 1290"/>
              <p:cNvSpPr>
                <a:spLocks noEditPoints="1"/>
              </p:cNvSpPr>
              <p:nvPr/>
            </p:nvSpPr>
            <p:spPr bwMode="auto">
              <a:xfrm>
                <a:off x="5419110" y="5080454"/>
                <a:ext cx="842963" cy="481012"/>
              </a:xfrm>
              <a:custGeom>
                <a:avLst/>
                <a:gdLst>
                  <a:gd name="T0" fmla="*/ 2 w 91"/>
                  <a:gd name="T1" fmla="*/ 40 h 52"/>
                  <a:gd name="T2" fmla="*/ 22 w 91"/>
                  <a:gd name="T3" fmla="*/ 51 h 52"/>
                  <a:gd name="T4" fmla="*/ 25 w 91"/>
                  <a:gd name="T5" fmla="*/ 52 h 52"/>
                  <a:gd name="T6" fmla="*/ 43 w 91"/>
                  <a:gd name="T7" fmla="*/ 48 h 52"/>
                  <a:gd name="T8" fmla="*/ 44 w 91"/>
                  <a:gd name="T9" fmla="*/ 48 h 52"/>
                  <a:gd name="T10" fmla="*/ 90 w 91"/>
                  <a:gd name="T11" fmla="*/ 21 h 52"/>
                  <a:gd name="T12" fmla="*/ 90 w 91"/>
                  <a:gd name="T13" fmla="*/ 18 h 52"/>
                  <a:gd name="T14" fmla="*/ 59 w 91"/>
                  <a:gd name="T15" fmla="*/ 0 h 52"/>
                  <a:gd name="T16" fmla="*/ 54 w 91"/>
                  <a:gd name="T17" fmla="*/ 0 h 52"/>
                  <a:gd name="T18" fmla="*/ 8 w 91"/>
                  <a:gd name="T19" fmla="*/ 27 h 52"/>
                  <a:gd name="T20" fmla="*/ 7 w 91"/>
                  <a:gd name="T21" fmla="*/ 28 h 52"/>
                  <a:gd name="T22" fmla="*/ 1 w 91"/>
                  <a:gd name="T23" fmla="*/ 38 h 52"/>
                  <a:gd name="T24" fmla="*/ 2 w 91"/>
                  <a:gd name="T25" fmla="*/ 40 h 52"/>
                  <a:gd name="T26" fmla="*/ 19 w 91"/>
                  <a:gd name="T27" fmla="*/ 40 h 52"/>
                  <a:gd name="T28" fmla="*/ 19 w 91"/>
                  <a:gd name="T29" fmla="*/ 44 h 52"/>
                  <a:gd name="T30" fmla="*/ 17 w 91"/>
                  <a:gd name="T31" fmla="*/ 44 h 52"/>
                  <a:gd name="T32" fmla="*/ 17 w 91"/>
                  <a:gd name="T33" fmla="*/ 40 h 52"/>
                  <a:gd name="T34" fmla="*/ 19 w 91"/>
                  <a:gd name="T35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52">
                    <a:moveTo>
                      <a:pt x="2" y="40"/>
                    </a:moveTo>
                    <a:cubicBezTo>
                      <a:pt x="22" y="51"/>
                      <a:pt x="22" y="51"/>
                      <a:pt x="22" y="51"/>
                    </a:cubicBezTo>
                    <a:cubicBezTo>
                      <a:pt x="23" y="52"/>
                      <a:pt x="24" y="52"/>
                      <a:pt x="25" y="52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8"/>
                      <a:pt x="44" y="48"/>
                      <a:pt x="44" y="48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1" y="20"/>
                      <a:pt x="91" y="19"/>
                      <a:pt x="90" y="18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8" y="0"/>
                      <a:pt x="55" y="0"/>
                      <a:pt x="54" y="0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0" y="38"/>
                      <a:pt x="1" y="39"/>
                      <a:pt x="2" y="40"/>
                    </a:cubicBezTo>
                    <a:close/>
                    <a:moveTo>
                      <a:pt x="19" y="40"/>
                    </a:moveTo>
                    <a:cubicBezTo>
                      <a:pt x="23" y="40"/>
                      <a:pt x="23" y="43"/>
                      <a:pt x="19" y="44"/>
                    </a:cubicBezTo>
                    <a:cubicBezTo>
                      <a:pt x="19" y="44"/>
                      <a:pt x="18" y="44"/>
                      <a:pt x="17" y="44"/>
                    </a:cubicBezTo>
                    <a:cubicBezTo>
                      <a:pt x="14" y="43"/>
                      <a:pt x="14" y="40"/>
                      <a:pt x="17" y="40"/>
                    </a:cubicBezTo>
                    <a:cubicBezTo>
                      <a:pt x="18" y="39"/>
                      <a:pt x="19" y="39"/>
                      <a:pt x="19" y="40"/>
                    </a:cubicBezTo>
                    <a:close/>
                  </a:path>
                </a:pathLst>
              </a:custGeom>
              <a:solidFill>
                <a:srgbClr val="F373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6" name="Freeform 1291"/>
              <p:cNvSpPr>
                <a:spLocks/>
              </p:cNvSpPr>
              <p:nvPr/>
            </p:nvSpPr>
            <p:spPr bwMode="auto">
              <a:xfrm>
                <a:off x="5641360" y="5320166"/>
                <a:ext cx="166688" cy="111125"/>
              </a:xfrm>
              <a:custGeom>
                <a:avLst/>
                <a:gdLst>
                  <a:gd name="T0" fmla="*/ 18 w 18"/>
                  <a:gd name="T1" fmla="*/ 7 h 12"/>
                  <a:gd name="T2" fmla="*/ 8 w 18"/>
                  <a:gd name="T3" fmla="*/ 10 h 12"/>
                  <a:gd name="T4" fmla="*/ 10 w 18"/>
                  <a:gd name="T5" fmla="*/ 9 h 12"/>
                  <a:gd name="T6" fmla="*/ 14 w 18"/>
                  <a:gd name="T7" fmla="*/ 9 h 12"/>
                  <a:gd name="T8" fmla="*/ 15 w 18"/>
                  <a:gd name="T9" fmla="*/ 7 h 12"/>
                  <a:gd name="T10" fmla="*/ 4 w 18"/>
                  <a:gd name="T11" fmla="*/ 7 h 12"/>
                  <a:gd name="T12" fmla="*/ 12 w 18"/>
                  <a:gd name="T13" fmla="*/ 3 h 12"/>
                  <a:gd name="T14" fmla="*/ 10 w 18"/>
                  <a:gd name="T15" fmla="*/ 4 h 12"/>
                  <a:gd name="T16" fmla="*/ 6 w 18"/>
                  <a:gd name="T17" fmla="*/ 6 h 12"/>
                  <a:gd name="T18" fmla="*/ 15 w 18"/>
                  <a:gd name="T19" fmla="*/ 5 h 12"/>
                  <a:gd name="T20" fmla="*/ 18 w 18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12">
                    <a:moveTo>
                      <a:pt x="18" y="7"/>
                    </a:moveTo>
                    <a:cubicBezTo>
                      <a:pt x="17" y="10"/>
                      <a:pt x="12" y="12"/>
                      <a:pt x="8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2" y="9"/>
                      <a:pt x="13" y="10"/>
                      <a:pt x="14" y="9"/>
                    </a:cubicBezTo>
                    <a:cubicBezTo>
                      <a:pt x="15" y="8"/>
                      <a:pt x="16" y="7"/>
                      <a:pt x="15" y="7"/>
                    </a:cubicBezTo>
                    <a:cubicBezTo>
                      <a:pt x="13" y="5"/>
                      <a:pt x="8" y="10"/>
                      <a:pt x="4" y="7"/>
                    </a:cubicBezTo>
                    <a:cubicBezTo>
                      <a:pt x="0" y="5"/>
                      <a:pt x="8" y="0"/>
                      <a:pt x="12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8" y="3"/>
                      <a:pt x="5" y="5"/>
                      <a:pt x="6" y="6"/>
                    </a:cubicBezTo>
                    <a:cubicBezTo>
                      <a:pt x="8" y="7"/>
                      <a:pt x="11" y="5"/>
                      <a:pt x="15" y="5"/>
                    </a:cubicBezTo>
                    <a:cubicBezTo>
                      <a:pt x="16" y="5"/>
                      <a:pt x="18" y="6"/>
                      <a:pt x="1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7" name="Freeform 1292"/>
              <p:cNvSpPr>
                <a:spLocks noEditPoints="1"/>
              </p:cNvSpPr>
              <p:nvPr/>
            </p:nvSpPr>
            <p:spPr bwMode="auto">
              <a:xfrm>
                <a:off x="5771535" y="5293179"/>
                <a:ext cx="157163" cy="92075"/>
              </a:xfrm>
              <a:custGeom>
                <a:avLst/>
                <a:gdLst>
                  <a:gd name="T0" fmla="*/ 99 w 99"/>
                  <a:gd name="T1" fmla="*/ 23 h 58"/>
                  <a:gd name="T2" fmla="*/ 88 w 99"/>
                  <a:gd name="T3" fmla="*/ 29 h 58"/>
                  <a:gd name="T4" fmla="*/ 70 w 99"/>
                  <a:gd name="T5" fmla="*/ 23 h 58"/>
                  <a:gd name="T6" fmla="*/ 47 w 99"/>
                  <a:gd name="T7" fmla="*/ 41 h 58"/>
                  <a:gd name="T8" fmla="*/ 53 w 99"/>
                  <a:gd name="T9" fmla="*/ 46 h 58"/>
                  <a:gd name="T10" fmla="*/ 41 w 99"/>
                  <a:gd name="T11" fmla="*/ 58 h 58"/>
                  <a:gd name="T12" fmla="*/ 0 w 99"/>
                  <a:gd name="T13" fmla="*/ 6 h 58"/>
                  <a:gd name="T14" fmla="*/ 18 w 99"/>
                  <a:gd name="T15" fmla="*/ 0 h 58"/>
                  <a:gd name="T16" fmla="*/ 99 w 99"/>
                  <a:gd name="T17" fmla="*/ 23 h 58"/>
                  <a:gd name="T18" fmla="*/ 58 w 99"/>
                  <a:gd name="T19" fmla="*/ 17 h 58"/>
                  <a:gd name="T20" fmla="*/ 23 w 99"/>
                  <a:gd name="T21" fmla="*/ 11 h 58"/>
                  <a:gd name="T22" fmla="*/ 41 w 99"/>
                  <a:gd name="T23" fmla="*/ 29 h 58"/>
                  <a:gd name="T24" fmla="*/ 58 w 99"/>
                  <a:gd name="T25" fmla="*/ 1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" h="58">
                    <a:moveTo>
                      <a:pt x="99" y="23"/>
                    </a:moveTo>
                    <a:lnTo>
                      <a:pt x="88" y="29"/>
                    </a:lnTo>
                    <a:lnTo>
                      <a:pt x="70" y="23"/>
                    </a:lnTo>
                    <a:lnTo>
                      <a:pt x="47" y="41"/>
                    </a:lnTo>
                    <a:lnTo>
                      <a:pt x="53" y="46"/>
                    </a:lnTo>
                    <a:lnTo>
                      <a:pt x="41" y="58"/>
                    </a:lnTo>
                    <a:lnTo>
                      <a:pt x="0" y="6"/>
                    </a:lnTo>
                    <a:lnTo>
                      <a:pt x="18" y="0"/>
                    </a:lnTo>
                    <a:lnTo>
                      <a:pt x="99" y="23"/>
                    </a:lnTo>
                    <a:close/>
                    <a:moveTo>
                      <a:pt x="58" y="17"/>
                    </a:moveTo>
                    <a:lnTo>
                      <a:pt x="23" y="11"/>
                    </a:lnTo>
                    <a:lnTo>
                      <a:pt x="41" y="29"/>
                    </a:lnTo>
                    <a:lnTo>
                      <a:pt x="58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8" name="Freeform 1293"/>
              <p:cNvSpPr>
                <a:spLocks/>
              </p:cNvSpPr>
              <p:nvPr/>
            </p:nvSpPr>
            <p:spPr bwMode="auto">
              <a:xfrm>
                <a:off x="5846148" y="5255079"/>
                <a:ext cx="157163" cy="65087"/>
              </a:xfrm>
              <a:custGeom>
                <a:avLst/>
                <a:gdLst>
                  <a:gd name="T0" fmla="*/ 99 w 99"/>
                  <a:gd name="T1" fmla="*/ 18 h 41"/>
                  <a:gd name="T2" fmla="*/ 58 w 99"/>
                  <a:gd name="T3" fmla="*/ 41 h 41"/>
                  <a:gd name="T4" fmla="*/ 0 w 99"/>
                  <a:gd name="T5" fmla="*/ 6 h 41"/>
                  <a:gd name="T6" fmla="*/ 11 w 99"/>
                  <a:gd name="T7" fmla="*/ 0 h 41"/>
                  <a:gd name="T8" fmla="*/ 64 w 99"/>
                  <a:gd name="T9" fmla="*/ 30 h 41"/>
                  <a:gd name="T10" fmla="*/ 93 w 99"/>
                  <a:gd name="T11" fmla="*/ 12 h 41"/>
                  <a:gd name="T12" fmla="*/ 99 w 99"/>
                  <a:gd name="T13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41">
                    <a:moveTo>
                      <a:pt x="99" y="18"/>
                    </a:moveTo>
                    <a:lnTo>
                      <a:pt x="58" y="41"/>
                    </a:lnTo>
                    <a:lnTo>
                      <a:pt x="0" y="6"/>
                    </a:lnTo>
                    <a:lnTo>
                      <a:pt x="11" y="0"/>
                    </a:lnTo>
                    <a:lnTo>
                      <a:pt x="64" y="30"/>
                    </a:lnTo>
                    <a:lnTo>
                      <a:pt x="93" y="12"/>
                    </a:lnTo>
                    <a:lnTo>
                      <a:pt x="99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9" name="Freeform 1294"/>
              <p:cNvSpPr>
                <a:spLocks/>
              </p:cNvSpPr>
              <p:nvPr/>
            </p:nvSpPr>
            <p:spPr bwMode="auto">
              <a:xfrm>
                <a:off x="5919173" y="5182054"/>
                <a:ext cx="166688" cy="92075"/>
              </a:xfrm>
              <a:custGeom>
                <a:avLst/>
                <a:gdLst>
                  <a:gd name="T0" fmla="*/ 105 w 105"/>
                  <a:gd name="T1" fmla="*/ 35 h 58"/>
                  <a:gd name="T2" fmla="*/ 65 w 105"/>
                  <a:gd name="T3" fmla="*/ 58 h 58"/>
                  <a:gd name="T4" fmla="*/ 0 w 105"/>
                  <a:gd name="T5" fmla="*/ 23 h 58"/>
                  <a:gd name="T6" fmla="*/ 41 w 105"/>
                  <a:gd name="T7" fmla="*/ 0 h 58"/>
                  <a:gd name="T8" fmla="*/ 53 w 105"/>
                  <a:gd name="T9" fmla="*/ 6 h 58"/>
                  <a:gd name="T10" fmla="*/ 24 w 105"/>
                  <a:gd name="T11" fmla="*/ 23 h 58"/>
                  <a:gd name="T12" fmla="*/ 35 w 105"/>
                  <a:gd name="T13" fmla="*/ 29 h 58"/>
                  <a:gd name="T14" fmla="*/ 65 w 105"/>
                  <a:gd name="T15" fmla="*/ 17 h 58"/>
                  <a:gd name="T16" fmla="*/ 76 w 105"/>
                  <a:gd name="T17" fmla="*/ 23 h 58"/>
                  <a:gd name="T18" fmla="*/ 47 w 105"/>
                  <a:gd name="T19" fmla="*/ 35 h 58"/>
                  <a:gd name="T20" fmla="*/ 65 w 105"/>
                  <a:gd name="T21" fmla="*/ 46 h 58"/>
                  <a:gd name="T22" fmla="*/ 94 w 105"/>
                  <a:gd name="T23" fmla="*/ 29 h 58"/>
                  <a:gd name="T24" fmla="*/ 105 w 105"/>
                  <a:gd name="T25" fmla="*/ 3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58">
                    <a:moveTo>
                      <a:pt x="105" y="35"/>
                    </a:moveTo>
                    <a:lnTo>
                      <a:pt x="65" y="58"/>
                    </a:lnTo>
                    <a:lnTo>
                      <a:pt x="0" y="23"/>
                    </a:lnTo>
                    <a:lnTo>
                      <a:pt x="41" y="0"/>
                    </a:lnTo>
                    <a:lnTo>
                      <a:pt x="53" y="6"/>
                    </a:lnTo>
                    <a:lnTo>
                      <a:pt x="24" y="23"/>
                    </a:lnTo>
                    <a:lnTo>
                      <a:pt x="35" y="29"/>
                    </a:lnTo>
                    <a:lnTo>
                      <a:pt x="65" y="17"/>
                    </a:lnTo>
                    <a:lnTo>
                      <a:pt x="76" y="23"/>
                    </a:lnTo>
                    <a:lnTo>
                      <a:pt x="47" y="35"/>
                    </a:lnTo>
                    <a:lnTo>
                      <a:pt x="65" y="46"/>
                    </a:lnTo>
                    <a:lnTo>
                      <a:pt x="94" y="29"/>
                    </a:lnTo>
                    <a:lnTo>
                      <a:pt x="105" y="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0" name="Freeform 1295"/>
              <p:cNvSpPr>
                <a:spLocks/>
              </p:cNvSpPr>
              <p:nvPr/>
            </p:nvSpPr>
            <p:spPr bwMode="auto">
              <a:xfrm>
                <a:off x="2772748" y="2981779"/>
                <a:ext cx="73025" cy="1608137"/>
              </a:xfrm>
              <a:custGeom>
                <a:avLst/>
                <a:gdLst>
                  <a:gd name="T0" fmla="*/ 0 w 46"/>
                  <a:gd name="T1" fmla="*/ 984 h 1013"/>
                  <a:gd name="T2" fmla="*/ 46 w 46"/>
                  <a:gd name="T3" fmla="*/ 1013 h 1013"/>
                  <a:gd name="T4" fmla="*/ 46 w 46"/>
                  <a:gd name="T5" fmla="*/ 29 h 1013"/>
                  <a:gd name="T6" fmla="*/ 0 w 46"/>
                  <a:gd name="T7" fmla="*/ 0 h 1013"/>
                  <a:gd name="T8" fmla="*/ 0 w 46"/>
                  <a:gd name="T9" fmla="*/ 984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013">
                    <a:moveTo>
                      <a:pt x="0" y="984"/>
                    </a:moveTo>
                    <a:lnTo>
                      <a:pt x="46" y="1013"/>
                    </a:lnTo>
                    <a:lnTo>
                      <a:pt x="46" y="29"/>
                    </a:lnTo>
                    <a:lnTo>
                      <a:pt x="0" y="0"/>
                    </a:lnTo>
                    <a:lnTo>
                      <a:pt x="0" y="984"/>
                    </a:lnTo>
                    <a:close/>
                  </a:path>
                </a:pathLst>
              </a:custGeom>
              <a:solidFill>
                <a:srgbClr val="4C6B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aseline="-25000"/>
              </a:p>
            </p:txBody>
          </p:sp>
          <p:grpSp>
            <p:nvGrpSpPr>
              <p:cNvPr id="971" name="그룹 970"/>
              <p:cNvGrpSpPr/>
              <p:nvPr/>
            </p:nvGrpSpPr>
            <p:grpSpPr>
              <a:xfrm>
                <a:off x="2079011" y="3039724"/>
                <a:ext cx="758825" cy="1757362"/>
                <a:chOff x="5873751" y="2968625"/>
                <a:chExt cx="758825" cy="1757362"/>
              </a:xfrm>
            </p:grpSpPr>
            <p:sp>
              <p:nvSpPr>
                <p:cNvPr id="972" name="Freeform 1296"/>
                <p:cNvSpPr>
                  <a:spLocks/>
                </p:cNvSpPr>
                <p:nvPr/>
              </p:nvSpPr>
              <p:spPr bwMode="auto">
                <a:xfrm>
                  <a:off x="5873751" y="2968625"/>
                  <a:ext cx="739775" cy="1747837"/>
                </a:xfrm>
                <a:custGeom>
                  <a:avLst/>
                  <a:gdLst>
                    <a:gd name="T0" fmla="*/ 7 w 80"/>
                    <a:gd name="T1" fmla="*/ 40 h 189"/>
                    <a:gd name="T2" fmla="*/ 73 w 80"/>
                    <a:gd name="T3" fmla="*/ 2 h 189"/>
                    <a:gd name="T4" fmla="*/ 78 w 80"/>
                    <a:gd name="T5" fmla="*/ 1 h 189"/>
                    <a:gd name="T6" fmla="*/ 80 w 80"/>
                    <a:gd name="T7" fmla="*/ 2 h 189"/>
                    <a:gd name="T8" fmla="*/ 79 w 80"/>
                    <a:gd name="T9" fmla="*/ 2 h 189"/>
                    <a:gd name="T10" fmla="*/ 75 w 80"/>
                    <a:gd name="T11" fmla="*/ 3 h 189"/>
                    <a:gd name="T12" fmla="*/ 9 w 80"/>
                    <a:gd name="T13" fmla="*/ 41 h 189"/>
                    <a:gd name="T14" fmla="*/ 3 w 80"/>
                    <a:gd name="T15" fmla="*/ 51 h 189"/>
                    <a:gd name="T16" fmla="*/ 3 w 80"/>
                    <a:gd name="T17" fmla="*/ 186 h 189"/>
                    <a:gd name="T18" fmla="*/ 3 w 80"/>
                    <a:gd name="T19" fmla="*/ 188 h 189"/>
                    <a:gd name="T20" fmla="*/ 4 w 80"/>
                    <a:gd name="T21" fmla="*/ 189 h 189"/>
                    <a:gd name="T22" fmla="*/ 2 w 80"/>
                    <a:gd name="T23" fmla="*/ 188 h 189"/>
                    <a:gd name="T24" fmla="*/ 0 w 80"/>
                    <a:gd name="T25" fmla="*/ 184 h 189"/>
                    <a:gd name="T26" fmla="*/ 0 w 80"/>
                    <a:gd name="T27" fmla="*/ 50 h 189"/>
                    <a:gd name="T28" fmla="*/ 7 w 80"/>
                    <a:gd name="T29" fmla="*/ 40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0" h="189">
                      <a:moveTo>
                        <a:pt x="7" y="40"/>
                      </a:moveTo>
                      <a:cubicBezTo>
                        <a:pt x="73" y="2"/>
                        <a:pt x="73" y="2"/>
                        <a:pt x="73" y="2"/>
                      </a:cubicBezTo>
                      <a:cubicBezTo>
                        <a:pt x="75" y="0"/>
                        <a:pt x="77" y="0"/>
                        <a:pt x="78" y="1"/>
                      </a:cubicBezTo>
                      <a:cubicBezTo>
                        <a:pt x="80" y="2"/>
                        <a:pt x="80" y="2"/>
                        <a:pt x="80" y="2"/>
                      </a:cubicBezTo>
                      <a:cubicBezTo>
                        <a:pt x="80" y="2"/>
                        <a:pt x="80" y="2"/>
                        <a:pt x="79" y="2"/>
                      </a:cubicBezTo>
                      <a:cubicBezTo>
                        <a:pt x="78" y="2"/>
                        <a:pt x="77" y="2"/>
                        <a:pt x="75" y="3"/>
                      </a:cubicBezTo>
                      <a:cubicBezTo>
                        <a:pt x="9" y="41"/>
                        <a:pt x="9" y="41"/>
                        <a:pt x="9" y="41"/>
                      </a:cubicBezTo>
                      <a:cubicBezTo>
                        <a:pt x="5" y="43"/>
                        <a:pt x="3" y="48"/>
                        <a:pt x="3" y="51"/>
                      </a:cubicBezTo>
                      <a:cubicBezTo>
                        <a:pt x="3" y="186"/>
                        <a:pt x="3" y="186"/>
                        <a:pt x="3" y="186"/>
                      </a:cubicBezTo>
                      <a:cubicBezTo>
                        <a:pt x="3" y="187"/>
                        <a:pt x="3" y="187"/>
                        <a:pt x="3" y="188"/>
                      </a:cubicBezTo>
                      <a:cubicBezTo>
                        <a:pt x="4" y="189"/>
                        <a:pt x="4" y="189"/>
                        <a:pt x="4" y="189"/>
                      </a:cubicBezTo>
                      <a:cubicBezTo>
                        <a:pt x="2" y="188"/>
                        <a:pt x="2" y="188"/>
                        <a:pt x="2" y="188"/>
                      </a:cubicBezTo>
                      <a:cubicBezTo>
                        <a:pt x="1" y="187"/>
                        <a:pt x="0" y="186"/>
                        <a:pt x="0" y="184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0" y="47"/>
                        <a:pt x="3" y="42"/>
                        <a:pt x="7" y="40"/>
                      </a:cubicBezTo>
                      <a:close/>
                    </a:path>
                  </a:pathLst>
                </a:custGeom>
                <a:solidFill>
                  <a:srgbClr val="40AF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73" name="Freeform 1297"/>
                <p:cNvSpPr>
                  <a:spLocks/>
                </p:cNvSpPr>
                <p:nvPr/>
              </p:nvSpPr>
              <p:spPr bwMode="auto">
                <a:xfrm>
                  <a:off x="5900738" y="2987675"/>
                  <a:ext cx="731838" cy="1738312"/>
                </a:xfrm>
                <a:custGeom>
                  <a:avLst/>
                  <a:gdLst>
                    <a:gd name="T0" fmla="*/ 6 w 79"/>
                    <a:gd name="T1" fmla="*/ 39 h 188"/>
                    <a:gd name="T2" fmla="*/ 72 w 79"/>
                    <a:gd name="T3" fmla="*/ 1 h 188"/>
                    <a:gd name="T4" fmla="*/ 76 w 79"/>
                    <a:gd name="T5" fmla="*/ 0 h 188"/>
                    <a:gd name="T6" fmla="*/ 77 w 79"/>
                    <a:gd name="T7" fmla="*/ 0 h 188"/>
                    <a:gd name="T8" fmla="*/ 79 w 79"/>
                    <a:gd name="T9" fmla="*/ 4 h 188"/>
                    <a:gd name="T10" fmla="*/ 79 w 79"/>
                    <a:gd name="T11" fmla="*/ 138 h 188"/>
                    <a:gd name="T12" fmla="*/ 72 w 79"/>
                    <a:gd name="T13" fmla="*/ 148 h 188"/>
                    <a:gd name="T14" fmla="*/ 6 w 79"/>
                    <a:gd name="T15" fmla="*/ 186 h 188"/>
                    <a:gd name="T16" fmla="*/ 1 w 79"/>
                    <a:gd name="T17" fmla="*/ 187 h 188"/>
                    <a:gd name="T18" fmla="*/ 0 w 79"/>
                    <a:gd name="T19" fmla="*/ 186 h 188"/>
                    <a:gd name="T20" fmla="*/ 0 w 79"/>
                    <a:gd name="T21" fmla="*/ 184 h 188"/>
                    <a:gd name="T22" fmla="*/ 0 w 79"/>
                    <a:gd name="T23" fmla="*/ 49 h 188"/>
                    <a:gd name="T24" fmla="*/ 6 w 79"/>
                    <a:gd name="T25" fmla="*/ 39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9" h="188">
                      <a:moveTo>
                        <a:pt x="6" y="39"/>
                      </a:moveTo>
                      <a:cubicBezTo>
                        <a:pt x="72" y="1"/>
                        <a:pt x="72" y="1"/>
                        <a:pt x="72" y="1"/>
                      </a:cubicBezTo>
                      <a:cubicBezTo>
                        <a:pt x="74" y="0"/>
                        <a:pt x="75" y="0"/>
                        <a:pt x="76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8" y="1"/>
                        <a:pt x="79" y="2"/>
                        <a:pt x="79" y="4"/>
                      </a:cubicBezTo>
                      <a:cubicBezTo>
                        <a:pt x="79" y="138"/>
                        <a:pt x="79" y="138"/>
                        <a:pt x="79" y="138"/>
                      </a:cubicBezTo>
                      <a:cubicBezTo>
                        <a:pt x="79" y="141"/>
                        <a:pt x="76" y="146"/>
                        <a:pt x="72" y="148"/>
                      </a:cubicBezTo>
                      <a:cubicBezTo>
                        <a:pt x="6" y="186"/>
                        <a:pt x="6" y="186"/>
                        <a:pt x="6" y="186"/>
                      </a:cubicBezTo>
                      <a:cubicBezTo>
                        <a:pt x="4" y="187"/>
                        <a:pt x="2" y="188"/>
                        <a:pt x="1" y="187"/>
                      </a:cubicBezTo>
                      <a:cubicBezTo>
                        <a:pt x="0" y="186"/>
                        <a:pt x="0" y="186"/>
                        <a:pt x="0" y="186"/>
                      </a:cubicBezTo>
                      <a:cubicBezTo>
                        <a:pt x="0" y="185"/>
                        <a:pt x="0" y="185"/>
                        <a:pt x="0" y="184"/>
                      </a:cubicBez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46"/>
                        <a:pt x="2" y="41"/>
                        <a:pt x="6" y="39"/>
                      </a:cubicBezTo>
                      <a:close/>
                    </a:path>
                  </a:pathLst>
                </a:custGeom>
                <a:solidFill>
                  <a:srgbClr val="6EC9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74" name="Freeform 1298"/>
                <p:cNvSpPr>
                  <a:spLocks/>
                </p:cNvSpPr>
                <p:nvPr/>
              </p:nvSpPr>
              <p:spPr bwMode="auto">
                <a:xfrm>
                  <a:off x="6299201" y="3209925"/>
                  <a:ext cx="120650" cy="239712"/>
                </a:xfrm>
                <a:custGeom>
                  <a:avLst/>
                  <a:gdLst>
                    <a:gd name="T0" fmla="*/ 0 w 13"/>
                    <a:gd name="T1" fmla="*/ 25 h 26"/>
                    <a:gd name="T2" fmla="*/ 0 w 13"/>
                    <a:gd name="T3" fmla="*/ 8 h 26"/>
                    <a:gd name="T4" fmla="*/ 2 w 13"/>
                    <a:gd name="T5" fmla="*/ 6 h 26"/>
                    <a:gd name="T6" fmla="*/ 12 w 13"/>
                    <a:gd name="T7" fmla="*/ 0 h 26"/>
                    <a:gd name="T8" fmla="*/ 13 w 13"/>
                    <a:gd name="T9" fmla="*/ 1 h 26"/>
                    <a:gd name="T10" fmla="*/ 13 w 13"/>
                    <a:gd name="T11" fmla="*/ 17 h 26"/>
                    <a:gd name="T12" fmla="*/ 12 w 13"/>
                    <a:gd name="T13" fmla="*/ 20 h 26"/>
                    <a:gd name="T14" fmla="*/ 2 w 13"/>
                    <a:gd name="T15" fmla="*/ 26 h 26"/>
                    <a:gd name="T16" fmla="*/ 0 w 13"/>
                    <a:gd name="T17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26">
                      <a:moveTo>
                        <a:pt x="0" y="2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1" y="6"/>
                        <a:pt x="2" y="6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3" y="0"/>
                        <a:pt x="13" y="0"/>
                        <a:pt x="13" y="1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3" y="18"/>
                        <a:pt x="13" y="19"/>
                        <a:pt x="12" y="20"/>
                      </a:cubicBezTo>
                      <a:cubicBezTo>
                        <a:pt x="2" y="26"/>
                        <a:pt x="2" y="26"/>
                        <a:pt x="2" y="26"/>
                      </a:cubicBezTo>
                      <a:cubicBezTo>
                        <a:pt x="1" y="26"/>
                        <a:pt x="0" y="26"/>
                        <a:pt x="0" y="25"/>
                      </a:cubicBezTo>
                      <a:close/>
                    </a:path>
                  </a:pathLst>
                </a:custGeom>
                <a:solidFill>
                  <a:srgbClr val="EAAA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75" name="Freeform 1299"/>
                <p:cNvSpPr>
                  <a:spLocks/>
                </p:cNvSpPr>
                <p:nvPr/>
              </p:nvSpPr>
              <p:spPr bwMode="auto">
                <a:xfrm>
                  <a:off x="6345238" y="3282950"/>
                  <a:ext cx="38100" cy="19050"/>
                </a:xfrm>
                <a:custGeom>
                  <a:avLst/>
                  <a:gdLst>
                    <a:gd name="T0" fmla="*/ 0 w 24"/>
                    <a:gd name="T1" fmla="*/ 12 h 12"/>
                    <a:gd name="T2" fmla="*/ 0 w 24"/>
                    <a:gd name="T3" fmla="*/ 12 h 12"/>
                    <a:gd name="T4" fmla="*/ 24 w 24"/>
                    <a:gd name="T5" fmla="*/ 0 h 12"/>
                    <a:gd name="T6" fmla="*/ 24 w 24"/>
                    <a:gd name="T7" fmla="*/ 0 h 12"/>
                    <a:gd name="T8" fmla="*/ 0 w 24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12">
                      <a:moveTo>
                        <a:pt x="0" y="12"/>
                      </a:moveTo>
                      <a:lnTo>
                        <a:pt x="0" y="12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AD7D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76" name="Freeform 1300"/>
                <p:cNvSpPr>
                  <a:spLocks/>
                </p:cNvSpPr>
                <p:nvPr/>
              </p:nvSpPr>
              <p:spPr bwMode="auto">
                <a:xfrm>
                  <a:off x="6299201" y="3246438"/>
                  <a:ext cx="46038" cy="82550"/>
                </a:xfrm>
                <a:custGeom>
                  <a:avLst/>
                  <a:gdLst>
                    <a:gd name="T0" fmla="*/ 0 w 29"/>
                    <a:gd name="T1" fmla="*/ 52 h 52"/>
                    <a:gd name="T2" fmla="*/ 0 w 29"/>
                    <a:gd name="T3" fmla="*/ 47 h 52"/>
                    <a:gd name="T4" fmla="*/ 23 w 29"/>
                    <a:gd name="T5" fmla="*/ 35 h 52"/>
                    <a:gd name="T6" fmla="*/ 23 w 29"/>
                    <a:gd name="T7" fmla="*/ 6 h 52"/>
                    <a:gd name="T8" fmla="*/ 29 w 29"/>
                    <a:gd name="T9" fmla="*/ 0 h 52"/>
                    <a:gd name="T10" fmla="*/ 29 w 29"/>
                    <a:gd name="T11" fmla="*/ 35 h 52"/>
                    <a:gd name="T12" fmla="*/ 0 w 29"/>
                    <a:gd name="T13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2">
                      <a:moveTo>
                        <a:pt x="0" y="52"/>
                      </a:moveTo>
                      <a:lnTo>
                        <a:pt x="0" y="47"/>
                      </a:lnTo>
                      <a:lnTo>
                        <a:pt x="23" y="35"/>
                      </a:lnTo>
                      <a:lnTo>
                        <a:pt x="23" y="6"/>
                      </a:lnTo>
                      <a:lnTo>
                        <a:pt x="29" y="0"/>
                      </a:lnTo>
                      <a:lnTo>
                        <a:pt x="29" y="35"/>
                      </a:lnTo>
                      <a:lnTo>
                        <a:pt x="0" y="52"/>
                      </a:lnTo>
                      <a:close/>
                    </a:path>
                  </a:pathLst>
                </a:custGeom>
                <a:solidFill>
                  <a:srgbClr val="AD7D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77" name="Freeform 1301"/>
                <p:cNvSpPr>
                  <a:spLocks/>
                </p:cNvSpPr>
                <p:nvPr/>
              </p:nvSpPr>
              <p:spPr bwMode="auto">
                <a:xfrm>
                  <a:off x="6383338" y="3227388"/>
                  <a:ext cx="36513" cy="55562"/>
                </a:xfrm>
                <a:custGeom>
                  <a:avLst/>
                  <a:gdLst>
                    <a:gd name="T0" fmla="*/ 0 w 23"/>
                    <a:gd name="T1" fmla="*/ 35 h 35"/>
                    <a:gd name="T2" fmla="*/ 0 w 23"/>
                    <a:gd name="T3" fmla="*/ 0 h 35"/>
                    <a:gd name="T4" fmla="*/ 0 w 23"/>
                    <a:gd name="T5" fmla="*/ 0 h 35"/>
                    <a:gd name="T6" fmla="*/ 0 w 23"/>
                    <a:gd name="T7" fmla="*/ 29 h 35"/>
                    <a:gd name="T8" fmla="*/ 23 w 23"/>
                    <a:gd name="T9" fmla="*/ 18 h 35"/>
                    <a:gd name="T10" fmla="*/ 23 w 23"/>
                    <a:gd name="T11" fmla="*/ 18 h 35"/>
                    <a:gd name="T12" fmla="*/ 0 w 23"/>
                    <a:gd name="T13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" h="35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29"/>
                      </a:lnTo>
                      <a:lnTo>
                        <a:pt x="23" y="18"/>
                      </a:lnTo>
                      <a:lnTo>
                        <a:pt x="23" y="18"/>
                      </a:lnTo>
                      <a:lnTo>
                        <a:pt x="0" y="35"/>
                      </a:lnTo>
                      <a:close/>
                    </a:path>
                  </a:pathLst>
                </a:custGeom>
                <a:solidFill>
                  <a:srgbClr val="AD7D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78" name="Freeform 1302"/>
                <p:cNvSpPr>
                  <a:spLocks/>
                </p:cNvSpPr>
                <p:nvPr/>
              </p:nvSpPr>
              <p:spPr bwMode="auto">
                <a:xfrm>
                  <a:off x="6345238" y="3348038"/>
                  <a:ext cx="38100" cy="26987"/>
                </a:xfrm>
                <a:custGeom>
                  <a:avLst/>
                  <a:gdLst>
                    <a:gd name="T0" fmla="*/ 0 w 24"/>
                    <a:gd name="T1" fmla="*/ 17 h 17"/>
                    <a:gd name="T2" fmla="*/ 0 w 24"/>
                    <a:gd name="T3" fmla="*/ 17 h 17"/>
                    <a:gd name="T4" fmla="*/ 24 w 24"/>
                    <a:gd name="T5" fmla="*/ 6 h 17"/>
                    <a:gd name="T6" fmla="*/ 24 w 24"/>
                    <a:gd name="T7" fmla="*/ 0 h 17"/>
                    <a:gd name="T8" fmla="*/ 0 w 24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17">
                      <a:moveTo>
                        <a:pt x="0" y="17"/>
                      </a:moveTo>
                      <a:lnTo>
                        <a:pt x="0" y="17"/>
                      </a:lnTo>
                      <a:lnTo>
                        <a:pt x="24" y="6"/>
                      </a:lnTo>
                      <a:lnTo>
                        <a:pt x="24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AD7D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79" name="Freeform 1303"/>
                <p:cNvSpPr>
                  <a:spLocks/>
                </p:cNvSpPr>
                <p:nvPr/>
              </p:nvSpPr>
              <p:spPr bwMode="auto">
                <a:xfrm>
                  <a:off x="6299201" y="3375025"/>
                  <a:ext cx="46038" cy="55562"/>
                </a:xfrm>
                <a:custGeom>
                  <a:avLst/>
                  <a:gdLst>
                    <a:gd name="T0" fmla="*/ 0 w 29"/>
                    <a:gd name="T1" fmla="*/ 12 h 35"/>
                    <a:gd name="T2" fmla="*/ 0 w 29"/>
                    <a:gd name="T3" fmla="*/ 18 h 35"/>
                    <a:gd name="T4" fmla="*/ 23 w 29"/>
                    <a:gd name="T5" fmla="*/ 6 h 35"/>
                    <a:gd name="T6" fmla="*/ 23 w 29"/>
                    <a:gd name="T7" fmla="*/ 35 h 35"/>
                    <a:gd name="T8" fmla="*/ 29 w 29"/>
                    <a:gd name="T9" fmla="*/ 35 h 35"/>
                    <a:gd name="T10" fmla="*/ 29 w 29"/>
                    <a:gd name="T11" fmla="*/ 0 h 35"/>
                    <a:gd name="T12" fmla="*/ 0 w 29"/>
                    <a:gd name="T13" fmla="*/ 1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35">
                      <a:moveTo>
                        <a:pt x="0" y="12"/>
                      </a:moveTo>
                      <a:lnTo>
                        <a:pt x="0" y="18"/>
                      </a:lnTo>
                      <a:lnTo>
                        <a:pt x="23" y="6"/>
                      </a:lnTo>
                      <a:lnTo>
                        <a:pt x="23" y="35"/>
                      </a:lnTo>
                      <a:lnTo>
                        <a:pt x="29" y="35"/>
                      </a:lnTo>
                      <a:lnTo>
                        <a:pt x="29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AD7D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80" name="Freeform 1304"/>
                <p:cNvSpPr>
                  <a:spLocks/>
                </p:cNvSpPr>
                <p:nvPr/>
              </p:nvSpPr>
              <p:spPr bwMode="auto">
                <a:xfrm>
                  <a:off x="6383338" y="3328988"/>
                  <a:ext cx="36513" cy="84137"/>
                </a:xfrm>
                <a:custGeom>
                  <a:avLst/>
                  <a:gdLst>
                    <a:gd name="T0" fmla="*/ 0 w 23"/>
                    <a:gd name="T1" fmla="*/ 12 h 53"/>
                    <a:gd name="T2" fmla="*/ 0 w 23"/>
                    <a:gd name="T3" fmla="*/ 53 h 53"/>
                    <a:gd name="T4" fmla="*/ 0 w 23"/>
                    <a:gd name="T5" fmla="*/ 47 h 53"/>
                    <a:gd name="T6" fmla="*/ 0 w 23"/>
                    <a:gd name="T7" fmla="*/ 18 h 53"/>
                    <a:gd name="T8" fmla="*/ 23 w 23"/>
                    <a:gd name="T9" fmla="*/ 0 h 53"/>
                    <a:gd name="T10" fmla="*/ 23 w 23"/>
                    <a:gd name="T11" fmla="*/ 0 h 53"/>
                    <a:gd name="T12" fmla="*/ 0 w 23"/>
                    <a:gd name="T13" fmla="*/ 1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" h="53">
                      <a:moveTo>
                        <a:pt x="0" y="12"/>
                      </a:moveTo>
                      <a:lnTo>
                        <a:pt x="0" y="53"/>
                      </a:lnTo>
                      <a:lnTo>
                        <a:pt x="0" y="47"/>
                      </a:lnTo>
                      <a:lnTo>
                        <a:pt x="0" y="18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AD7D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81" name="Freeform 1305"/>
                <p:cNvSpPr>
                  <a:spLocks noEditPoints="1"/>
                </p:cNvSpPr>
                <p:nvPr/>
              </p:nvSpPr>
              <p:spPr bwMode="auto">
                <a:xfrm>
                  <a:off x="6169026" y="3311525"/>
                  <a:ext cx="65088" cy="63500"/>
                </a:xfrm>
                <a:custGeom>
                  <a:avLst/>
                  <a:gdLst>
                    <a:gd name="T0" fmla="*/ 5 w 7"/>
                    <a:gd name="T1" fmla="*/ 1 h 7"/>
                    <a:gd name="T2" fmla="*/ 7 w 7"/>
                    <a:gd name="T3" fmla="*/ 2 h 7"/>
                    <a:gd name="T4" fmla="*/ 4 w 7"/>
                    <a:gd name="T5" fmla="*/ 6 h 7"/>
                    <a:gd name="T6" fmla="*/ 1 w 7"/>
                    <a:gd name="T7" fmla="*/ 6 h 7"/>
                    <a:gd name="T8" fmla="*/ 1 w 7"/>
                    <a:gd name="T9" fmla="*/ 3 h 7"/>
                    <a:gd name="T10" fmla="*/ 5 w 7"/>
                    <a:gd name="T11" fmla="*/ 1 h 7"/>
                    <a:gd name="T12" fmla="*/ 2 w 7"/>
                    <a:gd name="T13" fmla="*/ 4 h 7"/>
                    <a:gd name="T14" fmla="*/ 2 w 7"/>
                    <a:gd name="T15" fmla="*/ 6 h 7"/>
                    <a:gd name="T16" fmla="*/ 6 w 7"/>
                    <a:gd name="T17" fmla="*/ 3 h 7"/>
                    <a:gd name="T18" fmla="*/ 6 w 7"/>
                    <a:gd name="T19" fmla="*/ 1 h 7"/>
                    <a:gd name="T20" fmla="*/ 2 w 7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7">
                      <a:moveTo>
                        <a:pt x="5" y="1"/>
                      </a:moveTo>
                      <a:cubicBezTo>
                        <a:pt x="6" y="0"/>
                        <a:pt x="7" y="1"/>
                        <a:pt x="7" y="2"/>
                      </a:cubicBezTo>
                      <a:cubicBezTo>
                        <a:pt x="7" y="4"/>
                        <a:pt x="5" y="5"/>
                        <a:pt x="4" y="6"/>
                      </a:cubicBezTo>
                      <a:cubicBezTo>
                        <a:pt x="3" y="6"/>
                        <a:pt x="2" y="7"/>
                        <a:pt x="1" y="6"/>
                      </a:cubicBezTo>
                      <a:cubicBezTo>
                        <a:pt x="1" y="6"/>
                        <a:pt x="0" y="5"/>
                        <a:pt x="1" y="3"/>
                      </a:cubicBezTo>
                      <a:cubicBezTo>
                        <a:pt x="2" y="2"/>
                        <a:pt x="4" y="1"/>
                        <a:pt x="5" y="1"/>
                      </a:cubicBezTo>
                      <a:close/>
                      <a:moveTo>
                        <a:pt x="2" y="4"/>
                      </a:moveTo>
                      <a:cubicBezTo>
                        <a:pt x="1" y="5"/>
                        <a:pt x="1" y="5"/>
                        <a:pt x="2" y="6"/>
                      </a:cubicBezTo>
                      <a:cubicBezTo>
                        <a:pt x="2" y="6"/>
                        <a:pt x="5" y="4"/>
                        <a:pt x="6" y="3"/>
                      </a:cubicBezTo>
                      <a:cubicBezTo>
                        <a:pt x="6" y="2"/>
                        <a:pt x="6" y="2"/>
                        <a:pt x="6" y="1"/>
                      </a:cubicBezTo>
                      <a:cubicBezTo>
                        <a:pt x="5" y="1"/>
                        <a:pt x="2" y="3"/>
                        <a:pt x="2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82" name="Freeform 1306"/>
                <p:cNvSpPr>
                  <a:spLocks noEditPoints="1"/>
                </p:cNvSpPr>
                <p:nvPr/>
              </p:nvSpPr>
              <p:spPr bwMode="auto">
                <a:xfrm>
                  <a:off x="6169026" y="3348038"/>
                  <a:ext cx="65088" cy="74612"/>
                </a:xfrm>
                <a:custGeom>
                  <a:avLst/>
                  <a:gdLst>
                    <a:gd name="T0" fmla="*/ 7 w 7"/>
                    <a:gd name="T1" fmla="*/ 3 h 8"/>
                    <a:gd name="T2" fmla="*/ 4 w 7"/>
                    <a:gd name="T3" fmla="*/ 7 h 8"/>
                    <a:gd name="T4" fmla="*/ 1 w 7"/>
                    <a:gd name="T5" fmla="*/ 8 h 8"/>
                    <a:gd name="T6" fmla="*/ 1 w 7"/>
                    <a:gd name="T7" fmla="*/ 5 h 8"/>
                    <a:gd name="T8" fmla="*/ 7 w 7"/>
                    <a:gd name="T9" fmla="*/ 3 h 8"/>
                    <a:gd name="T10" fmla="*/ 2 w 7"/>
                    <a:gd name="T11" fmla="*/ 5 h 8"/>
                    <a:gd name="T12" fmla="*/ 2 w 7"/>
                    <a:gd name="T13" fmla="*/ 7 h 8"/>
                    <a:gd name="T14" fmla="*/ 6 w 7"/>
                    <a:gd name="T15" fmla="*/ 5 h 8"/>
                    <a:gd name="T16" fmla="*/ 6 w 7"/>
                    <a:gd name="T17" fmla="*/ 3 h 8"/>
                    <a:gd name="T18" fmla="*/ 2 w 7"/>
                    <a:gd name="T19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8">
                      <a:moveTo>
                        <a:pt x="7" y="3"/>
                      </a:moveTo>
                      <a:cubicBezTo>
                        <a:pt x="7" y="5"/>
                        <a:pt x="5" y="6"/>
                        <a:pt x="4" y="7"/>
                      </a:cubicBezTo>
                      <a:cubicBezTo>
                        <a:pt x="3" y="8"/>
                        <a:pt x="2" y="8"/>
                        <a:pt x="1" y="8"/>
                      </a:cubicBezTo>
                      <a:cubicBezTo>
                        <a:pt x="1" y="7"/>
                        <a:pt x="0" y="6"/>
                        <a:pt x="1" y="5"/>
                      </a:cubicBezTo>
                      <a:cubicBezTo>
                        <a:pt x="2" y="3"/>
                        <a:pt x="7" y="0"/>
                        <a:pt x="7" y="3"/>
                      </a:cubicBezTo>
                      <a:close/>
                      <a:moveTo>
                        <a:pt x="2" y="5"/>
                      </a:moveTo>
                      <a:cubicBezTo>
                        <a:pt x="1" y="6"/>
                        <a:pt x="1" y="7"/>
                        <a:pt x="2" y="7"/>
                      </a:cubicBezTo>
                      <a:cubicBezTo>
                        <a:pt x="2" y="7"/>
                        <a:pt x="5" y="6"/>
                        <a:pt x="6" y="5"/>
                      </a:cubicBezTo>
                      <a:cubicBezTo>
                        <a:pt x="6" y="4"/>
                        <a:pt x="6" y="3"/>
                        <a:pt x="6" y="3"/>
                      </a:cubicBezTo>
                      <a:cubicBezTo>
                        <a:pt x="5" y="3"/>
                        <a:pt x="2" y="4"/>
                        <a:pt x="2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83" name="Freeform 1307"/>
                <p:cNvSpPr>
                  <a:spLocks noEditPoints="1"/>
                </p:cNvSpPr>
                <p:nvPr/>
              </p:nvSpPr>
              <p:spPr bwMode="auto">
                <a:xfrm>
                  <a:off x="6169026" y="3403600"/>
                  <a:ext cx="65088" cy="74612"/>
                </a:xfrm>
                <a:custGeom>
                  <a:avLst/>
                  <a:gdLst>
                    <a:gd name="T0" fmla="*/ 7 w 7"/>
                    <a:gd name="T1" fmla="*/ 3 h 8"/>
                    <a:gd name="T2" fmla="*/ 4 w 7"/>
                    <a:gd name="T3" fmla="*/ 7 h 8"/>
                    <a:gd name="T4" fmla="*/ 1 w 7"/>
                    <a:gd name="T5" fmla="*/ 7 h 8"/>
                    <a:gd name="T6" fmla="*/ 1 w 7"/>
                    <a:gd name="T7" fmla="*/ 4 h 8"/>
                    <a:gd name="T8" fmla="*/ 7 w 7"/>
                    <a:gd name="T9" fmla="*/ 3 h 8"/>
                    <a:gd name="T10" fmla="*/ 2 w 7"/>
                    <a:gd name="T11" fmla="*/ 4 h 8"/>
                    <a:gd name="T12" fmla="*/ 2 w 7"/>
                    <a:gd name="T13" fmla="*/ 6 h 8"/>
                    <a:gd name="T14" fmla="*/ 6 w 7"/>
                    <a:gd name="T15" fmla="*/ 4 h 8"/>
                    <a:gd name="T16" fmla="*/ 6 w 7"/>
                    <a:gd name="T17" fmla="*/ 2 h 8"/>
                    <a:gd name="T18" fmla="*/ 2 w 7"/>
                    <a:gd name="T1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8">
                      <a:moveTo>
                        <a:pt x="7" y="3"/>
                      </a:moveTo>
                      <a:cubicBezTo>
                        <a:pt x="7" y="4"/>
                        <a:pt x="5" y="6"/>
                        <a:pt x="4" y="7"/>
                      </a:cubicBezTo>
                      <a:cubicBezTo>
                        <a:pt x="3" y="7"/>
                        <a:pt x="2" y="8"/>
                        <a:pt x="1" y="7"/>
                      </a:cubicBezTo>
                      <a:cubicBezTo>
                        <a:pt x="1" y="7"/>
                        <a:pt x="0" y="5"/>
                        <a:pt x="1" y="4"/>
                      </a:cubicBezTo>
                      <a:cubicBezTo>
                        <a:pt x="2" y="3"/>
                        <a:pt x="7" y="0"/>
                        <a:pt x="7" y="3"/>
                      </a:cubicBezTo>
                      <a:close/>
                      <a:moveTo>
                        <a:pt x="2" y="4"/>
                      </a:move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5" y="5"/>
                        <a:pt x="6" y="4"/>
                      </a:cubicBezTo>
                      <a:cubicBezTo>
                        <a:pt x="6" y="3"/>
                        <a:pt x="6" y="2"/>
                        <a:pt x="6" y="2"/>
                      </a:cubicBezTo>
                      <a:cubicBezTo>
                        <a:pt x="5" y="2"/>
                        <a:pt x="2" y="4"/>
                        <a:pt x="2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84" name="Freeform 1308"/>
                <p:cNvSpPr>
                  <a:spLocks noEditPoints="1"/>
                </p:cNvSpPr>
                <p:nvPr/>
              </p:nvSpPr>
              <p:spPr bwMode="auto">
                <a:xfrm>
                  <a:off x="6169026" y="3449638"/>
                  <a:ext cx="65088" cy="74612"/>
                </a:xfrm>
                <a:custGeom>
                  <a:avLst/>
                  <a:gdLst>
                    <a:gd name="T0" fmla="*/ 7 w 7"/>
                    <a:gd name="T1" fmla="*/ 3 h 8"/>
                    <a:gd name="T2" fmla="*/ 4 w 7"/>
                    <a:gd name="T3" fmla="*/ 7 h 8"/>
                    <a:gd name="T4" fmla="*/ 1 w 7"/>
                    <a:gd name="T5" fmla="*/ 8 h 8"/>
                    <a:gd name="T6" fmla="*/ 1 w 7"/>
                    <a:gd name="T7" fmla="*/ 5 h 8"/>
                    <a:gd name="T8" fmla="*/ 7 w 7"/>
                    <a:gd name="T9" fmla="*/ 3 h 8"/>
                    <a:gd name="T10" fmla="*/ 2 w 7"/>
                    <a:gd name="T11" fmla="*/ 5 h 8"/>
                    <a:gd name="T12" fmla="*/ 2 w 7"/>
                    <a:gd name="T13" fmla="*/ 7 h 8"/>
                    <a:gd name="T14" fmla="*/ 6 w 7"/>
                    <a:gd name="T15" fmla="*/ 5 h 8"/>
                    <a:gd name="T16" fmla="*/ 6 w 7"/>
                    <a:gd name="T17" fmla="*/ 3 h 8"/>
                    <a:gd name="T18" fmla="*/ 2 w 7"/>
                    <a:gd name="T19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8">
                      <a:moveTo>
                        <a:pt x="7" y="3"/>
                      </a:moveTo>
                      <a:cubicBezTo>
                        <a:pt x="7" y="5"/>
                        <a:pt x="5" y="6"/>
                        <a:pt x="4" y="7"/>
                      </a:cubicBezTo>
                      <a:cubicBezTo>
                        <a:pt x="3" y="8"/>
                        <a:pt x="2" y="8"/>
                        <a:pt x="1" y="8"/>
                      </a:cubicBezTo>
                      <a:cubicBezTo>
                        <a:pt x="1" y="7"/>
                        <a:pt x="0" y="6"/>
                        <a:pt x="1" y="5"/>
                      </a:cubicBezTo>
                      <a:cubicBezTo>
                        <a:pt x="2" y="3"/>
                        <a:pt x="7" y="0"/>
                        <a:pt x="7" y="3"/>
                      </a:cubicBezTo>
                      <a:close/>
                      <a:moveTo>
                        <a:pt x="2" y="5"/>
                      </a:moveTo>
                      <a:cubicBezTo>
                        <a:pt x="1" y="6"/>
                        <a:pt x="1" y="7"/>
                        <a:pt x="2" y="7"/>
                      </a:cubicBezTo>
                      <a:cubicBezTo>
                        <a:pt x="2" y="7"/>
                        <a:pt x="5" y="6"/>
                        <a:pt x="6" y="5"/>
                      </a:cubicBezTo>
                      <a:cubicBezTo>
                        <a:pt x="6" y="4"/>
                        <a:pt x="6" y="3"/>
                        <a:pt x="6" y="3"/>
                      </a:cubicBezTo>
                      <a:cubicBezTo>
                        <a:pt x="5" y="2"/>
                        <a:pt x="2" y="4"/>
                        <a:pt x="2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85" name="Freeform 1309"/>
                <p:cNvSpPr>
                  <a:spLocks noEditPoints="1"/>
                </p:cNvSpPr>
                <p:nvPr/>
              </p:nvSpPr>
              <p:spPr bwMode="auto">
                <a:xfrm>
                  <a:off x="6169026" y="3597275"/>
                  <a:ext cx="65088" cy="74612"/>
                </a:xfrm>
                <a:custGeom>
                  <a:avLst/>
                  <a:gdLst>
                    <a:gd name="T0" fmla="*/ 7 w 7"/>
                    <a:gd name="T1" fmla="*/ 3 h 8"/>
                    <a:gd name="T2" fmla="*/ 4 w 7"/>
                    <a:gd name="T3" fmla="*/ 7 h 8"/>
                    <a:gd name="T4" fmla="*/ 1 w 7"/>
                    <a:gd name="T5" fmla="*/ 8 h 8"/>
                    <a:gd name="T6" fmla="*/ 1 w 7"/>
                    <a:gd name="T7" fmla="*/ 5 h 8"/>
                    <a:gd name="T8" fmla="*/ 7 w 7"/>
                    <a:gd name="T9" fmla="*/ 3 h 8"/>
                    <a:gd name="T10" fmla="*/ 2 w 7"/>
                    <a:gd name="T11" fmla="*/ 5 h 8"/>
                    <a:gd name="T12" fmla="*/ 2 w 7"/>
                    <a:gd name="T13" fmla="*/ 7 h 8"/>
                    <a:gd name="T14" fmla="*/ 6 w 7"/>
                    <a:gd name="T15" fmla="*/ 5 h 8"/>
                    <a:gd name="T16" fmla="*/ 6 w 7"/>
                    <a:gd name="T17" fmla="*/ 3 h 8"/>
                    <a:gd name="T18" fmla="*/ 2 w 7"/>
                    <a:gd name="T19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8">
                      <a:moveTo>
                        <a:pt x="7" y="3"/>
                      </a:moveTo>
                      <a:cubicBezTo>
                        <a:pt x="7" y="5"/>
                        <a:pt x="5" y="6"/>
                        <a:pt x="4" y="7"/>
                      </a:cubicBezTo>
                      <a:cubicBezTo>
                        <a:pt x="3" y="8"/>
                        <a:pt x="2" y="8"/>
                        <a:pt x="1" y="8"/>
                      </a:cubicBezTo>
                      <a:cubicBezTo>
                        <a:pt x="1" y="7"/>
                        <a:pt x="0" y="6"/>
                        <a:pt x="1" y="5"/>
                      </a:cubicBezTo>
                      <a:cubicBezTo>
                        <a:pt x="2" y="3"/>
                        <a:pt x="7" y="0"/>
                        <a:pt x="7" y="3"/>
                      </a:cubicBezTo>
                      <a:close/>
                      <a:moveTo>
                        <a:pt x="2" y="5"/>
                      </a:moveTo>
                      <a:cubicBezTo>
                        <a:pt x="1" y="6"/>
                        <a:pt x="1" y="7"/>
                        <a:pt x="2" y="7"/>
                      </a:cubicBezTo>
                      <a:cubicBezTo>
                        <a:pt x="2" y="7"/>
                        <a:pt x="5" y="6"/>
                        <a:pt x="6" y="5"/>
                      </a:cubicBezTo>
                      <a:cubicBezTo>
                        <a:pt x="6" y="4"/>
                        <a:pt x="6" y="3"/>
                        <a:pt x="6" y="3"/>
                      </a:cubicBezTo>
                      <a:cubicBezTo>
                        <a:pt x="5" y="3"/>
                        <a:pt x="2" y="4"/>
                        <a:pt x="2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86" name="Freeform 1310"/>
                <p:cNvSpPr>
                  <a:spLocks noEditPoints="1"/>
                </p:cNvSpPr>
                <p:nvPr/>
              </p:nvSpPr>
              <p:spPr bwMode="auto">
                <a:xfrm>
                  <a:off x="6169026" y="3662363"/>
                  <a:ext cx="65088" cy="65087"/>
                </a:xfrm>
                <a:custGeom>
                  <a:avLst/>
                  <a:gdLst>
                    <a:gd name="T0" fmla="*/ 5 w 7"/>
                    <a:gd name="T1" fmla="*/ 0 h 7"/>
                    <a:gd name="T2" fmla="*/ 6 w 7"/>
                    <a:gd name="T3" fmla="*/ 4 h 7"/>
                    <a:gd name="T4" fmla="*/ 1 w 7"/>
                    <a:gd name="T5" fmla="*/ 6 h 7"/>
                    <a:gd name="T6" fmla="*/ 1 w 7"/>
                    <a:gd name="T7" fmla="*/ 3 h 7"/>
                    <a:gd name="T8" fmla="*/ 5 w 7"/>
                    <a:gd name="T9" fmla="*/ 0 h 7"/>
                    <a:gd name="T10" fmla="*/ 2 w 7"/>
                    <a:gd name="T11" fmla="*/ 3 h 7"/>
                    <a:gd name="T12" fmla="*/ 2 w 7"/>
                    <a:gd name="T13" fmla="*/ 5 h 7"/>
                    <a:gd name="T14" fmla="*/ 6 w 7"/>
                    <a:gd name="T15" fmla="*/ 3 h 7"/>
                    <a:gd name="T16" fmla="*/ 6 w 7"/>
                    <a:gd name="T17" fmla="*/ 1 h 7"/>
                    <a:gd name="T18" fmla="*/ 2 w 7"/>
                    <a:gd name="T1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7">
                      <a:moveTo>
                        <a:pt x="5" y="0"/>
                      </a:moveTo>
                      <a:cubicBezTo>
                        <a:pt x="7" y="0"/>
                        <a:pt x="7" y="2"/>
                        <a:pt x="6" y="4"/>
                      </a:cubicBezTo>
                      <a:cubicBezTo>
                        <a:pt x="5" y="5"/>
                        <a:pt x="2" y="7"/>
                        <a:pt x="1" y="6"/>
                      </a:cubicBezTo>
                      <a:cubicBezTo>
                        <a:pt x="1" y="6"/>
                        <a:pt x="0" y="4"/>
                        <a:pt x="1" y="3"/>
                      </a:cubicBezTo>
                      <a:cubicBezTo>
                        <a:pt x="2" y="2"/>
                        <a:pt x="4" y="1"/>
                        <a:pt x="5" y="0"/>
                      </a:cubicBezTo>
                      <a:close/>
                      <a:moveTo>
                        <a:pt x="2" y="3"/>
                      </a:moveTo>
                      <a:cubicBezTo>
                        <a:pt x="1" y="4"/>
                        <a:pt x="1" y="5"/>
                        <a:pt x="2" y="5"/>
                      </a:cubicBezTo>
                      <a:cubicBezTo>
                        <a:pt x="2" y="6"/>
                        <a:pt x="5" y="4"/>
                        <a:pt x="6" y="3"/>
                      </a:cubicBezTo>
                      <a:cubicBezTo>
                        <a:pt x="6" y="2"/>
                        <a:pt x="6" y="1"/>
                        <a:pt x="6" y="1"/>
                      </a:cubicBezTo>
                      <a:cubicBezTo>
                        <a:pt x="5" y="1"/>
                        <a:pt x="2" y="3"/>
                        <a:pt x="2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87" name="Freeform 1311"/>
                <p:cNvSpPr>
                  <a:spLocks noEditPoints="1"/>
                </p:cNvSpPr>
                <p:nvPr/>
              </p:nvSpPr>
              <p:spPr bwMode="auto">
                <a:xfrm>
                  <a:off x="6169026" y="3698875"/>
                  <a:ext cx="65088" cy="74612"/>
                </a:xfrm>
                <a:custGeom>
                  <a:avLst/>
                  <a:gdLst>
                    <a:gd name="T0" fmla="*/ 7 w 7"/>
                    <a:gd name="T1" fmla="*/ 3 h 8"/>
                    <a:gd name="T2" fmla="*/ 4 w 7"/>
                    <a:gd name="T3" fmla="*/ 7 h 8"/>
                    <a:gd name="T4" fmla="*/ 1 w 7"/>
                    <a:gd name="T5" fmla="*/ 8 h 8"/>
                    <a:gd name="T6" fmla="*/ 1 w 7"/>
                    <a:gd name="T7" fmla="*/ 5 h 8"/>
                    <a:gd name="T8" fmla="*/ 7 w 7"/>
                    <a:gd name="T9" fmla="*/ 3 h 8"/>
                    <a:gd name="T10" fmla="*/ 2 w 7"/>
                    <a:gd name="T11" fmla="*/ 5 h 8"/>
                    <a:gd name="T12" fmla="*/ 2 w 7"/>
                    <a:gd name="T13" fmla="*/ 7 h 8"/>
                    <a:gd name="T14" fmla="*/ 6 w 7"/>
                    <a:gd name="T15" fmla="*/ 5 h 8"/>
                    <a:gd name="T16" fmla="*/ 6 w 7"/>
                    <a:gd name="T17" fmla="*/ 3 h 8"/>
                    <a:gd name="T18" fmla="*/ 2 w 7"/>
                    <a:gd name="T19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8">
                      <a:moveTo>
                        <a:pt x="7" y="3"/>
                      </a:moveTo>
                      <a:cubicBezTo>
                        <a:pt x="7" y="5"/>
                        <a:pt x="5" y="6"/>
                        <a:pt x="4" y="7"/>
                      </a:cubicBezTo>
                      <a:cubicBezTo>
                        <a:pt x="3" y="8"/>
                        <a:pt x="2" y="8"/>
                        <a:pt x="1" y="8"/>
                      </a:cubicBezTo>
                      <a:cubicBezTo>
                        <a:pt x="1" y="7"/>
                        <a:pt x="0" y="6"/>
                        <a:pt x="1" y="5"/>
                      </a:cubicBezTo>
                      <a:cubicBezTo>
                        <a:pt x="2" y="3"/>
                        <a:pt x="7" y="0"/>
                        <a:pt x="7" y="3"/>
                      </a:cubicBezTo>
                      <a:close/>
                      <a:moveTo>
                        <a:pt x="2" y="5"/>
                      </a:moveTo>
                      <a:cubicBezTo>
                        <a:pt x="1" y="6"/>
                        <a:pt x="1" y="7"/>
                        <a:pt x="2" y="7"/>
                      </a:cubicBezTo>
                      <a:cubicBezTo>
                        <a:pt x="2" y="7"/>
                        <a:pt x="5" y="6"/>
                        <a:pt x="6" y="5"/>
                      </a:cubicBezTo>
                      <a:cubicBezTo>
                        <a:pt x="6" y="4"/>
                        <a:pt x="6" y="3"/>
                        <a:pt x="6" y="3"/>
                      </a:cubicBezTo>
                      <a:cubicBezTo>
                        <a:pt x="5" y="3"/>
                        <a:pt x="2" y="4"/>
                        <a:pt x="2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88" name="Freeform 1312"/>
                <p:cNvSpPr>
                  <a:spLocks noEditPoints="1"/>
                </p:cNvSpPr>
                <p:nvPr/>
              </p:nvSpPr>
              <p:spPr bwMode="auto">
                <a:xfrm>
                  <a:off x="6169026" y="3744913"/>
                  <a:ext cx="65088" cy="74612"/>
                </a:xfrm>
                <a:custGeom>
                  <a:avLst/>
                  <a:gdLst>
                    <a:gd name="T0" fmla="*/ 7 w 7"/>
                    <a:gd name="T1" fmla="*/ 3 h 8"/>
                    <a:gd name="T2" fmla="*/ 4 w 7"/>
                    <a:gd name="T3" fmla="*/ 7 h 8"/>
                    <a:gd name="T4" fmla="*/ 1 w 7"/>
                    <a:gd name="T5" fmla="*/ 8 h 8"/>
                    <a:gd name="T6" fmla="*/ 1 w 7"/>
                    <a:gd name="T7" fmla="*/ 5 h 8"/>
                    <a:gd name="T8" fmla="*/ 7 w 7"/>
                    <a:gd name="T9" fmla="*/ 3 h 8"/>
                    <a:gd name="T10" fmla="*/ 2 w 7"/>
                    <a:gd name="T11" fmla="*/ 5 h 8"/>
                    <a:gd name="T12" fmla="*/ 2 w 7"/>
                    <a:gd name="T13" fmla="*/ 7 h 8"/>
                    <a:gd name="T14" fmla="*/ 6 w 7"/>
                    <a:gd name="T15" fmla="*/ 5 h 8"/>
                    <a:gd name="T16" fmla="*/ 6 w 7"/>
                    <a:gd name="T17" fmla="*/ 3 h 8"/>
                    <a:gd name="T18" fmla="*/ 2 w 7"/>
                    <a:gd name="T19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8">
                      <a:moveTo>
                        <a:pt x="7" y="3"/>
                      </a:moveTo>
                      <a:cubicBezTo>
                        <a:pt x="7" y="5"/>
                        <a:pt x="5" y="7"/>
                        <a:pt x="4" y="7"/>
                      </a:cubicBezTo>
                      <a:cubicBezTo>
                        <a:pt x="3" y="8"/>
                        <a:pt x="2" y="8"/>
                        <a:pt x="1" y="8"/>
                      </a:cubicBezTo>
                      <a:cubicBezTo>
                        <a:pt x="1" y="8"/>
                        <a:pt x="0" y="6"/>
                        <a:pt x="1" y="5"/>
                      </a:cubicBezTo>
                      <a:cubicBezTo>
                        <a:pt x="2" y="4"/>
                        <a:pt x="7" y="0"/>
                        <a:pt x="7" y="3"/>
                      </a:cubicBezTo>
                      <a:close/>
                      <a:moveTo>
                        <a:pt x="2" y="5"/>
                      </a:moveTo>
                      <a:cubicBezTo>
                        <a:pt x="1" y="6"/>
                        <a:pt x="1" y="7"/>
                        <a:pt x="2" y="7"/>
                      </a:cubicBezTo>
                      <a:cubicBezTo>
                        <a:pt x="2" y="7"/>
                        <a:pt x="5" y="6"/>
                        <a:pt x="6" y="5"/>
                      </a:cubicBezTo>
                      <a:cubicBezTo>
                        <a:pt x="6" y="4"/>
                        <a:pt x="6" y="3"/>
                        <a:pt x="6" y="3"/>
                      </a:cubicBezTo>
                      <a:cubicBezTo>
                        <a:pt x="5" y="3"/>
                        <a:pt x="2" y="4"/>
                        <a:pt x="2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89" name="Freeform 1313"/>
                <p:cNvSpPr>
                  <a:spLocks noEditPoints="1"/>
                </p:cNvSpPr>
                <p:nvPr/>
              </p:nvSpPr>
              <p:spPr bwMode="auto">
                <a:xfrm>
                  <a:off x="6178551" y="3911600"/>
                  <a:ext cx="55563" cy="74612"/>
                </a:xfrm>
                <a:custGeom>
                  <a:avLst/>
                  <a:gdLst>
                    <a:gd name="T0" fmla="*/ 4 w 6"/>
                    <a:gd name="T1" fmla="*/ 0 h 8"/>
                    <a:gd name="T2" fmla="*/ 6 w 6"/>
                    <a:gd name="T3" fmla="*/ 2 h 8"/>
                    <a:gd name="T4" fmla="*/ 4 w 6"/>
                    <a:gd name="T5" fmla="*/ 5 h 8"/>
                    <a:gd name="T6" fmla="*/ 0 w 6"/>
                    <a:gd name="T7" fmla="*/ 5 h 8"/>
                    <a:gd name="T8" fmla="*/ 4 w 6"/>
                    <a:gd name="T9" fmla="*/ 0 h 8"/>
                    <a:gd name="T10" fmla="*/ 1 w 6"/>
                    <a:gd name="T11" fmla="*/ 4 h 8"/>
                    <a:gd name="T12" fmla="*/ 0 w 6"/>
                    <a:gd name="T13" fmla="*/ 5 h 8"/>
                    <a:gd name="T14" fmla="*/ 3 w 6"/>
                    <a:gd name="T15" fmla="*/ 5 h 8"/>
                    <a:gd name="T16" fmla="*/ 5 w 6"/>
                    <a:gd name="T17" fmla="*/ 3 h 8"/>
                    <a:gd name="T18" fmla="*/ 5 w 6"/>
                    <a:gd name="T19" fmla="*/ 1 h 8"/>
                    <a:gd name="T20" fmla="*/ 1 w 6"/>
                    <a:gd name="T21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8">
                      <a:moveTo>
                        <a:pt x="4" y="0"/>
                      </a:moveTo>
                      <a:cubicBezTo>
                        <a:pt x="5" y="0"/>
                        <a:pt x="6" y="1"/>
                        <a:pt x="6" y="2"/>
                      </a:cubicBezTo>
                      <a:cubicBezTo>
                        <a:pt x="6" y="3"/>
                        <a:pt x="5" y="4"/>
                        <a:pt x="4" y="5"/>
                      </a:cubicBezTo>
                      <a:cubicBezTo>
                        <a:pt x="3" y="5"/>
                        <a:pt x="0" y="8"/>
                        <a:pt x="0" y="5"/>
                      </a:cubicBezTo>
                      <a:cubicBezTo>
                        <a:pt x="0" y="2"/>
                        <a:pt x="3" y="1"/>
                        <a:pt x="4" y="0"/>
                      </a:cubicBezTo>
                      <a:close/>
                      <a:moveTo>
                        <a:pt x="1" y="4"/>
                      </a:move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0" y="6"/>
                        <a:pt x="2" y="5"/>
                        <a:pt x="3" y="5"/>
                      </a:cubicBezTo>
                      <a:cubicBezTo>
                        <a:pt x="4" y="4"/>
                        <a:pt x="4" y="4"/>
                        <a:pt x="5" y="3"/>
                      </a:cubicBezTo>
                      <a:cubicBezTo>
                        <a:pt x="5" y="2"/>
                        <a:pt x="5" y="1"/>
                        <a:pt x="5" y="1"/>
                      </a:cubicBezTo>
                      <a:cubicBezTo>
                        <a:pt x="4" y="1"/>
                        <a:pt x="1" y="3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90" name="Freeform 1314"/>
                <p:cNvSpPr>
                  <a:spLocks noEditPoints="1"/>
                </p:cNvSpPr>
                <p:nvPr/>
              </p:nvSpPr>
              <p:spPr bwMode="auto">
                <a:xfrm>
                  <a:off x="6169026" y="3948113"/>
                  <a:ext cx="65088" cy="74612"/>
                </a:xfrm>
                <a:custGeom>
                  <a:avLst/>
                  <a:gdLst>
                    <a:gd name="T0" fmla="*/ 7 w 7"/>
                    <a:gd name="T1" fmla="*/ 3 h 8"/>
                    <a:gd name="T2" fmla="*/ 4 w 7"/>
                    <a:gd name="T3" fmla="*/ 7 h 8"/>
                    <a:gd name="T4" fmla="*/ 1 w 7"/>
                    <a:gd name="T5" fmla="*/ 8 h 8"/>
                    <a:gd name="T6" fmla="*/ 1 w 7"/>
                    <a:gd name="T7" fmla="*/ 5 h 8"/>
                    <a:gd name="T8" fmla="*/ 7 w 7"/>
                    <a:gd name="T9" fmla="*/ 3 h 8"/>
                    <a:gd name="T10" fmla="*/ 2 w 7"/>
                    <a:gd name="T11" fmla="*/ 5 h 8"/>
                    <a:gd name="T12" fmla="*/ 2 w 7"/>
                    <a:gd name="T13" fmla="*/ 7 h 8"/>
                    <a:gd name="T14" fmla="*/ 6 w 7"/>
                    <a:gd name="T15" fmla="*/ 5 h 8"/>
                    <a:gd name="T16" fmla="*/ 6 w 7"/>
                    <a:gd name="T17" fmla="*/ 3 h 8"/>
                    <a:gd name="T18" fmla="*/ 2 w 7"/>
                    <a:gd name="T19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8">
                      <a:moveTo>
                        <a:pt x="7" y="3"/>
                      </a:moveTo>
                      <a:cubicBezTo>
                        <a:pt x="7" y="5"/>
                        <a:pt x="5" y="6"/>
                        <a:pt x="4" y="7"/>
                      </a:cubicBezTo>
                      <a:cubicBezTo>
                        <a:pt x="3" y="8"/>
                        <a:pt x="2" y="8"/>
                        <a:pt x="1" y="8"/>
                      </a:cubicBezTo>
                      <a:cubicBezTo>
                        <a:pt x="1" y="7"/>
                        <a:pt x="0" y="6"/>
                        <a:pt x="1" y="5"/>
                      </a:cubicBezTo>
                      <a:cubicBezTo>
                        <a:pt x="2" y="3"/>
                        <a:pt x="7" y="0"/>
                        <a:pt x="7" y="3"/>
                      </a:cubicBezTo>
                      <a:close/>
                      <a:moveTo>
                        <a:pt x="2" y="5"/>
                      </a:moveTo>
                      <a:cubicBezTo>
                        <a:pt x="1" y="6"/>
                        <a:pt x="1" y="7"/>
                        <a:pt x="2" y="7"/>
                      </a:cubicBezTo>
                      <a:cubicBezTo>
                        <a:pt x="2" y="7"/>
                        <a:pt x="5" y="6"/>
                        <a:pt x="6" y="5"/>
                      </a:cubicBezTo>
                      <a:cubicBezTo>
                        <a:pt x="6" y="4"/>
                        <a:pt x="6" y="3"/>
                        <a:pt x="6" y="3"/>
                      </a:cubicBezTo>
                      <a:cubicBezTo>
                        <a:pt x="5" y="3"/>
                        <a:pt x="2" y="4"/>
                        <a:pt x="2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91" name="Freeform 1315"/>
                <p:cNvSpPr>
                  <a:spLocks noEditPoints="1"/>
                </p:cNvSpPr>
                <p:nvPr/>
              </p:nvSpPr>
              <p:spPr bwMode="auto">
                <a:xfrm>
                  <a:off x="6169026" y="3995738"/>
                  <a:ext cx="65088" cy="82550"/>
                </a:xfrm>
                <a:custGeom>
                  <a:avLst/>
                  <a:gdLst>
                    <a:gd name="T0" fmla="*/ 7 w 7"/>
                    <a:gd name="T1" fmla="*/ 3 h 9"/>
                    <a:gd name="T2" fmla="*/ 4 w 7"/>
                    <a:gd name="T3" fmla="*/ 7 h 9"/>
                    <a:gd name="T4" fmla="*/ 1 w 7"/>
                    <a:gd name="T5" fmla="*/ 8 h 9"/>
                    <a:gd name="T6" fmla="*/ 1 w 7"/>
                    <a:gd name="T7" fmla="*/ 5 h 9"/>
                    <a:gd name="T8" fmla="*/ 7 w 7"/>
                    <a:gd name="T9" fmla="*/ 3 h 9"/>
                    <a:gd name="T10" fmla="*/ 2 w 7"/>
                    <a:gd name="T11" fmla="*/ 5 h 9"/>
                    <a:gd name="T12" fmla="*/ 2 w 7"/>
                    <a:gd name="T13" fmla="*/ 7 h 9"/>
                    <a:gd name="T14" fmla="*/ 6 w 7"/>
                    <a:gd name="T15" fmla="*/ 5 h 9"/>
                    <a:gd name="T16" fmla="*/ 6 w 7"/>
                    <a:gd name="T17" fmla="*/ 3 h 9"/>
                    <a:gd name="T18" fmla="*/ 2 w 7"/>
                    <a:gd name="T19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9">
                      <a:moveTo>
                        <a:pt x="7" y="3"/>
                      </a:moveTo>
                      <a:cubicBezTo>
                        <a:pt x="7" y="5"/>
                        <a:pt x="5" y="7"/>
                        <a:pt x="4" y="7"/>
                      </a:cubicBezTo>
                      <a:cubicBezTo>
                        <a:pt x="3" y="8"/>
                        <a:pt x="2" y="9"/>
                        <a:pt x="1" y="8"/>
                      </a:cubicBezTo>
                      <a:cubicBezTo>
                        <a:pt x="1" y="8"/>
                        <a:pt x="0" y="6"/>
                        <a:pt x="1" y="5"/>
                      </a:cubicBezTo>
                      <a:cubicBezTo>
                        <a:pt x="2" y="4"/>
                        <a:pt x="7" y="0"/>
                        <a:pt x="7" y="3"/>
                      </a:cubicBezTo>
                      <a:close/>
                      <a:moveTo>
                        <a:pt x="2" y="5"/>
                      </a:moveTo>
                      <a:cubicBezTo>
                        <a:pt x="1" y="6"/>
                        <a:pt x="1" y="7"/>
                        <a:pt x="2" y="7"/>
                      </a:cubicBezTo>
                      <a:cubicBezTo>
                        <a:pt x="2" y="7"/>
                        <a:pt x="5" y="6"/>
                        <a:pt x="6" y="5"/>
                      </a:cubicBezTo>
                      <a:cubicBezTo>
                        <a:pt x="6" y="4"/>
                        <a:pt x="6" y="3"/>
                        <a:pt x="6" y="3"/>
                      </a:cubicBezTo>
                      <a:cubicBezTo>
                        <a:pt x="5" y="3"/>
                        <a:pt x="2" y="4"/>
                        <a:pt x="2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92" name="Freeform 1316"/>
                <p:cNvSpPr>
                  <a:spLocks noEditPoints="1"/>
                </p:cNvSpPr>
                <p:nvPr/>
              </p:nvSpPr>
              <p:spPr bwMode="auto">
                <a:xfrm>
                  <a:off x="6169026" y="4051300"/>
                  <a:ext cx="65088" cy="73025"/>
                </a:xfrm>
                <a:custGeom>
                  <a:avLst/>
                  <a:gdLst>
                    <a:gd name="T0" fmla="*/ 7 w 7"/>
                    <a:gd name="T1" fmla="*/ 3 h 8"/>
                    <a:gd name="T2" fmla="*/ 4 w 7"/>
                    <a:gd name="T3" fmla="*/ 7 h 8"/>
                    <a:gd name="T4" fmla="*/ 1 w 7"/>
                    <a:gd name="T5" fmla="*/ 7 h 8"/>
                    <a:gd name="T6" fmla="*/ 1 w 7"/>
                    <a:gd name="T7" fmla="*/ 4 h 8"/>
                    <a:gd name="T8" fmla="*/ 7 w 7"/>
                    <a:gd name="T9" fmla="*/ 3 h 8"/>
                    <a:gd name="T10" fmla="*/ 2 w 7"/>
                    <a:gd name="T11" fmla="*/ 5 h 8"/>
                    <a:gd name="T12" fmla="*/ 2 w 7"/>
                    <a:gd name="T13" fmla="*/ 7 h 8"/>
                    <a:gd name="T14" fmla="*/ 6 w 7"/>
                    <a:gd name="T15" fmla="*/ 5 h 8"/>
                    <a:gd name="T16" fmla="*/ 6 w 7"/>
                    <a:gd name="T17" fmla="*/ 3 h 8"/>
                    <a:gd name="T18" fmla="*/ 2 w 7"/>
                    <a:gd name="T19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8">
                      <a:moveTo>
                        <a:pt x="7" y="3"/>
                      </a:moveTo>
                      <a:cubicBezTo>
                        <a:pt x="7" y="5"/>
                        <a:pt x="5" y="6"/>
                        <a:pt x="4" y="7"/>
                      </a:cubicBezTo>
                      <a:cubicBezTo>
                        <a:pt x="3" y="7"/>
                        <a:pt x="2" y="8"/>
                        <a:pt x="1" y="7"/>
                      </a:cubicBezTo>
                      <a:cubicBezTo>
                        <a:pt x="1" y="7"/>
                        <a:pt x="0" y="6"/>
                        <a:pt x="1" y="4"/>
                      </a:cubicBezTo>
                      <a:cubicBezTo>
                        <a:pt x="2" y="3"/>
                        <a:pt x="7" y="0"/>
                        <a:pt x="7" y="3"/>
                      </a:cubicBezTo>
                      <a:close/>
                      <a:moveTo>
                        <a:pt x="2" y="5"/>
                      </a:moveTo>
                      <a:cubicBezTo>
                        <a:pt x="1" y="6"/>
                        <a:pt x="1" y="7"/>
                        <a:pt x="2" y="7"/>
                      </a:cubicBezTo>
                      <a:cubicBezTo>
                        <a:pt x="2" y="7"/>
                        <a:pt x="5" y="5"/>
                        <a:pt x="6" y="5"/>
                      </a:cubicBezTo>
                      <a:cubicBezTo>
                        <a:pt x="6" y="4"/>
                        <a:pt x="6" y="3"/>
                        <a:pt x="6" y="3"/>
                      </a:cubicBezTo>
                      <a:cubicBezTo>
                        <a:pt x="5" y="2"/>
                        <a:pt x="2" y="4"/>
                        <a:pt x="2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93" name="Freeform 1317"/>
                <p:cNvSpPr>
                  <a:spLocks noEditPoints="1"/>
                </p:cNvSpPr>
                <p:nvPr/>
              </p:nvSpPr>
              <p:spPr bwMode="auto">
                <a:xfrm>
                  <a:off x="6169026" y="4198938"/>
                  <a:ext cx="65088" cy="73025"/>
                </a:xfrm>
                <a:custGeom>
                  <a:avLst/>
                  <a:gdLst>
                    <a:gd name="T0" fmla="*/ 7 w 7"/>
                    <a:gd name="T1" fmla="*/ 3 h 8"/>
                    <a:gd name="T2" fmla="*/ 4 w 7"/>
                    <a:gd name="T3" fmla="*/ 7 h 8"/>
                    <a:gd name="T4" fmla="*/ 1 w 7"/>
                    <a:gd name="T5" fmla="*/ 8 h 8"/>
                    <a:gd name="T6" fmla="*/ 1 w 7"/>
                    <a:gd name="T7" fmla="*/ 5 h 8"/>
                    <a:gd name="T8" fmla="*/ 7 w 7"/>
                    <a:gd name="T9" fmla="*/ 3 h 8"/>
                    <a:gd name="T10" fmla="*/ 2 w 7"/>
                    <a:gd name="T11" fmla="*/ 5 h 8"/>
                    <a:gd name="T12" fmla="*/ 2 w 7"/>
                    <a:gd name="T13" fmla="*/ 7 h 8"/>
                    <a:gd name="T14" fmla="*/ 6 w 7"/>
                    <a:gd name="T15" fmla="*/ 5 h 8"/>
                    <a:gd name="T16" fmla="*/ 6 w 7"/>
                    <a:gd name="T17" fmla="*/ 3 h 8"/>
                    <a:gd name="T18" fmla="*/ 2 w 7"/>
                    <a:gd name="T19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8">
                      <a:moveTo>
                        <a:pt x="7" y="3"/>
                      </a:moveTo>
                      <a:cubicBezTo>
                        <a:pt x="7" y="5"/>
                        <a:pt x="5" y="6"/>
                        <a:pt x="4" y="7"/>
                      </a:cubicBezTo>
                      <a:cubicBezTo>
                        <a:pt x="3" y="8"/>
                        <a:pt x="2" y="8"/>
                        <a:pt x="1" y="8"/>
                      </a:cubicBezTo>
                      <a:cubicBezTo>
                        <a:pt x="1" y="7"/>
                        <a:pt x="0" y="6"/>
                        <a:pt x="1" y="5"/>
                      </a:cubicBezTo>
                      <a:cubicBezTo>
                        <a:pt x="2" y="3"/>
                        <a:pt x="7" y="0"/>
                        <a:pt x="7" y="3"/>
                      </a:cubicBezTo>
                      <a:close/>
                      <a:moveTo>
                        <a:pt x="2" y="5"/>
                      </a:moveTo>
                      <a:cubicBezTo>
                        <a:pt x="1" y="6"/>
                        <a:pt x="1" y="7"/>
                        <a:pt x="2" y="7"/>
                      </a:cubicBezTo>
                      <a:cubicBezTo>
                        <a:pt x="2" y="7"/>
                        <a:pt x="5" y="6"/>
                        <a:pt x="6" y="5"/>
                      </a:cubicBezTo>
                      <a:cubicBezTo>
                        <a:pt x="6" y="4"/>
                        <a:pt x="6" y="3"/>
                        <a:pt x="6" y="3"/>
                      </a:cubicBezTo>
                      <a:cubicBezTo>
                        <a:pt x="5" y="3"/>
                        <a:pt x="2" y="4"/>
                        <a:pt x="2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94" name="Freeform 1318"/>
                <p:cNvSpPr>
                  <a:spLocks noEditPoints="1"/>
                </p:cNvSpPr>
                <p:nvPr/>
              </p:nvSpPr>
              <p:spPr bwMode="auto">
                <a:xfrm>
                  <a:off x="6169026" y="4254500"/>
                  <a:ext cx="65088" cy="73025"/>
                </a:xfrm>
                <a:custGeom>
                  <a:avLst/>
                  <a:gdLst>
                    <a:gd name="T0" fmla="*/ 7 w 7"/>
                    <a:gd name="T1" fmla="*/ 3 h 8"/>
                    <a:gd name="T2" fmla="*/ 4 w 7"/>
                    <a:gd name="T3" fmla="*/ 7 h 8"/>
                    <a:gd name="T4" fmla="*/ 1 w 7"/>
                    <a:gd name="T5" fmla="*/ 7 h 8"/>
                    <a:gd name="T6" fmla="*/ 1 w 7"/>
                    <a:gd name="T7" fmla="*/ 4 h 8"/>
                    <a:gd name="T8" fmla="*/ 7 w 7"/>
                    <a:gd name="T9" fmla="*/ 3 h 8"/>
                    <a:gd name="T10" fmla="*/ 2 w 7"/>
                    <a:gd name="T11" fmla="*/ 4 h 8"/>
                    <a:gd name="T12" fmla="*/ 2 w 7"/>
                    <a:gd name="T13" fmla="*/ 6 h 8"/>
                    <a:gd name="T14" fmla="*/ 6 w 7"/>
                    <a:gd name="T15" fmla="*/ 4 h 8"/>
                    <a:gd name="T16" fmla="*/ 6 w 7"/>
                    <a:gd name="T17" fmla="*/ 2 h 8"/>
                    <a:gd name="T18" fmla="*/ 2 w 7"/>
                    <a:gd name="T1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8">
                      <a:moveTo>
                        <a:pt x="7" y="3"/>
                      </a:moveTo>
                      <a:cubicBezTo>
                        <a:pt x="7" y="4"/>
                        <a:pt x="5" y="6"/>
                        <a:pt x="4" y="7"/>
                      </a:cubicBezTo>
                      <a:cubicBezTo>
                        <a:pt x="3" y="7"/>
                        <a:pt x="2" y="8"/>
                        <a:pt x="1" y="7"/>
                      </a:cubicBezTo>
                      <a:cubicBezTo>
                        <a:pt x="1" y="7"/>
                        <a:pt x="0" y="5"/>
                        <a:pt x="1" y="4"/>
                      </a:cubicBezTo>
                      <a:cubicBezTo>
                        <a:pt x="2" y="3"/>
                        <a:pt x="7" y="0"/>
                        <a:pt x="7" y="3"/>
                      </a:cubicBezTo>
                      <a:close/>
                      <a:moveTo>
                        <a:pt x="2" y="4"/>
                      </a:move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5" y="5"/>
                        <a:pt x="6" y="4"/>
                      </a:cubicBezTo>
                      <a:cubicBezTo>
                        <a:pt x="6" y="3"/>
                        <a:pt x="6" y="2"/>
                        <a:pt x="6" y="2"/>
                      </a:cubicBezTo>
                      <a:cubicBezTo>
                        <a:pt x="5" y="2"/>
                        <a:pt x="2" y="3"/>
                        <a:pt x="2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95" name="Freeform 1319"/>
                <p:cNvSpPr>
                  <a:spLocks noEditPoints="1"/>
                </p:cNvSpPr>
                <p:nvPr/>
              </p:nvSpPr>
              <p:spPr bwMode="auto">
                <a:xfrm>
                  <a:off x="6169026" y="4300538"/>
                  <a:ext cx="65088" cy="73025"/>
                </a:xfrm>
                <a:custGeom>
                  <a:avLst/>
                  <a:gdLst>
                    <a:gd name="T0" fmla="*/ 7 w 7"/>
                    <a:gd name="T1" fmla="*/ 3 h 8"/>
                    <a:gd name="T2" fmla="*/ 4 w 7"/>
                    <a:gd name="T3" fmla="*/ 7 h 8"/>
                    <a:gd name="T4" fmla="*/ 1 w 7"/>
                    <a:gd name="T5" fmla="*/ 7 h 8"/>
                    <a:gd name="T6" fmla="*/ 1 w 7"/>
                    <a:gd name="T7" fmla="*/ 4 h 8"/>
                    <a:gd name="T8" fmla="*/ 7 w 7"/>
                    <a:gd name="T9" fmla="*/ 3 h 8"/>
                    <a:gd name="T10" fmla="*/ 2 w 7"/>
                    <a:gd name="T11" fmla="*/ 5 h 8"/>
                    <a:gd name="T12" fmla="*/ 2 w 7"/>
                    <a:gd name="T13" fmla="*/ 7 h 8"/>
                    <a:gd name="T14" fmla="*/ 6 w 7"/>
                    <a:gd name="T15" fmla="*/ 5 h 8"/>
                    <a:gd name="T16" fmla="*/ 6 w 7"/>
                    <a:gd name="T17" fmla="*/ 3 h 8"/>
                    <a:gd name="T18" fmla="*/ 2 w 7"/>
                    <a:gd name="T19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8">
                      <a:moveTo>
                        <a:pt x="7" y="3"/>
                      </a:moveTo>
                      <a:cubicBezTo>
                        <a:pt x="7" y="5"/>
                        <a:pt x="5" y="6"/>
                        <a:pt x="4" y="7"/>
                      </a:cubicBezTo>
                      <a:cubicBezTo>
                        <a:pt x="3" y="7"/>
                        <a:pt x="2" y="8"/>
                        <a:pt x="1" y="7"/>
                      </a:cubicBezTo>
                      <a:cubicBezTo>
                        <a:pt x="1" y="7"/>
                        <a:pt x="0" y="6"/>
                        <a:pt x="1" y="4"/>
                      </a:cubicBezTo>
                      <a:cubicBezTo>
                        <a:pt x="2" y="3"/>
                        <a:pt x="7" y="0"/>
                        <a:pt x="7" y="3"/>
                      </a:cubicBezTo>
                      <a:close/>
                      <a:moveTo>
                        <a:pt x="2" y="5"/>
                      </a:moveTo>
                      <a:cubicBezTo>
                        <a:pt x="1" y="6"/>
                        <a:pt x="1" y="7"/>
                        <a:pt x="2" y="7"/>
                      </a:cubicBezTo>
                      <a:cubicBezTo>
                        <a:pt x="2" y="7"/>
                        <a:pt x="5" y="5"/>
                        <a:pt x="6" y="5"/>
                      </a:cubicBezTo>
                      <a:cubicBezTo>
                        <a:pt x="6" y="4"/>
                        <a:pt x="6" y="3"/>
                        <a:pt x="6" y="3"/>
                      </a:cubicBezTo>
                      <a:cubicBezTo>
                        <a:pt x="5" y="2"/>
                        <a:pt x="2" y="4"/>
                        <a:pt x="2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96" name="Freeform 1320"/>
                <p:cNvSpPr>
                  <a:spLocks noEditPoints="1"/>
                </p:cNvSpPr>
                <p:nvPr/>
              </p:nvSpPr>
              <p:spPr bwMode="auto">
                <a:xfrm>
                  <a:off x="6169026" y="4346575"/>
                  <a:ext cx="65088" cy="73025"/>
                </a:xfrm>
                <a:custGeom>
                  <a:avLst/>
                  <a:gdLst>
                    <a:gd name="T0" fmla="*/ 7 w 7"/>
                    <a:gd name="T1" fmla="*/ 3 h 8"/>
                    <a:gd name="T2" fmla="*/ 4 w 7"/>
                    <a:gd name="T3" fmla="*/ 7 h 8"/>
                    <a:gd name="T4" fmla="*/ 1 w 7"/>
                    <a:gd name="T5" fmla="*/ 8 h 8"/>
                    <a:gd name="T6" fmla="*/ 1 w 7"/>
                    <a:gd name="T7" fmla="*/ 5 h 8"/>
                    <a:gd name="T8" fmla="*/ 7 w 7"/>
                    <a:gd name="T9" fmla="*/ 3 h 8"/>
                    <a:gd name="T10" fmla="*/ 2 w 7"/>
                    <a:gd name="T11" fmla="*/ 5 h 8"/>
                    <a:gd name="T12" fmla="*/ 2 w 7"/>
                    <a:gd name="T13" fmla="*/ 7 h 8"/>
                    <a:gd name="T14" fmla="*/ 6 w 7"/>
                    <a:gd name="T15" fmla="*/ 5 h 8"/>
                    <a:gd name="T16" fmla="*/ 6 w 7"/>
                    <a:gd name="T17" fmla="*/ 3 h 8"/>
                    <a:gd name="T18" fmla="*/ 2 w 7"/>
                    <a:gd name="T19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8">
                      <a:moveTo>
                        <a:pt x="7" y="3"/>
                      </a:moveTo>
                      <a:cubicBezTo>
                        <a:pt x="7" y="5"/>
                        <a:pt x="5" y="6"/>
                        <a:pt x="4" y="7"/>
                      </a:cubicBezTo>
                      <a:cubicBezTo>
                        <a:pt x="3" y="8"/>
                        <a:pt x="2" y="8"/>
                        <a:pt x="1" y="8"/>
                      </a:cubicBezTo>
                      <a:cubicBezTo>
                        <a:pt x="1" y="7"/>
                        <a:pt x="0" y="6"/>
                        <a:pt x="1" y="5"/>
                      </a:cubicBezTo>
                      <a:cubicBezTo>
                        <a:pt x="2" y="3"/>
                        <a:pt x="7" y="0"/>
                        <a:pt x="7" y="3"/>
                      </a:cubicBezTo>
                      <a:close/>
                      <a:moveTo>
                        <a:pt x="2" y="5"/>
                      </a:moveTo>
                      <a:cubicBezTo>
                        <a:pt x="1" y="6"/>
                        <a:pt x="1" y="7"/>
                        <a:pt x="2" y="7"/>
                      </a:cubicBezTo>
                      <a:cubicBezTo>
                        <a:pt x="2" y="7"/>
                        <a:pt x="5" y="6"/>
                        <a:pt x="6" y="5"/>
                      </a:cubicBezTo>
                      <a:cubicBezTo>
                        <a:pt x="6" y="4"/>
                        <a:pt x="6" y="3"/>
                        <a:pt x="6" y="3"/>
                      </a:cubicBezTo>
                      <a:cubicBezTo>
                        <a:pt x="5" y="3"/>
                        <a:pt x="2" y="4"/>
                        <a:pt x="2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97" name="Freeform 1321"/>
                <p:cNvSpPr>
                  <a:spLocks/>
                </p:cNvSpPr>
                <p:nvPr/>
              </p:nvSpPr>
              <p:spPr bwMode="auto">
                <a:xfrm>
                  <a:off x="6067426" y="3384550"/>
                  <a:ext cx="28575" cy="46037"/>
                </a:xfrm>
                <a:custGeom>
                  <a:avLst/>
                  <a:gdLst>
                    <a:gd name="T0" fmla="*/ 1 w 3"/>
                    <a:gd name="T1" fmla="*/ 4 h 5"/>
                    <a:gd name="T2" fmla="*/ 1 w 3"/>
                    <a:gd name="T3" fmla="*/ 5 h 5"/>
                    <a:gd name="T4" fmla="*/ 0 w 3"/>
                    <a:gd name="T5" fmla="*/ 4 h 5"/>
                    <a:gd name="T6" fmla="*/ 1 w 3"/>
                    <a:gd name="T7" fmla="*/ 1 h 5"/>
                    <a:gd name="T8" fmla="*/ 3 w 3"/>
                    <a:gd name="T9" fmla="*/ 2 h 5"/>
                    <a:gd name="T10" fmla="*/ 2 w 3"/>
                    <a:gd name="T11" fmla="*/ 4 h 5"/>
                    <a:gd name="T12" fmla="*/ 2 w 3"/>
                    <a:gd name="T13" fmla="*/ 3 h 5"/>
                    <a:gd name="T14" fmla="*/ 2 w 3"/>
                    <a:gd name="T15" fmla="*/ 1 h 5"/>
                    <a:gd name="T16" fmla="*/ 0 w 3"/>
                    <a:gd name="T17" fmla="*/ 3 h 5"/>
                    <a:gd name="T18" fmla="*/ 1 w 3"/>
                    <a:gd name="T1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5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5"/>
                        <a:pt x="0" y="5"/>
                        <a:pt x="0" y="4"/>
                      </a:cubicBezTo>
                      <a:cubicBezTo>
                        <a:pt x="0" y="3"/>
                        <a:pt x="0" y="1"/>
                        <a:pt x="1" y="1"/>
                      </a:cubicBez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3"/>
                        <a:pt x="2" y="4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3"/>
                        <a:pt x="3" y="2"/>
                        <a:pt x="2" y="1"/>
                      </a:cubicBezTo>
                      <a:cubicBezTo>
                        <a:pt x="2" y="1"/>
                        <a:pt x="0" y="2"/>
                        <a:pt x="0" y="3"/>
                      </a:cubicBezTo>
                      <a:cubicBezTo>
                        <a:pt x="0" y="4"/>
                        <a:pt x="1" y="4"/>
                        <a:pt x="1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98" name="Freeform 1322"/>
                <p:cNvSpPr>
                  <a:spLocks noEditPoints="1"/>
                </p:cNvSpPr>
                <p:nvPr/>
              </p:nvSpPr>
              <p:spPr bwMode="auto">
                <a:xfrm>
                  <a:off x="6067426" y="3430588"/>
                  <a:ext cx="28575" cy="47625"/>
                </a:xfrm>
                <a:custGeom>
                  <a:avLst/>
                  <a:gdLst>
                    <a:gd name="T0" fmla="*/ 0 w 18"/>
                    <a:gd name="T1" fmla="*/ 30 h 30"/>
                    <a:gd name="T2" fmla="*/ 0 w 18"/>
                    <a:gd name="T3" fmla="*/ 24 h 30"/>
                    <a:gd name="T4" fmla="*/ 6 w 18"/>
                    <a:gd name="T5" fmla="*/ 18 h 30"/>
                    <a:gd name="T6" fmla="*/ 6 w 18"/>
                    <a:gd name="T7" fmla="*/ 12 h 30"/>
                    <a:gd name="T8" fmla="*/ 0 w 18"/>
                    <a:gd name="T9" fmla="*/ 12 h 30"/>
                    <a:gd name="T10" fmla="*/ 0 w 18"/>
                    <a:gd name="T11" fmla="*/ 6 h 30"/>
                    <a:gd name="T12" fmla="*/ 18 w 18"/>
                    <a:gd name="T13" fmla="*/ 0 h 30"/>
                    <a:gd name="T14" fmla="*/ 18 w 18"/>
                    <a:gd name="T15" fmla="*/ 6 h 30"/>
                    <a:gd name="T16" fmla="*/ 0 w 18"/>
                    <a:gd name="T17" fmla="*/ 30 h 30"/>
                    <a:gd name="T18" fmla="*/ 6 w 18"/>
                    <a:gd name="T19" fmla="*/ 18 h 30"/>
                    <a:gd name="T20" fmla="*/ 12 w 18"/>
                    <a:gd name="T21" fmla="*/ 6 h 30"/>
                    <a:gd name="T22" fmla="*/ 6 w 18"/>
                    <a:gd name="T23" fmla="*/ 6 h 30"/>
                    <a:gd name="T24" fmla="*/ 6 w 18"/>
                    <a:gd name="T25" fmla="*/ 18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30">
                      <a:moveTo>
                        <a:pt x="0" y="30"/>
                      </a:moveTo>
                      <a:lnTo>
                        <a:pt x="0" y="24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0" y="30"/>
                      </a:lnTo>
                      <a:close/>
                      <a:moveTo>
                        <a:pt x="6" y="18"/>
                      </a:move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999" name="Freeform 1323"/>
                <p:cNvSpPr>
                  <a:spLocks noEditPoints="1"/>
                </p:cNvSpPr>
                <p:nvPr/>
              </p:nvSpPr>
              <p:spPr bwMode="auto">
                <a:xfrm>
                  <a:off x="6067426" y="3459163"/>
                  <a:ext cx="28575" cy="55562"/>
                </a:xfrm>
                <a:custGeom>
                  <a:avLst/>
                  <a:gdLst>
                    <a:gd name="T0" fmla="*/ 0 w 3"/>
                    <a:gd name="T1" fmla="*/ 2 h 6"/>
                    <a:gd name="T2" fmla="*/ 3 w 3"/>
                    <a:gd name="T3" fmla="*/ 0 h 6"/>
                    <a:gd name="T4" fmla="*/ 3 w 3"/>
                    <a:gd name="T5" fmla="*/ 3 h 6"/>
                    <a:gd name="T6" fmla="*/ 1 w 3"/>
                    <a:gd name="T7" fmla="*/ 4 h 6"/>
                    <a:gd name="T8" fmla="*/ 0 w 3"/>
                    <a:gd name="T9" fmla="*/ 6 h 6"/>
                    <a:gd name="T10" fmla="*/ 0 w 3"/>
                    <a:gd name="T11" fmla="*/ 5 h 6"/>
                    <a:gd name="T12" fmla="*/ 1 w 3"/>
                    <a:gd name="T13" fmla="*/ 2 h 6"/>
                    <a:gd name="T14" fmla="*/ 0 w 3"/>
                    <a:gd name="T15" fmla="*/ 3 h 6"/>
                    <a:gd name="T16" fmla="*/ 0 w 3"/>
                    <a:gd name="T17" fmla="*/ 2 h 6"/>
                    <a:gd name="T18" fmla="*/ 2 w 3"/>
                    <a:gd name="T19" fmla="*/ 2 h 6"/>
                    <a:gd name="T20" fmla="*/ 2 w 3"/>
                    <a:gd name="T21" fmla="*/ 4 h 6"/>
                    <a:gd name="T22" fmla="*/ 3 w 3"/>
                    <a:gd name="T23" fmla="*/ 2 h 6"/>
                    <a:gd name="T24" fmla="*/ 2 w 3"/>
                    <a:gd name="T2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" h="6">
                      <a:moveTo>
                        <a:pt x="0" y="2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3" y="4"/>
                        <a:pt x="1" y="5"/>
                        <a:pt x="1" y="4"/>
                      </a:cubicBezTo>
                      <a:cubicBezTo>
                        <a:pt x="1" y="5"/>
                        <a:pt x="1" y="5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3"/>
                        <a:pt x="1" y="3"/>
                        <a:pt x="1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  <a:moveTo>
                        <a:pt x="2" y="2"/>
                      </a:moveTo>
                      <a:cubicBezTo>
                        <a:pt x="2" y="3"/>
                        <a:pt x="2" y="4"/>
                        <a:pt x="2" y="4"/>
                      </a:cubicBezTo>
                      <a:cubicBezTo>
                        <a:pt x="3" y="3"/>
                        <a:pt x="3" y="3"/>
                        <a:pt x="3" y="2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00" name="Freeform 1324"/>
                <p:cNvSpPr>
                  <a:spLocks noEditPoints="1"/>
                </p:cNvSpPr>
                <p:nvPr/>
              </p:nvSpPr>
              <p:spPr bwMode="auto">
                <a:xfrm>
                  <a:off x="6067426" y="3505200"/>
                  <a:ext cx="38100" cy="55562"/>
                </a:xfrm>
                <a:custGeom>
                  <a:avLst/>
                  <a:gdLst>
                    <a:gd name="T0" fmla="*/ 3 w 4"/>
                    <a:gd name="T1" fmla="*/ 0 h 6"/>
                    <a:gd name="T2" fmla="*/ 2 w 4"/>
                    <a:gd name="T3" fmla="*/ 4 h 6"/>
                    <a:gd name="T4" fmla="*/ 0 w 4"/>
                    <a:gd name="T5" fmla="*/ 3 h 6"/>
                    <a:gd name="T6" fmla="*/ 0 w 4"/>
                    <a:gd name="T7" fmla="*/ 2 h 6"/>
                    <a:gd name="T8" fmla="*/ 3 w 4"/>
                    <a:gd name="T9" fmla="*/ 0 h 6"/>
                    <a:gd name="T10" fmla="*/ 3 w 4"/>
                    <a:gd name="T11" fmla="*/ 1 h 6"/>
                    <a:gd name="T12" fmla="*/ 0 w 4"/>
                    <a:gd name="T13" fmla="*/ 2 h 6"/>
                    <a:gd name="T14" fmla="*/ 1 w 4"/>
                    <a:gd name="T15" fmla="*/ 4 h 6"/>
                    <a:gd name="T16" fmla="*/ 2 w 4"/>
                    <a:gd name="T17" fmla="*/ 3 h 6"/>
                    <a:gd name="T18" fmla="*/ 3 w 4"/>
                    <a:gd name="T19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6">
                      <a:moveTo>
                        <a:pt x="3" y="0"/>
                      </a:moveTo>
                      <a:cubicBezTo>
                        <a:pt x="3" y="1"/>
                        <a:pt x="4" y="2"/>
                        <a:pt x="2" y="4"/>
                      </a:cubicBezTo>
                      <a:cubicBezTo>
                        <a:pt x="2" y="4"/>
                        <a:pt x="0" y="6"/>
                        <a:pt x="0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3" y="0"/>
                      </a:lnTo>
                      <a:close/>
                      <a:moveTo>
                        <a:pt x="3" y="1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0" y="4"/>
                        <a:pt x="1" y="4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2"/>
                        <a:pt x="3" y="2"/>
                        <a:pt x="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01" name="Freeform 1325"/>
                <p:cNvSpPr>
                  <a:spLocks/>
                </p:cNvSpPr>
                <p:nvPr/>
              </p:nvSpPr>
              <p:spPr bwMode="auto">
                <a:xfrm>
                  <a:off x="6067426" y="3541713"/>
                  <a:ext cx="28575" cy="46037"/>
                </a:xfrm>
                <a:custGeom>
                  <a:avLst/>
                  <a:gdLst>
                    <a:gd name="T0" fmla="*/ 0 w 18"/>
                    <a:gd name="T1" fmla="*/ 12 h 29"/>
                    <a:gd name="T2" fmla="*/ 18 w 18"/>
                    <a:gd name="T3" fmla="*/ 0 h 29"/>
                    <a:gd name="T4" fmla="*/ 18 w 18"/>
                    <a:gd name="T5" fmla="*/ 6 h 29"/>
                    <a:gd name="T6" fmla="*/ 12 w 18"/>
                    <a:gd name="T7" fmla="*/ 12 h 29"/>
                    <a:gd name="T8" fmla="*/ 12 w 18"/>
                    <a:gd name="T9" fmla="*/ 18 h 29"/>
                    <a:gd name="T10" fmla="*/ 18 w 18"/>
                    <a:gd name="T11" fmla="*/ 12 h 29"/>
                    <a:gd name="T12" fmla="*/ 18 w 18"/>
                    <a:gd name="T13" fmla="*/ 18 h 29"/>
                    <a:gd name="T14" fmla="*/ 0 w 18"/>
                    <a:gd name="T15" fmla="*/ 29 h 29"/>
                    <a:gd name="T16" fmla="*/ 0 w 18"/>
                    <a:gd name="T17" fmla="*/ 29 h 29"/>
                    <a:gd name="T18" fmla="*/ 6 w 18"/>
                    <a:gd name="T19" fmla="*/ 24 h 29"/>
                    <a:gd name="T20" fmla="*/ 6 w 18"/>
                    <a:gd name="T21" fmla="*/ 12 h 29"/>
                    <a:gd name="T22" fmla="*/ 0 w 18"/>
                    <a:gd name="T23" fmla="*/ 18 h 29"/>
                    <a:gd name="T24" fmla="*/ 0 w 18"/>
                    <a:gd name="T25" fmla="*/ 1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9">
                      <a:moveTo>
                        <a:pt x="0" y="12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6" y="24"/>
                      </a:lnTo>
                      <a:lnTo>
                        <a:pt x="6" y="12"/>
                      </a:lnTo>
                      <a:lnTo>
                        <a:pt x="0" y="18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02" name="Freeform 1326"/>
                <p:cNvSpPr>
                  <a:spLocks noEditPoints="1"/>
                </p:cNvSpPr>
                <p:nvPr/>
              </p:nvSpPr>
              <p:spPr bwMode="auto">
                <a:xfrm>
                  <a:off x="6057901" y="3579813"/>
                  <a:ext cx="47625" cy="55562"/>
                </a:xfrm>
                <a:custGeom>
                  <a:avLst/>
                  <a:gdLst>
                    <a:gd name="T0" fmla="*/ 4 w 5"/>
                    <a:gd name="T1" fmla="*/ 1 h 6"/>
                    <a:gd name="T2" fmla="*/ 4 w 5"/>
                    <a:gd name="T3" fmla="*/ 4 h 6"/>
                    <a:gd name="T4" fmla="*/ 1 w 5"/>
                    <a:gd name="T5" fmla="*/ 5 h 6"/>
                    <a:gd name="T6" fmla="*/ 1 w 5"/>
                    <a:gd name="T7" fmla="*/ 2 h 6"/>
                    <a:gd name="T8" fmla="*/ 4 w 5"/>
                    <a:gd name="T9" fmla="*/ 1 h 6"/>
                    <a:gd name="T10" fmla="*/ 2 w 5"/>
                    <a:gd name="T11" fmla="*/ 3 h 6"/>
                    <a:gd name="T12" fmla="*/ 2 w 5"/>
                    <a:gd name="T13" fmla="*/ 4 h 6"/>
                    <a:gd name="T14" fmla="*/ 3 w 5"/>
                    <a:gd name="T15" fmla="*/ 3 h 6"/>
                    <a:gd name="T16" fmla="*/ 3 w 5"/>
                    <a:gd name="T17" fmla="*/ 2 h 6"/>
                    <a:gd name="T18" fmla="*/ 2 w 5"/>
                    <a:gd name="T19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6">
                      <a:moveTo>
                        <a:pt x="4" y="1"/>
                      </a:moveTo>
                      <a:cubicBezTo>
                        <a:pt x="4" y="2"/>
                        <a:pt x="5" y="3"/>
                        <a:pt x="4" y="4"/>
                      </a:cubicBezTo>
                      <a:cubicBezTo>
                        <a:pt x="3" y="5"/>
                        <a:pt x="2" y="6"/>
                        <a:pt x="1" y="5"/>
                      </a:cubicBezTo>
                      <a:cubicBezTo>
                        <a:pt x="0" y="5"/>
                        <a:pt x="0" y="4"/>
                        <a:pt x="1" y="2"/>
                      </a:cubicBezTo>
                      <a:cubicBezTo>
                        <a:pt x="2" y="1"/>
                        <a:pt x="4" y="0"/>
                        <a:pt x="4" y="1"/>
                      </a:cubicBezTo>
                      <a:close/>
                      <a:moveTo>
                        <a:pt x="2" y="3"/>
                      </a:moveTo>
                      <a:cubicBezTo>
                        <a:pt x="1" y="3"/>
                        <a:pt x="1" y="4"/>
                        <a:pt x="2" y="4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4" y="2"/>
                        <a:pt x="3" y="2"/>
                      </a:cubicBezTo>
                      <a:cubicBezTo>
                        <a:pt x="3" y="2"/>
                        <a:pt x="2" y="2"/>
                        <a:pt x="2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03" name="Freeform 1327"/>
                <p:cNvSpPr>
                  <a:spLocks/>
                </p:cNvSpPr>
                <p:nvPr/>
              </p:nvSpPr>
              <p:spPr bwMode="auto">
                <a:xfrm>
                  <a:off x="6067426" y="3625850"/>
                  <a:ext cx="28575" cy="46037"/>
                </a:xfrm>
                <a:custGeom>
                  <a:avLst/>
                  <a:gdLst>
                    <a:gd name="T0" fmla="*/ 0 w 18"/>
                    <a:gd name="T1" fmla="*/ 11 h 29"/>
                    <a:gd name="T2" fmla="*/ 18 w 18"/>
                    <a:gd name="T3" fmla="*/ 0 h 29"/>
                    <a:gd name="T4" fmla="*/ 18 w 18"/>
                    <a:gd name="T5" fmla="*/ 6 h 29"/>
                    <a:gd name="T6" fmla="*/ 0 w 18"/>
                    <a:gd name="T7" fmla="*/ 11 h 29"/>
                    <a:gd name="T8" fmla="*/ 0 w 18"/>
                    <a:gd name="T9" fmla="*/ 29 h 29"/>
                    <a:gd name="T10" fmla="*/ 0 w 18"/>
                    <a:gd name="T11" fmla="*/ 29 h 29"/>
                    <a:gd name="T12" fmla="*/ 0 w 18"/>
                    <a:gd name="T13" fmla="*/ 1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29">
                      <a:moveTo>
                        <a:pt x="0" y="11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0" y="11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04" name="Freeform 1328"/>
                <p:cNvSpPr>
                  <a:spLocks noEditPoints="1"/>
                </p:cNvSpPr>
                <p:nvPr/>
              </p:nvSpPr>
              <p:spPr bwMode="auto">
                <a:xfrm>
                  <a:off x="6067426" y="3652838"/>
                  <a:ext cx="38100" cy="55562"/>
                </a:xfrm>
                <a:custGeom>
                  <a:avLst/>
                  <a:gdLst>
                    <a:gd name="T0" fmla="*/ 3 w 4"/>
                    <a:gd name="T1" fmla="*/ 0 h 6"/>
                    <a:gd name="T2" fmla="*/ 2 w 4"/>
                    <a:gd name="T3" fmla="*/ 4 h 6"/>
                    <a:gd name="T4" fmla="*/ 0 w 4"/>
                    <a:gd name="T5" fmla="*/ 4 h 6"/>
                    <a:gd name="T6" fmla="*/ 0 w 4"/>
                    <a:gd name="T7" fmla="*/ 2 h 6"/>
                    <a:gd name="T8" fmla="*/ 3 w 4"/>
                    <a:gd name="T9" fmla="*/ 0 h 6"/>
                    <a:gd name="T10" fmla="*/ 3 w 4"/>
                    <a:gd name="T11" fmla="*/ 2 h 6"/>
                    <a:gd name="T12" fmla="*/ 0 w 4"/>
                    <a:gd name="T13" fmla="*/ 3 h 6"/>
                    <a:gd name="T14" fmla="*/ 1 w 4"/>
                    <a:gd name="T15" fmla="*/ 4 h 6"/>
                    <a:gd name="T16" fmla="*/ 2 w 4"/>
                    <a:gd name="T17" fmla="*/ 4 h 6"/>
                    <a:gd name="T18" fmla="*/ 3 w 4"/>
                    <a:gd name="T1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6">
                      <a:moveTo>
                        <a:pt x="3" y="0"/>
                      </a:moveTo>
                      <a:cubicBezTo>
                        <a:pt x="3" y="2"/>
                        <a:pt x="4" y="3"/>
                        <a:pt x="2" y="4"/>
                      </a:cubicBezTo>
                      <a:cubicBezTo>
                        <a:pt x="2" y="5"/>
                        <a:pt x="0" y="6"/>
                        <a:pt x="0" y="4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3" y="0"/>
                      </a:lnTo>
                      <a:close/>
                      <a:moveTo>
                        <a:pt x="3" y="2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0" y="5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3" y="3"/>
                        <a:pt x="3" y="2"/>
                        <a:pt x="3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05" name="Freeform 1329"/>
                <p:cNvSpPr>
                  <a:spLocks/>
                </p:cNvSpPr>
                <p:nvPr/>
              </p:nvSpPr>
              <p:spPr bwMode="auto">
                <a:xfrm>
                  <a:off x="6067426" y="3698875"/>
                  <a:ext cx="28575" cy="46037"/>
                </a:xfrm>
                <a:custGeom>
                  <a:avLst/>
                  <a:gdLst>
                    <a:gd name="T0" fmla="*/ 0 w 18"/>
                    <a:gd name="T1" fmla="*/ 12 h 29"/>
                    <a:gd name="T2" fmla="*/ 18 w 18"/>
                    <a:gd name="T3" fmla="*/ 0 h 29"/>
                    <a:gd name="T4" fmla="*/ 18 w 18"/>
                    <a:gd name="T5" fmla="*/ 18 h 29"/>
                    <a:gd name="T6" fmla="*/ 18 w 18"/>
                    <a:gd name="T7" fmla="*/ 18 h 29"/>
                    <a:gd name="T8" fmla="*/ 18 w 18"/>
                    <a:gd name="T9" fmla="*/ 6 h 29"/>
                    <a:gd name="T10" fmla="*/ 12 w 18"/>
                    <a:gd name="T11" fmla="*/ 6 h 29"/>
                    <a:gd name="T12" fmla="*/ 12 w 18"/>
                    <a:gd name="T13" fmla="*/ 18 h 29"/>
                    <a:gd name="T14" fmla="*/ 6 w 18"/>
                    <a:gd name="T15" fmla="*/ 24 h 29"/>
                    <a:gd name="T16" fmla="*/ 6 w 18"/>
                    <a:gd name="T17" fmla="*/ 12 h 29"/>
                    <a:gd name="T18" fmla="*/ 0 w 18"/>
                    <a:gd name="T19" fmla="*/ 12 h 29"/>
                    <a:gd name="T20" fmla="*/ 0 w 18"/>
                    <a:gd name="T21" fmla="*/ 29 h 29"/>
                    <a:gd name="T22" fmla="*/ 0 w 18"/>
                    <a:gd name="T23" fmla="*/ 29 h 29"/>
                    <a:gd name="T24" fmla="*/ 0 w 18"/>
                    <a:gd name="T25" fmla="*/ 1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9">
                      <a:moveTo>
                        <a:pt x="0" y="12"/>
                      </a:moveTo>
                      <a:lnTo>
                        <a:pt x="18" y="0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8" y="6"/>
                      </a:lnTo>
                      <a:lnTo>
                        <a:pt x="12" y="6"/>
                      </a:lnTo>
                      <a:lnTo>
                        <a:pt x="12" y="18"/>
                      </a:lnTo>
                      <a:lnTo>
                        <a:pt x="6" y="24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06" name="Freeform 1330"/>
                <p:cNvSpPr>
                  <a:spLocks noEditPoints="1"/>
                </p:cNvSpPr>
                <p:nvPr/>
              </p:nvSpPr>
              <p:spPr bwMode="auto">
                <a:xfrm>
                  <a:off x="6067426" y="3736975"/>
                  <a:ext cx="28575" cy="46037"/>
                </a:xfrm>
                <a:custGeom>
                  <a:avLst/>
                  <a:gdLst>
                    <a:gd name="T0" fmla="*/ 0 w 3"/>
                    <a:gd name="T1" fmla="*/ 2 h 5"/>
                    <a:gd name="T2" fmla="*/ 3 w 3"/>
                    <a:gd name="T3" fmla="*/ 0 h 5"/>
                    <a:gd name="T4" fmla="*/ 3 w 3"/>
                    <a:gd name="T5" fmla="*/ 2 h 5"/>
                    <a:gd name="T6" fmla="*/ 1 w 3"/>
                    <a:gd name="T7" fmla="*/ 3 h 5"/>
                    <a:gd name="T8" fmla="*/ 0 w 3"/>
                    <a:gd name="T9" fmla="*/ 5 h 5"/>
                    <a:gd name="T10" fmla="*/ 0 w 3"/>
                    <a:gd name="T11" fmla="*/ 4 h 5"/>
                    <a:gd name="T12" fmla="*/ 1 w 3"/>
                    <a:gd name="T13" fmla="*/ 2 h 5"/>
                    <a:gd name="T14" fmla="*/ 0 w 3"/>
                    <a:gd name="T15" fmla="*/ 3 h 5"/>
                    <a:gd name="T16" fmla="*/ 0 w 3"/>
                    <a:gd name="T17" fmla="*/ 2 h 5"/>
                    <a:gd name="T18" fmla="*/ 2 w 3"/>
                    <a:gd name="T19" fmla="*/ 1 h 5"/>
                    <a:gd name="T20" fmla="*/ 2 w 3"/>
                    <a:gd name="T21" fmla="*/ 3 h 5"/>
                    <a:gd name="T22" fmla="*/ 3 w 3"/>
                    <a:gd name="T23" fmla="*/ 1 h 5"/>
                    <a:gd name="T24" fmla="*/ 2 w 3"/>
                    <a:gd name="T2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" h="5">
                      <a:moveTo>
                        <a:pt x="0" y="2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3" y="2"/>
                        <a:pt x="3" y="2"/>
                      </a:cubicBezTo>
                      <a:cubicBezTo>
                        <a:pt x="3" y="3"/>
                        <a:pt x="1" y="4"/>
                        <a:pt x="1" y="3"/>
                      </a:cubicBezTo>
                      <a:cubicBezTo>
                        <a:pt x="1" y="4"/>
                        <a:pt x="1" y="4"/>
                        <a:pt x="0" y="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1" y="2"/>
                        <a:pt x="1" y="3"/>
                        <a:pt x="1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lnTo>
                        <a:pt x="0" y="2"/>
                      </a:lnTo>
                      <a:close/>
                      <a:moveTo>
                        <a:pt x="2" y="1"/>
                      </a:moveTo>
                      <a:cubicBezTo>
                        <a:pt x="2" y="2"/>
                        <a:pt x="2" y="3"/>
                        <a:pt x="2" y="3"/>
                      </a:cubicBezTo>
                      <a:cubicBezTo>
                        <a:pt x="3" y="2"/>
                        <a:pt x="3" y="2"/>
                        <a:pt x="3" y="1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07" name="Freeform 1331"/>
                <p:cNvSpPr>
                  <a:spLocks/>
                </p:cNvSpPr>
                <p:nvPr/>
              </p:nvSpPr>
              <p:spPr bwMode="auto">
                <a:xfrm>
                  <a:off x="6067426" y="3783013"/>
                  <a:ext cx="28575" cy="55562"/>
                </a:xfrm>
                <a:custGeom>
                  <a:avLst/>
                  <a:gdLst>
                    <a:gd name="T0" fmla="*/ 0 w 18"/>
                    <a:gd name="T1" fmla="*/ 17 h 35"/>
                    <a:gd name="T2" fmla="*/ 18 w 18"/>
                    <a:gd name="T3" fmla="*/ 0 h 35"/>
                    <a:gd name="T4" fmla="*/ 18 w 18"/>
                    <a:gd name="T5" fmla="*/ 6 h 35"/>
                    <a:gd name="T6" fmla="*/ 6 w 18"/>
                    <a:gd name="T7" fmla="*/ 23 h 35"/>
                    <a:gd name="T8" fmla="*/ 18 w 18"/>
                    <a:gd name="T9" fmla="*/ 17 h 35"/>
                    <a:gd name="T10" fmla="*/ 18 w 18"/>
                    <a:gd name="T11" fmla="*/ 23 h 35"/>
                    <a:gd name="T12" fmla="*/ 0 w 18"/>
                    <a:gd name="T13" fmla="*/ 35 h 35"/>
                    <a:gd name="T14" fmla="*/ 0 w 18"/>
                    <a:gd name="T15" fmla="*/ 29 h 35"/>
                    <a:gd name="T16" fmla="*/ 12 w 18"/>
                    <a:gd name="T17" fmla="*/ 11 h 35"/>
                    <a:gd name="T18" fmla="*/ 0 w 18"/>
                    <a:gd name="T19" fmla="*/ 17 h 35"/>
                    <a:gd name="T20" fmla="*/ 0 w 18"/>
                    <a:gd name="T21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" h="35">
                      <a:moveTo>
                        <a:pt x="0" y="17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6" y="23"/>
                      </a:lnTo>
                      <a:lnTo>
                        <a:pt x="18" y="17"/>
                      </a:lnTo>
                      <a:lnTo>
                        <a:pt x="18" y="23"/>
                      </a:lnTo>
                      <a:lnTo>
                        <a:pt x="0" y="35"/>
                      </a:lnTo>
                      <a:lnTo>
                        <a:pt x="0" y="29"/>
                      </a:lnTo>
                      <a:lnTo>
                        <a:pt x="12" y="11"/>
                      </a:lnTo>
                      <a:lnTo>
                        <a:pt x="0" y="17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08" name="Freeform 1332"/>
                <p:cNvSpPr>
                  <a:spLocks noEditPoints="1"/>
                </p:cNvSpPr>
                <p:nvPr/>
              </p:nvSpPr>
              <p:spPr bwMode="auto">
                <a:xfrm>
                  <a:off x="6067426" y="3838575"/>
                  <a:ext cx="28575" cy="46037"/>
                </a:xfrm>
                <a:custGeom>
                  <a:avLst/>
                  <a:gdLst>
                    <a:gd name="T0" fmla="*/ 0 w 18"/>
                    <a:gd name="T1" fmla="*/ 29 h 29"/>
                    <a:gd name="T2" fmla="*/ 0 w 18"/>
                    <a:gd name="T3" fmla="*/ 23 h 29"/>
                    <a:gd name="T4" fmla="*/ 6 w 18"/>
                    <a:gd name="T5" fmla="*/ 17 h 29"/>
                    <a:gd name="T6" fmla="*/ 6 w 18"/>
                    <a:gd name="T7" fmla="*/ 5 h 29"/>
                    <a:gd name="T8" fmla="*/ 0 w 18"/>
                    <a:gd name="T9" fmla="*/ 5 h 29"/>
                    <a:gd name="T10" fmla="*/ 0 w 18"/>
                    <a:gd name="T11" fmla="*/ 0 h 29"/>
                    <a:gd name="T12" fmla="*/ 18 w 18"/>
                    <a:gd name="T13" fmla="*/ 0 h 29"/>
                    <a:gd name="T14" fmla="*/ 18 w 18"/>
                    <a:gd name="T15" fmla="*/ 5 h 29"/>
                    <a:gd name="T16" fmla="*/ 0 w 18"/>
                    <a:gd name="T17" fmla="*/ 29 h 29"/>
                    <a:gd name="T18" fmla="*/ 6 w 18"/>
                    <a:gd name="T19" fmla="*/ 11 h 29"/>
                    <a:gd name="T20" fmla="*/ 12 w 18"/>
                    <a:gd name="T21" fmla="*/ 5 h 29"/>
                    <a:gd name="T22" fmla="*/ 6 w 18"/>
                    <a:gd name="T23" fmla="*/ 5 h 29"/>
                    <a:gd name="T24" fmla="*/ 6 w 18"/>
                    <a:gd name="T25" fmla="*/ 1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9">
                      <a:moveTo>
                        <a:pt x="0" y="29"/>
                      </a:moveTo>
                      <a:lnTo>
                        <a:pt x="0" y="23"/>
                      </a:lnTo>
                      <a:lnTo>
                        <a:pt x="6" y="17"/>
                      </a:lnTo>
                      <a:lnTo>
                        <a:pt x="6" y="5"/>
                      </a:ln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18" y="0"/>
                      </a:lnTo>
                      <a:lnTo>
                        <a:pt x="18" y="5"/>
                      </a:lnTo>
                      <a:lnTo>
                        <a:pt x="0" y="29"/>
                      </a:lnTo>
                      <a:close/>
                      <a:moveTo>
                        <a:pt x="6" y="11"/>
                      </a:moveTo>
                      <a:lnTo>
                        <a:pt x="12" y="5"/>
                      </a:lnTo>
                      <a:lnTo>
                        <a:pt x="6" y="5"/>
                      </a:lnTo>
                      <a:lnTo>
                        <a:pt x="6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09" name="Freeform 1333"/>
                <p:cNvSpPr>
                  <a:spLocks/>
                </p:cNvSpPr>
                <p:nvPr/>
              </p:nvSpPr>
              <p:spPr bwMode="auto">
                <a:xfrm>
                  <a:off x="6067426" y="3865563"/>
                  <a:ext cx="28575" cy="55562"/>
                </a:xfrm>
                <a:custGeom>
                  <a:avLst/>
                  <a:gdLst>
                    <a:gd name="T0" fmla="*/ 0 w 18"/>
                    <a:gd name="T1" fmla="*/ 12 h 35"/>
                    <a:gd name="T2" fmla="*/ 18 w 18"/>
                    <a:gd name="T3" fmla="*/ 0 h 35"/>
                    <a:gd name="T4" fmla="*/ 18 w 18"/>
                    <a:gd name="T5" fmla="*/ 6 h 35"/>
                    <a:gd name="T6" fmla="*/ 6 w 18"/>
                    <a:gd name="T7" fmla="*/ 18 h 35"/>
                    <a:gd name="T8" fmla="*/ 18 w 18"/>
                    <a:gd name="T9" fmla="*/ 18 h 35"/>
                    <a:gd name="T10" fmla="*/ 18 w 18"/>
                    <a:gd name="T11" fmla="*/ 23 h 35"/>
                    <a:gd name="T12" fmla="*/ 0 w 18"/>
                    <a:gd name="T13" fmla="*/ 35 h 35"/>
                    <a:gd name="T14" fmla="*/ 0 w 18"/>
                    <a:gd name="T15" fmla="*/ 29 h 35"/>
                    <a:gd name="T16" fmla="*/ 18 w 18"/>
                    <a:gd name="T17" fmla="*/ 23 h 35"/>
                    <a:gd name="T18" fmla="*/ 0 w 18"/>
                    <a:gd name="T19" fmla="*/ 29 h 35"/>
                    <a:gd name="T20" fmla="*/ 0 w 18"/>
                    <a:gd name="T21" fmla="*/ 23 h 35"/>
                    <a:gd name="T22" fmla="*/ 18 w 18"/>
                    <a:gd name="T23" fmla="*/ 6 h 35"/>
                    <a:gd name="T24" fmla="*/ 0 w 18"/>
                    <a:gd name="T25" fmla="*/ 18 h 35"/>
                    <a:gd name="T26" fmla="*/ 0 w 18"/>
                    <a:gd name="T27" fmla="*/ 1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5">
                      <a:moveTo>
                        <a:pt x="0" y="12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6" y="18"/>
                      </a:lnTo>
                      <a:lnTo>
                        <a:pt x="18" y="18"/>
                      </a:lnTo>
                      <a:lnTo>
                        <a:pt x="18" y="23"/>
                      </a:lnTo>
                      <a:lnTo>
                        <a:pt x="0" y="35"/>
                      </a:lnTo>
                      <a:lnTo>
                        <a:pt x="0" y="29"/>
                      </a:lnTo>
                      <a:lnTo>
                        <a:pt x="18" y="23"/>
                      </a:lnTo>
                      <a:lnTo>
                        <a:pt x="0" y="29"/>
                      </a:lnTo>
                      <a:lnTo>
                        <a:pt x="0" y="23"/>
                      </a:lnTo>
                      <a:lnTo>
                        <a:pt x="18" y="6"/>
                      </a:lnTo>
                      <a:lnTo>
                        <a:pt x="0" y="18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10" name="Freeform 1334"/>
                <p:cNvSpPr>
                  <a:spLocks/>
                </p:cNvSpPr>
                <p:nvPr/>
              </p:nvSpPr>
              <p:spPr bwMode="auto">
                <a:xfrm>
                  <a:off x="6067426" y="3911600"/>
                  <a:ext cx="28575" cy="46037"/>
                </a:xfrm>
                <a:custGeom>
                  <a:avLst/>
                  <a:gdLst>
                    <a:gd name="T0" fmla="*/ 0 w 18"/>
                    <a:gd name="T1" fmla="*/ 12 h 29"/>
                    <a:gd name="T2" fmla="*/ 18 w 18"/>
                    <a:gd name="T3" fmla="*/ 0 h 29"/>
                    <a:gd name="T4" fmla="*/ 18 w 18"/>
                    <a:gd name="T5" fmla="*/ 18 h 29"/>
                    <a:gd name="T6" fmla="*/ 18 w 18"/>
                    <a:gd name="T7" fmla="*/ 18 h 29"/>
                    <a:gd name="T8" fmla="*/ 18 w 18"/>
                    <a:gd name="T9" fmla="*/ 6 h 29"/>
                    <a:gd name="T10" fmla="*/ 12 w 18"/>
                    <a:gd name="T11" fmla="*/ 12 h 29"/>
                    <a:gd name="T12" fmla="*/ 12 w 18"/>
                    <a:gd name="T13" fmla="*/ 23 h 29"/>
                    <a:gd name="T14" fmla="*/ 6 w 18"/>
                    <a:gd name="T15" fmla="*/ 23 h 29"/>
                    <a:gd name="T16" fmla="*/ 6 w 18"/>
                    <a:gd name="T17" fmla="*/ 12 h 29"/>
                    <a:gd name="T18" fmla="*/ 0 w 18"/>
                    <a:gd name="T19" fmla="*/ 18 h 29"/>
                    <a:gd name="T20" fmla="*/ 0 w 18"/>
                    <a:gd name="T21" fmla="*/ 29 h 29"/>
                    <a:gd name="T22" fmla="*/ 0 w 18"/>
                    <a:gd name="T23" fmla="*/ 29 h 29"/>
                    <a:gd name="T24" fmla="*/ 0 w 18"/>
                    <a:gd name="T25" fmla="*/ 1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9">
                      <a:moveTo>
                        <a:pt x="0" y="12"/>
                      </a:moveTo>
                      <a:lnTo>
                        <a:pt x="18" y="0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23"/>
                      </a:lnTo>
                      <a:lnTo>
                        <a:pt x="6" y="23"/>
                      </a:lnTo>
                      <a:lnTo>
                        <a:pt x="6" y="12"/>
                      </a:lnTo>
                      <a:lnTo>
                        <a:pt x="0" y="18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11" name="Freeform 1335"/>
                <p:cNvSpPr>
                  <a:spLocks/>
                </p:cNvSpPr>
                <p:nvPr/>
              </p:nvSpPr>
              <p:spPr bwMode="auto">
                <a:xfrm>
                  <a:off x="5994401" y="4281488"/>
                  <a:ext cx="111125" cy="166687"/>
                </a:xfrm>
                <a:custGeom>
                  <a:avLst/>
                  <a:gdLst>
                    <a:gd name="T0" fmla="*/ 6 w 12"/>
                    <a:gd name="T1" fmla="*/ 16 h 18"/>
                    <a:gd name="T2" fmla="*/ 0 w 12"/>
                    <a:gd name="T3" fmla="*/ 13 h 18"/>
                    <a:gd name="T4" fmla="*/ 6 w 12"/>
                    <a:gd name="T5" fmla="*/ 2 h 18"/>
                    <a:gd name="T6" fmla="*/ 12 w 12"/>
                    <a:gd name="T7" fmla="*/ 6 h 18"/>
                    <a:gd name="T8" fmla="*/ 6 w 12"/>
                    <a:gd name="T9" fmla="*/ 1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8">
                      <a:moveTo>
                        <a:pt x="6" y="16"/>
                      </a:moveTo>
                      <a:cubicBezTo>
                        <a:pt x="2" y="18"/>
                        <a:pt x="0" y="17"/>
                        <a:pt x="0" y="13"/>
                      </a:cubicBezTo>
                      <a:cubicBezTo>
                        <a:pt x="0" y="9"/>
                        <a:pt x="2" y="4"/>
                        <a:pt x="6" y="2"/>
                      </a:cubicBezTo>
                      <a:cubicBezTo>
                        <a:pt x="9" y="0"/>
                        <a:pt x="12" y="2"/>
                        <a:pt x="12" y="6"/>
                      </a:cubicBezTo>
                      <a:cubicBezTo>
                        <a:pt x="12" y="10"/>
                        <a:pt x="9" y="14"/>
                        <a:pt x="6" y="16"/>
                      </a:cubicBezTo>
                      <a:close/>
                    </a:path>
                  </a:pathLst>
                </a:custGeom>
                <a:solidFill>
                  <a:srgbClr val="FBEE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12" name="Freeform 1336"/>
                <p:cNvSpPr>
                  <a:spLocks/>
                </p:cNvSpPr>
                <p:nvPr/>
              </p:nvSpPr>
              <p:spPr bwMode="auto">
                <a:xfrm>
                  <a:off x="5994401" y="4356100"/>
                  <a:ext cx="111125" cy="166687"/>
                </a:xfrm>
                <a:custGeom>
                  <a:avLst/>
                  <a:gdLst>
                    <a:gd name="T0" fmla="*/ 6 w 12"/>
                    <a:gd name="T1" fmla="*/ 16 h 18"/>
                    <a:gd name="T2" fmla="*/ 0 w 12"/>
                    <a:gd name="T3" fmla="*/ 13 h 18"/>
                    <a:gd name="T4" fmla="*/ 6 w 12"/>
                    <a:gd name="T5" fmla="*/ 2 h 18"/>
                    <a:gd name="T6" fmla="*/ 12 w 12"/>
                    <a:gd name="T7" fmla="*/ 6 h 18"/>
                    <a:gd name="T8" fmla="*/ 6 w 12"/>
                    <a:gd name="T9" fmla="*/ 1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8">
                      <a:moveTo>
                        <a:pt x="6" y="16"/>
                      </a:moveTo>
                      <a:cubicBezTo>
                        <a:pt x="2" y="18"/>
                        <a:pt x="0" y="17"/>
                        <a:pt x="0" y="13"/>
                      </a:cubicBezTo>
                      <a:cubicBezTo>
                        <a:pt x="0" y="9"/>
                        <a:pt x="2" y="4"/>
                        <a:pt x="6" y="2"/>
                      </a:cubicBezTo>
                      <a:cubicBezTo>
                        <a:pt x="9" y="0"/>
                        <a:pt x="12" y="2"/>
                        <a:pt x="12" y="6"/>
                      </a:cubicBezTo>
                      <a:cubicBezTo>
                        <a:pt x="12" y="10"/>
                        <a:pt x="9" y="14"/>
                        <a:pt x="6" y="16"/>
                      </a:cubicBezTo>
                      <a:close/>
                    </a:path>
                  </a:pathLst>
                </a:custGeom>
                <a:solidFill>
                  <a:srgbClr val="FFCA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13" name="Freeform 1337"/>
                <p:cNvSpPr>
                  <a:spLocks/>
                </p:cNvSpPr>
                <p:nvPr/>
              </p:nvSpPr>
              <p:spPr bwMode="auto">
                <a:xfrm>
                  <a:off x="6465888" y="3671888"/>
                  <a:ext cx="74613" cy="82550"/>
                </a:xfrm>
                <a:custGeom>
                  <a:avLst/>
                  <a:gdLst>
                    <a:gd name="T0" fmla="*/ 3 w 8"/>
                    <a:gd name="T1" fmla="*/ 9 h 9"/>
                    <a:gd name="T2" fmla="*/ 1 w 8"/>
                    <a:gd name="T3" fmla="*/ 9 h 9"/>
                    <a:gd name="T4" fmla="*/ 0 w 8"/>
                    <a:gd name="T5" fmla="*/ 7 h 9"/>
                    <a:gd name="T6" fmla="*/ 0 w 8"/>
                    <a:gd name="T7" fmla="*/ 5 h 9"/>
                    <a:gd name="T8" fmla="*/ 1 w 8"/>
                    <a:gd name="T9" fmla="*/ 3 h 9"/>
                    <a:gd name="T10" fmla="*/ 3 w 8"/>
                    <a:gd name="T11" fmla="*/ 2 h 9"/>
                    <a:gd name="T12" fmla="*/ 4 w 8"/>
                    <a:gd name="T13" fmla="*/ 0 h 9"/>
                    <a:gd name="T14" fmla="*/ 7 w 8"/>
                    <a:gd name="T15" fmla="*/ 0 h 9"/>
                    <a:gd name="T16" fmla="*/ 8 w 8"/>
                    <a:gd name="T17" fmla="*/ 2 h 9"/>
                    <a:gd name="T18" fmla="*/ 6 w 8"/>
                    <a:gd name="T19" fmla="*/ 7 h 9"/>
                    <a:gd name="T20" fmla="*/ 6 w 8"/>
                    <a:gd name="T21" fmla="*/ 6 h 9"/>
                    <a:gd name="T22" fmla="*/ 7 w 8"/>
                    <a:gd name="T23" fmla="*/ 4 h 9"/>
                    <a:gd name="T24" fmla="*/ 7 w 8"/>
                    <a:gd name="T25" fmla="*/ 3 h 9"/>
                    <a:gd name="T26" fmla="*/ 7 w 8"/>
                    <a:gd name="T27" fmla="*/ 2 h 9"/>
                    <a:gd name="T28" fmla="*/ 6 w 8"/>
                    <a:gd name="T29" fmla="*/ 2 h 9"/>
                    <a:gd name="T30" fmla="*/ 6 w 8"/>
                    <a:gd name="T31" fmla="*/ 2 h 9"/>
                    <a:gd name="T32" fmla="*/ 5 w 8"/>
                    <a:gd name="T33" fmla="*/ 2 h 9"/>
                    <a:gd name="T34" fmla="*/ 4 w 8"/>
                    <a:gd name="T35" fmla="*/ 2 h 9"/>
                    <a:gd name="T36" fmla="*/ 3 w 8"/>
                    <a:gd name="T37" fmla="*/ 3 h 9"/>
                    <a:gd name="T38" fmla="*/ 3 w 8"/>
                    <a:gd name="T39" fmla="*/ 3 h 9"/>
                    <a:gd name="T40" fmla="*/ 2 w 8"/>
                    <a:gd name="T41" fmla="*/ 4 h 9"/>
                    <a:gd name="T42" fmla="*/ 2 w 8"/>
                    <a:gd name="T43" fmla="*/ 5 h 9"/>
                    <a:gd name="T44" fmla="*/ 1 w 8"/>
                    <a:gd name="T45" fmla="*/ 6 h 9"/>
                    <a:gd name="T46" fmla="*/ 2 w 8"/>
                    <a:gd name="T47" fmla="*/ 7 h 9"/>
                    <a:gd name="T48" fmla="*/ 3 w 8"/>
                    <a:gd name="T49" fmla="*/ 7 h 9"/>
                    <a:gd name="T50" fmla="*/ 3 w 8"/>
                    <a:gd name="T51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8" h="9">
                      <a:moveTo>
                        <a:pt x="3" y="9"/>
                      </a:moveTo>
                      <a:cubicBezTo>
                        <a:pt x="2" y="9"/>
                        <a:pt x="1" y="9"/>
                        <a:pt x="1" y="9"/>
                      </a:cubicBezTo>
                      <a:cubicBezTo>
                        <a:pt x="0" y="9"/>
                        <a:pt x="0" y="8"/>
                        <a:pt x="0" y="7"/>
                      </a:cubicBezTo>
                      <a:cubicBezTo>
                        <a:pt x="0" y="6"/>
                        <a:pt x="0" y="5"/>
                        <a:pt x="0" y="5"/>
                      </a:cubicBezTo>
                      <a:cubicBezTo>
                        <a:pt x="1" y="4"/>
                        <a:pt x="1" y="4"/>
                        <a:pt x="1" y="3"/>
                      </a:cubicBezTo>
                      <a:cubicBezTo>
                        <a:pt x="2" y="3"/>
                        <a:pt x="2" y="2"/>
                        <a:pt x="3" y="2"/>
                      </a:cubicBezTo>
                      <a:cubicBezTo>
                        <a:pt x="3" y="1"/>
                        <a:pt x="4" y="1"/>
                        <a:pt x="4" y="0"/>
                      </a:cubicBezTo>
                      <a:cubicBezTo>
                        <a:pt x="5" y="0"/>
                        <a:pt x="6" y="0"/>
                        <a:pt x="7" y="0"/>
                      </a:cubicBezTo>
                      <a:cubicBezTo>
                        <a:pt x="8" y="0"/>
                        <a:pt x="8" y="1"/>
                        <a:pt x="8" y="2"/>
                      </a:cubicBezTo>
                      <a:cubicBezTo>
                        <a:pt x="8" y="4"/>
                        <a:pt x="7" y="6"/>
                        <a:pt x="6" y="7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6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7" y="3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2" y="7"/>
                        <a:pt x="2" y="7"/>
                        <a:pt x="3" y="7"/>
                      </a:cubicBezTo>
                      <a:lnTo>
                        <a:pt x="3" y="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14" name="Freeform 1338"/>
                <p:cNvSpPr>
                  <a:spLocks/>
                </p:cNvSpPr>
                <p:nvPr/>
              </p:nvSpPr>
              <p:spPr bwMode="auto">
                <a:xfrm>
                  <a:off x="6465888" y="3754438"/>
                  <a:ext cx="55563" cy="46037"/>
                </a:xfrm>
                <a:custGeom>
                  <a:avLst/>
                  <a:gdLst>
                    <a:gd name="T0" fmla="*/ 5 w 6"/>
                    <a:gd name="T1" fmla="*/ 4 h 5"/>
                    <a:gd name="T2" fmla="*/ 4 w 6"/>
                    <a:gd name="T3" fmla="*/ 3 h 5"/>
                    <a:gd name="T4" fmla="*/ 3 w 6"/>
                    <a:gd name="T5" fmla="*/ 3 h 5"/>
                    <a:gd name="T6" fmla="*/ 0 w 6"/>
                    <a:gd name="T7" fmla="*/ 5 h 5"/>
                    <a:gd name="T8" fmla="*/ 0 w 6"/>
                    <a:gd name="T9" fmla="*/ 3 h 5"/>
                    <a:gd name="T10" fmla="*/ 6 w 6"/>
                    <a:gd name="T11" fmla="*/ 0 h 5"/>
                    <a:gd name="T12" fmla="*/ 6 w 6"/>
                    <a:gd name="T13" fmla="*/ 2 h 5"/>
                    <a:gd name="T14" fmla="*/ 5 w 6"/>
                    <a:gd name="T15" fmla="*/ 2 h 5"/>
                    <a:gd name="T16" fmla="*/ 6 w 6"/>
                    <a:gd name="T17" fmla="*/ 2 h 5"/>
                    <a:gd name="T18" fmla="*/ 6 w 6"/>
                    <a:gd name="T19" fmla="*/ 4 h 5"/>
                    <a:gd name="T20" fmla="*/ 5 w 6"/>
                    <a:gd name="T21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5">
                      <a:moveTo>
                        <a:pt x="5" y="4"/>
                      </a:move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6" y="2"/>
                      </a:cubicBezTo>
                      <a:cubicBezTo>
                        <a:pt x="6" y="3"/>
                        <a:pt x="6" y="3"/>
                        <a:pt x="6" y="4"/>
                      </a:cubicBezTo>
                      <a:lnTo>
                        <a:pt x="5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15" name="Freeform 1339"/>
                <p:cNvSpPr>
                  <a:spLocks noEditPoints="1"/>
                </p:cNvSpPr>
                <p:nvPr/>
              </p:nvSpPr>
              <p:spPr bwMode="auto">
                <a:xfrm>
                  <a:off x="6465888" y="3800475"/>
                  <a:ext cx="55563" cy="74612"/>
                </a:xfrm>
                <a:custGeom>
                  <a:avLst/>
                  <a:gdLst>
                    <a:gd name="T0" fmla="*/ 3 w 6"/>
                    <a:gd name="T1" fmla="*/ 7 h 8"/>
                    <a:gd name="T2" fmla="*/ 3 w 6"/>
                    <a:gd name="T3" fmla="*/ 7 h 8"/>
                    <a:gd name="T4" fmla="*/ 3 w 6"/>
                    <a:gd name="T5" fmla="*/ 3 h 8"/>
                    <a:gd name="T6" fmla="*/ 1 w 6"/>
                    <a:gd name="T7" fmla="*/ 4 h 8"/>
                    <a:gd name="T8" fmla="*/ 1 w 6"/>
                    <a:gd name="T9" fmla="*/ 5 h 8"/>
                    <a:gd name="T10" fmla="*/ 1 w 6"/>
                    <a:gd name="T11" fmla="*/ 6 h 8"/>
                    <a:gd name="T12" fmla="*/ 2 w 6"/>
                    <a:gd name="T13" fmla="*/ 6 h 8"/>
                    <a:gd name="T14" fmla="*/ 2 w 6"/>
                    <a:gd name="T15" fmla="*/ 7 h 8"/>
                    <a:gd name="T16" fmla="*/ 0 w 6"/>
                    <a:gd name="T17" fmla="*/ 6 h 8"/>
                    <a:gd name="T18" fmla="*/ 0 w 6"/>
                    <a:gd name="T19" fmla="*/ 4 h 8"/>
                    <a:gd name="T20" fmla="*/ 1 w 6"/>
                    <a:gd name="T21" fmla="*/ 3 h 8"/>
                    <a:gd name="T22" fmla="*/ 2 w 6"/>
                    <a:gd name="T23" fmla="*/ 2 h 8"/>
                    <a:gd name="T24" fmla="*/ 3 w 6"/>
                    <a:gd name="T25" fmla="*/ 1 h 8"/>
                    <a:gd name="T26" fmla="*/ 5 w 6"/>
                    <a:gd name="T27" fmla="*/ 1 h 8"/>
                    <a:gd name="T28" fmla="*/ 6 w 6"/>
                    <a:gd name="T29" fmla="*/ 2 h 8"/>
                    <a:gd name="T30" fmla="*/ 6 w 6"/>
                    <a:gd name="T31" fmla="*/ 4 h 8"/>
                    <a:gd name="T32" fmla="*/ 5 w 6"/>
                    <a:gd name="T33" fmla="*/ 5 h 8"/>
                    <a:gd name="T34" fmla="*/ 4 w 6"/>
                    <a:gd name="T35" fmla="*/ 6 h 8"/>
                    <a:gd name="T36" fmla="*/ 4 w 6"/>
                    <a:gd name="T37" fmla="*/ 6 h 8"/>
                    <a:gd name="T38" fmla="*/ 3 w 6"/>
                    <a:gd name="T39" fmla="*/ 7 h 8"/>
                    <a:gd name="T40" fmla="*/ 4 w 6"/>
                    <a:gd name="T41" fmla="*/ 5 h 8"/>
                    <a:gd name="T42" fmla="*/ 5 w 6"/>
                    <a:gd name="T43" fmla="*/ 4 h 8"/>
                    <a:gd name="T44" fmla="*/ 5 w 6"/>
                    <a:gd name="T45" fmla="*/ 3 h 8"/>
                    <a:gd name="T46" fmla="*/ 5 w 6"/>
                    <a:gd name="T47" fmla="*/ 2 h 8"/>
                    <a:gd name="T48" fmla="*/ 4 w 6"/>
                    <a:gd name="T49" fmla="*/ 3 h 8"/>
                    <a:gd name="T50" fmla="*/ 4 w 6"/>
                    <a:gd name="T51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6" h="8">
                      <a:moveTo>
                        <a:pt x="3" y="7"/>
                      </a:move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2" y="3"/>
                        <a:pt x="2" y="4"/>
                        <a:pt x="1" y="4"/>
                      </a:cubicBezTo>
                      <a:cubicBezTo>
                        <a:pt x="1" y="4"/>
                        <a:pt x="1" y="5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1" y="8"/>
                        <a:pt x="0" y="7"/>
                        <a:pt x="0" y="6"/>
                      </a:cubicBezTo>
                      <a:cubicBezTo>
                        <a:pt x="0" y="5"/>
                        <a:pt x="0" y="5"/>
                        <a:pt x="0" y="4"/>
                      </a:cubicBezTo>
                      <a:cubicBezTo>
                        <a:pt x="0" y="4"/>
                        <a:pt x="1" y="3"/>
                        <a:pt x="1" y="3"/>
                      </a:cubicBezTo>
                      <a:cubicBezTo>
                        <a:pt x="1" y="3"/>
                        <a:pt x="2" y="2"/>
                        <a:pt x="2" y="2"/>
                      </a:cubicBezTo>
                      <a:cubicBezTo>
                        <a:pt x="2" y="2"/>
                        <a:pt x="3" y="1"/>
                        <a:pt x="3" y="1"/>
                      </a:cubicBezTo>
                      <a:cubicBezTo>
                        <a:pt x="4" y="1"/>
                        <a:pt x="5" y="0"/>
                        <a:pt x="5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6" y="3"/>
                        <a:pt x="6" y="3"/>
                        <a:pt x="6" y="4"/>
                      </a:cubicBezTo>
                      <a:cubicBezTo>
                        <a:pt x="6" y="4"/>
                        <a:pt x="5" y="5"/>
                        <a:pt x="5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lnTo>
                        <a:pt x="3" y="7"/>
                      </a:lnTo>
                      <a:close/>
                      <a:moveTo>
                        <a:pt x="4" y="5"/>
                      </a:moveTo>
                      <a:cubicBezTo>
                        <a:pt x="4" y="5"/>
                        <a:pt x="4" y="4"/>
                        <a:pt x="5" y="4"/>
                      </a:cubicBezTo>
                      <a:cubicBezTo>
                        <a:pt x="5" y="4"/>
                        <a:pt x="5" y="3"/>
                        <a:pt x="5" y="3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4" y="2"/>
                        <a:pt x="4" y="2"/>
                        <a:pt x="4" y="3"/>
                      </a:cubicBezTo>
                      <a:lnTo>
                        <a:pt x="4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16" name="Freeform 1340"/>
                <p:cNvSpPr>
                  <a:spLocks noEditPoints="1"/>
                </p:cNvSpPr>
                <p:nvPr/>
              </p:nvSpPr>
              <p:spPr bwMode="auto">
                <a:xfrm>
                  <a:off x="6465888" y="3865563"/>
                  <a:ext cx="74613" cy="82550"/>
                </a:xfrm>
                <a:custGeom>
                  <a:avLst/>
                  <a:gdLst>
                    <a:gd name="T0" fmla="*/ 0 w 8"/>
                    <a:gd name="T1" fmla="*/ 9 h 9"/>
                    <a:gd name="T2" fmla="*/ 0 w 8"/>
                    <a:gd name="T3" fmla="*/ 7 h 9"/>
                    <a:gd name="T4" fmla="*/ 1 w 8"/>
                    <a:gd name="T5" fmla="*/ 7 h 9"/>
                    <a:gd name="T6" fmla="*/ 1 w 8"/>
                    <a:gd name="T7" fmla="*/ 7 h 9"/>
                    <a:gd name="T8" fmla="*/ 1 w 8"/>
                    <a:gd name="T9" fmla="*/ 7 h 9"/>
                    <a:gd name="T10" fmla="*/ 0 w 8"/>
                    <a:gd name="T11" fmla="*/ 6 h 9"/>
                    <a:gd name="T12" fmla="*/ 0 w 8"/>
                    <a:gd name="T13" fmla="*/ 6 h 9"/>
                    <a:gd name="T14" fmla="*/ 0 w 8"/>
                    <a:gd name="T15" fmla="*/ 4 h 9"/>
                    <a:gd name="T16" fmla="*/ 1 w 8"/>
                    <a:gd name="T17" fmla="*/ 3 h 9"/>
                    <a:gd name="T18" fmla="*/ 2 w 8"/>
                    <a:gd name="T19" fmla="*/ 2 h 9"/>
                    <a:gd name="T20" fmla="*/ 3 w 8"/>
                    <a:gd name="T21" fmla="*/ 1 h 9"/>
                    <a:gd name="T22" fmla="*/ 5 w 8"/>
                    <a:gd name="T23" fmla="*/ 1 h 9"/>
                    <a:gd name="T24" fmla="*/ 6 w 8"/>
                    <a:gd name="T25" fmla="*/ 2 h 9"/>
                    <a:gd name="T26" fmla="*/ 6 w 8"/>
                    <a:gd name="T27" fmla="*/ 3 h 9"/>
                    <a:gd name="T28" fmla="*/ 6 w 8"/>
                    <a:gd name="T29" fmla="*/ 4 h 9"/>
                    <a:gd name="T30" fmla="*/ 5 w 8"/>
                    <a:gd name="T31" fmla="*/ 4 h 9"/>
                    <a:gd name="T32" fmla="*/ 8 w 8"/>
                    <a:gd name="T33" fmla="*/ 3 h 9"/>
                    <a:gd name="T34" fmla="*/ 8 w 8"/>
                    <a:gd name="T35" fmla="*/ 4 h 9"/>
                    <a:gd name="T36" fmla="*/ 0 w 8"/>
                    <a:gd name="T37" fmla="*/ 9 h 9"/>
                    <a:gd name="T38" fmla="*/ 3 w 8"/>
                    <a:gd name="T39" fmla="*/ 6 h 9"/>
                    <a:gd name="T40" fmla="*/ 4 w 8"/>
                    <a:gd name="T41" fmla="*/ 5 h 9"/>
                    <a:gd name="T42" fmla="*/ 5 w 8"/>
                    <a:gd name="T43" fmla="*/ 4 h 9"/>
                    <a:gd name="T44" fmla="*/ 5 w 8"/>
                    <a:gd name="T45" fmla="*/ 3 h 9"/>
                    <a:gd name="T46" fmla="*/ 4 w 8"/>
                    <a:gd name="T47" fmla="*/ 2 h 9"/>
                    <a:gd name="T48" fmla="*/ 3 w 8"/>
                    <a:gd name="T49" fmla="*/ 3 h 9"/>
                    <a:gd name="T50" fmla="*/ 2 w 8"/>
                    <a:gd name="T51" fmla="*/ 4 h 9"/>
                    <a:gd name="T52" fmla="*/ 1 w 8"/>
                    <a:gd name="T53" fmla="*/ 5 h 9"/>
                    <a:gd name="T54" fmla="*/ 2 w 8"/>
                    <a:gd name="T55" fmla="*/ 6 h 9"/>
                    <a:gd name="T56" fmla="*/ 3 w 8"/>
                    <a:gd name="T57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8" h="9">
                      <a:moveTo>
                        <a:pt x="0" y="9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5"/>
                        <a:pt x="0" y="5"/>
                        <a:pt x="0" y="4"/>
                      </a:cubicBezTo>
                      <a:cubicBezTo>
                        <a:pt x="1" y="4"/>
                        <a:pt x="1" y="3"/>
                        <a:pt x="1" y="3"/>
                      </a:cubicBezTo>
                      <a:cubicBezTo>
                        <a:pt x="1" y="2"/>
                        <a:pt x="2" y="2"/>
                        <a:pt x="2" y="2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4" y="1"/>
                        <a:pt x="5" y="0"/>
                        <a:pt x="5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4"/>
                      </a:cubicBezTo>
                      <a:lnTo>
                        <a:pt x="0" y="9"/>
                      </a:lnTo>
                      <a:close/>
                      <a:moveTo>
                        <a:pt x="3" y="6"/>
                      </a:move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3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4"/>
                      </a:cubicBezTo>
                      <a:cubicBezTo>
                        <a:pt x="1" y="4"/>
                        <a:pt x="1" y="5"/>
                        <a:pt x="1" y="5"/>
                      </a:cubicBezTo>
                      <a:cubicBezTo>
                        <a:pt x="1" y="6"/>
                        <a:pt x="1" y="6"/>
                        <a:pt x="2" y="6"/>
                      </a:cubicBezTo>
                      <a:cubicBezTo>
                        <a:pt x="2" y="6"/>
                        <a:pt x="2" y="6"/>
                        <a:pt x="3" y="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17" name="Freeform 1341"/>
                <p:cNvSpPr>
                  <a:spLocks noEditPoints="1"/>
                </p:cNvSpPr>
                <p:nvPr/>
              </p:nvSpPr>
              <p:spPr bwMode="auto">
                <a:xfrm>
                  <a:off x="6465888" y="3921125"/>
                  <a:ext cx="74613" cy="55562"/>
                </a:xfrm>
                <a:custGeom>
                  <a:avLst/>
                  <a:gdLst>
                    <a:gd name="T0" fmla="*/ 0 w 47"/>
                    <a:gd name="T1" fmla="*/ 35 h 35"/>
                    <a:gd name="T2" fmla="*/ 0 w 47"/>
                    <a:gd name="T3" fmla="*/ 29 h 35"/>
                    <a:gd name="T4" fmla="*/ 35 w 47"/>
                    <a:gd name="T5" fmla="*/ 6 h 35"/>
                    <a:gd name="T6" fmla="*/ 35 w 47"/>
                    <a:gd name="T7" fmla="*/ 17 h 35"/>
                    <a:gd name="T8" fmla="*/ 0 w 47"/>
                    <a:gd name="T9" fmla="*/ 35 h 35"/>
                    <a:gd name="T10" fmla="*/ 41 w 47"/>
                    <a:gd name="T11" fmla="*/ 17 h 35"/>
                    <a:gd name="T12" fmla="*/ 41 w 47"/>
                    <a:gd name="T13" fmla="*/ 6 h 35"/>
                    <a:gd name="T14" fmla="*/ 47 w 47"/>
                    <a:gd name="T15" fmla="*/ 0 h 35"/>
                    <a:gd name="T16" fmla="*/ 47 w 47"/>
                    <a:gd name="T17" fmla="*/ 12 h 35"/>
                    <a:gd name="T18" fmla="*/ 41 w 47"/>
                    <a:gd name="T19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7" h="35">
                      <a:moveTo>
                        <a:pt x="0" y="35"/>
                      </a:moveTo>
                      <a:lnTo>
                        <a:pt x="0" y="29"/>
                      </a:lnTo>
                      <a:lnTo>
                        <a:pt x="35" y="6"/>
                      </a:lnTo>
                      <a:lnTo>
                        <a:pt x="35" y="17"/>
                      </a:lnTo>
                      <a:lnTo>
                        <a:pt x="0" y="35"/>
                      </a:lnTo>
                      <a:close/>
                      <a:moveTo>
                        <a:pt x="41" y="17"/>
                      </a:moveTo>
                      <a:lnTo>
                        <a:pt x="41" y="6"/>
                      </a:lnTo>
                      <a:lnTo>
                        <a:pt x="47" y="0"/>
                      </a:lnTo>
                      <a:lnTo>
                        <a:pt x="47" y="12"/>
                      </a:lnTo>
                      <a:lnTo>
                        <a:pt x="41" y="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18" name="Freeform 1342"/>
                <p:cNvSpPr>
                  <a:spLocks/>
                </p:cNvSpPr>
                <p:nvPr/>
              </p:nvSpPr>
              <p:spPr bwMode="auto">
                <a:xfrm>
                  <a:off x="6465888" y="3957638"/>
                  <a:ext cx="65088" cy="74612"/>
                </a:xfrm>
                <a:custGeom>
                  <a:avLst/>
                  <a:gdLst>
                    <a:gd name="T0" fmla="*/ 0 w 7"/>
                    <a:gd name="T1" fmla="*/ 8 h 8"/>
                    <a:gd name="T2" fmla="*/ 0 w 7"/>
                    <a:gd name="T3" fmla="*/ 7 h 8"/>
                    <a:gd name="T4" fmla="*/ 1 w 7"/>
                    <a:gd name="T5" fmla="*/ 5 h 8"/>
                    <a:gd name="T6" fmla="*/ 2 w 7"/>
                    <a:gd name="T7" fmla="*/ 4 h 8"/>
                    <a:gd name="T8" fmla="*/ 5 w 7"/>
                    <a:gd name="T9" fmla="*/ 2 h 8"/>
                    <a:gd name="T10" fmla="*/ 5 w 7"/>
                    <a:gd name="T11" fmla="*/ 1 h 8"/>
                    <a:gd name="T12" fmla="*/ 6 w 7"/>
                    <a:gd name="T13" fmla="*/ 0 h 8"/>
                    <a:gd name="T14" fmla="*/ 6 w 7"/>
                    <a:gd name="T15" fmla="*/ 2 h 8"/>
                    <a:gd name="T16" fmla="*/ 7 w 7"/>
                    <a:gd name="T17" fmla="*/ 1 h 8"/>
                    <a:gd name="T18" fmla="*/ 7 w 7"/>
                    <a:gd name="T19" fmla="*/ 2 h 8"/>
                    <a:gd name="T20" fmla="*/ 6 w 7"/>
                    <a:gd name="T21" fmla="*/ 3 h 8"/>
                    <a:gd name="T22" fmla="*/ 6 w 7"/>
                    <a:gd name="T23" fmla="*/ 5 h 8"/>
                    <a:gd name="T24" fmla="*/ 5 w 7"/>
                    <a:gd name="T25" fmla="*/ 5 h 8"/>
                    <a:gd name="T26" fmla="*/ 5 w 7"/>
                    <a:gd name="T27" fmla="*/ 4 h 8"/>
                    <a:gd name="T28" fmla="*/ 2 w 7"/>
                    <a:gd name="T29" fmla="*/ 5 h 8"/>
                    <a:gd name="T30" fmla="*/ 1 w 7"/>
                    <a:gd name="T31" fmla="*/ 6 h 8"/>
                    <a:gd name="T32" fmla="*/ 1 w 7"/>
                    <a:gd name="T33" fmla="*/ 7 h 8"/>
                    <a:gd name="T34" fmla="*/ 1 w 7"/>
                    <a:gd name="T35" fmla="*/ 8 h 8"/>
                    <a:gd name="T36" fmla="*/ 0 w 7"/>
                    <a:gd name="T37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8">
                      <a:moveTo>
                        <a:pt x="0" y="8"/>
                      </a:moveTo>
                      <a:cubicBezTo>
                        <a:pt x="0" y="8"/>
                        <a:pt x="0" y="7"/>
                        <a:pt x="0" y="7"/>
                      </a:cubicBezTo>
                      <a:cubicBezTo>
                        <a:pt x="0" y="6"/>
                        <a:pt x="0" y="6"/>
                        <a:pt x="1" y="5"/>
                      </a:cubicBezTo>
                      <a:cubicBezTo>
                        <a:pt x="1" y="5"/>
                        <a:pt x="1" y="4"/>
                        <a:pt x="2" y="4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8"/>
                        <a:pt x="1" y="8"/>
                        <a:pt x="1" y="8"/>
                      </a:cubicBez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19" name="Freeform 1343"/>
                <p:cNvSpPr>
                  <a:spLocks/>
                </p:cNvSpPr>
                <p:nvPr/>
              </p:nvSpPr>
              <p:spPr bwMode="auto">
                <a:xfrm>
                  <a:off x="6465888" y="4051300"/>
                  <a:ext cx="55563" cy="73025"/>
                </a:xfrm>
                <a:custGeom>
                  <a:avLst/>
                  <a:gdLst>
                    <a:gd name="T0" fmla="*/ 2 w 6"/>
                    <a:gd name="T1" fmla="*/ 7 h 8"/>
                    <a:gd name="T2" fmla="*/ 0 w 6"/>
                    <a:gd name="T3" fmla="*/ 6 h 8"/>
                    <a:gd name="T4" fmla="*/ 3 w 6"/>
                    <a:gd name="T5" fmla="*/ 1 h 8"/>
                    <a:gd name="T6" fmla="*/ 5 w 6"/>
                    <a:gd name="T7" fmla="*/ 1 h 8"/>
                    <a:gd name="T8" fmla="*/ 6 w 6"/>
                    <a:gd name="T9" fmla="*/ 2 h 8"/>
                    <a:gd name="T10" fmla="*/ 5 w 6"/>
                    <a:gd name="T11" fmla="*/ 5 h 8"/>
                    <a:gd name="T12" fmla="*/ 4 w 6"/>
                    <a:gd name="T13" fmla="*/ 6 h 8"/>
                    <a:gd name="T14" fmla="*/ 4 w 6"/>
                    <a:gd name="T15" fmla="*/ 4 h 8"/>
                    <a:gd name="T16" fmla="*/ 5 w 6"/>
                    <a:gd name="T17" fmla="*/ 4 h 8"/>
                    <a:gd name="T18" fmla="*/ 5 w 6"/>
                    <a:gd name="T19" fmla="*/ 3 h 8"/>
                    <a:gd name="T20" fmla="*/ 5 w 6"/>
                    <a:gd name="T21" fmla="*/ 2 h 8"/>
                    <a:gd name="T22" fmla="*/ 5 w 6"/>
                    <a:gd name="T23" fmla="*/ 2 h 8"/>
                    <a:gd name="T24" fmla="*/ 4 w 6"/>
                    <a:gd name="T25" fmla="*/ 2 h 8"/>
                    <a:gd name="T26" fmla="*/ 4 w 6"/>
                    <a:gd name="T27" fmla="*/ 2 h 8"/>
                    <a:gd name="T28" fmla="*/ 4 w 6"/>
                    <a:gd name="T29" fmla="*/ 2 h 8"/>
                    <a:gd name="T30" fmla="*/ 3 w 6"/>
                    <a:gd name="T31" fmla="*/ 3 h 8"/>
                    <a:gd name="T32" fmla="*/ 3 w 6"/>
                    <a:gd name="T33" fmla="*/ 3 h 8"/>
                    <a:gd name="T34" fmla="*/ 2 w 6"/>
                    <a:gd name="T35" fmla="*/ 3 h 8"/>
                    <a:gd name="T36" fmla="*/ 2 w 6"/>
                    <a:gd name="T37" fmla="*/ 4 h 8"/>
                    <a:gd name="T38" fmla="*/ 1 w 6"/>
                    <a:gd name="T39" fmla="*/ 4 h 8"/>
                    <a:gd name="T40" fmla="*/ 1 w 6"/>
                    <a:gd name="T41" fmla="*/ 4 h 8"/>
                    <a:gd name="T42" fmla="*/ 1 w 6"/>
                    <a:gd name="T43" fmla="*/ 5 h 8"/>
                    <a:gd name="T44" fmla="*/ 1 w 6"/>
                    <a:gd name="T45" fmla="*/ 6 h 8"/>
                    <a:gd name="T46" fmla="*/ 2 w 6"/>
                    <a:gd name="T47" fmla="*/ 5 h 8"/>
                    <a:gd name="T48" fmla="*/ 2 w 6"/>
                    <a:gd name="T4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" h="8">
                      <a:moveTo>
                        <a:pt x="2" y="7"/>
                      </a:moveTo>
                      <a:cubicBezTo>
                        <a:pt x="1" y="8"/>
                        <a:pt x="0" y="7"/>
                        <a:pt x="0" y="6"/>
                      </a:cubicBezTo>
                      <a:cubicBezTo>
                        <a:pt x="0" y="4"/>
                        <a:pt x="1" y="2"/>
                        <a:pt x="3" y="1"/>
                      </a:cubicBezTo>
                      <a:cubicBezTo>
                        <a:pt x="4" y="1"/>
                        <a:pt x="5" y="0"/>
                        <a:pt x="5" y="1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5" y="5"/>
                        <a:pt x="4" y="6"/>
                        <a:pt x="4" y="6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5" y="4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6"/>
                        <a:pt x="2" y="6"/>
                        <a:pt x="2" y="5"/>
                      </a:cubicBezTo>
                      <a:lnTo>
                        <a:pt x="2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20" name="Freeform 1344"/>
                <p:cNvSpPr>
                  <a:spLocks noEditPoints="1"/>
                </p:cNvSpPr>
                <p:nvPr/>
              </p:nvSpPr>
              <p:spPr bwMode="auto">
                <a:xfrm>
                  <a:off x="6465888" y="4114800"/>
                  <a:ext cx="55563" cy="74612"/>
                </a:xfrm>
                <a:custGeom>
                  <a:avLst/>
                  <a:gdLst>
                    <a:gd name="T0" fmla="*/ 0 w 6"/>
                    <a:gd name="T1" fmla="*/ 8 h 8"/>
                    <a:gd name="T2" fmla="*/ 0 w 6"/>
                    <a:gd name="T3" fmla="*/ 7 h 8"/>
                    <a:gd name="T4" fmla="*/ 1 w 6"/>
                    <a:gd name="T5" fmla="*/ 6 h 8"/>
                    <a:gd name="T6" fmla="*/ 1 w 6"/>
                    <a:gd name="T7" fmla="*/ 6 h 8"/>
                    <a:gd name="T8" fmla="*/ 0 w 6"/>
                    <a:gd name="T9" fmla="*/ 5 h 8"/>
                    <a:gd name="T10" fmla="*/ 0 w 6"/>
                    <a:gd name="T11" fmla="*/ 5 h 8"/>
                    <a:gd name="T12" fmla="*/ 0 w 6"/>
                    <a:gd name="T13" fmla="*/ 4 h 8"/>
                    <a:gd name="T14" fmla="*/ 0 w 6"/>
                    <a:gd name="T15" fmla="*/ 3 h 8"/>
                    <a:gd name="T16" fmla="*/ 1 w 6"/>
                    <a:gd name="T17" fmla="*/ 3 h 8"/>
                    <a:gd name="T18" fmla="*/ 1 w 6"/>
                    <a:gd name="T19" fmla="*/ 2 h 8"/>
                    <a:gd name="T20" fmla="*/ 2 w 6"/>
                    <a:gd name="T21" fmla="*/ 1 h 8"/>
                    <a:gd name="T22" fmla="*/ 3 w 6"/>
                    <a:gd name="T23" fmla="*/ 1 h 8"/>
                    <a:gd name="T24" fmla="*/ 4 w 6"/>
                    <a:gd name="T25" fmla="*/ 3 h 8"/>
                    <a:gd name="T26" fmla="*/ 4 w 6"/>
                    <a:gd name="T27" fmla="*/ 4 h 8"/>
                    <a:gd name="T28" fmla="*/ 4 w 6"/>
                    <a:gd name="T29" fmla="*/ 4 h 8"/>
                    <a:gd name="T30" fmla="*/ 4 w 6"/>
                    <a:gd name="T31" fmla="*/ 4 h 8"/>
                    <a:gd name="T32" fmla="*/ 5 w 6"/>
                    <a:gd name="T33" fmla="*/ 3 h 8"/>
                    <a:gd name="T34" fmla="*/ 5 w 6"/>
                    <a:gd name="T35" fmla="*/ 3 h 8"/>
                    <a:gd name="T36" fmla="*/ 5 w 6"/>
                    <a:gd name="T37" fmla="*/ 2 h 8"/>
                    <a:gd name="T38" fmla="*/ 5 w 6"/>
                    <a:gd name="T39" fmla="*/ 2 h 8"/>
                    <a:gd name="T40" fmla="*/ 5 w 6"/>
                    <a:gd name="T41" fmla="*/ 2 h 8"/>
                    <a:gd name="T42" fmla="*/ 5 w 6"/>
                    <a:gd name="T43" fmla="*/ 2 h 8"/>
                    <a:gd name="T44" fmla="*/ 4 w 6"/>
                    <a:gd name="T45" fmla="*/ 2 h 8"/>
                    <a:gd name="T46" fmla="*/ 4 w 6"/>
                    <a:gd name="T47" fmla="*/ 2 h 8"/>
                    <a:gd name="T48" fmla="*/ 4 w 6"/>
                    <a:gd name="T49" fmla="*/ 2 h 8"/>
                    <a:gd name="T50" fmla="*/ 4 w 6"/>
                    <a:gd name="T51" fmla="*/ 0 h 8"/>
                    <a:gd name="T52" fmla="*/ 5 w 6"/>
                    <a:gd name="T53" fmla="*/ 0 h 8"/>
                    <a:gd name="T54" fmla="*/ 6 w 6"/>
                    <a:gd name="T55" fmla="*/ 2 h 8"/>
                    <a:gd name="T56" fmla="*/ 5 w 6"/>
                    <a:gd name="T57" fmla="*/ 4 h 8"/>
                    <a:gd name="T58" fmla="*/ 5 w 6"/>
                    <a:gd name="T59" fmla="*/ 5 h 8"/>
                    <a:gd name="T60" fmla="*/ 3 w 6"/>
                    <a:gd name="T61" fmla="*/ 6 h 8"/>
                    <a:gd name="T62" fmla="*/ 2 w 6"/>
                    <a:gd name="T63" fmla="*/ 7 h 8"/>
                    <a:gd name="T64" fmla="*/ 0 w 6"/>
                    <a:gd name="T65" fmla="*/ 8 h 8"/>
                    <a:gd name="T66" fmla="*/ 3 w 6"/>
                    <a:gd name="T67" fmla="*/ 5 h 8"/>
                    <a:gd name="T68" fmla="*/ 3 w 6"/>
                    <a:gd name="T69" fmla="*/ 4 h 8"/>
                    <a:gd name="T70" fmla="*/ 2 w 6"/>
                    <a:gd name="T71" fmla="*/ 3 h 8"/>
                    <a:gd name="T72" fmla="*/ 1 w 6"/>
                    <a:gd name="T73" fmla="*/ 4 h 8"/>
                    <a:gd name="T74" fmla="*/ 1 w 6"/>
                    <a:gd name="T75" fmla="*/ 4 h 8"/>
                    <a:gd name="T76" fmla="*/ 1 w 6"/>
                    <a:gd name="T77" fmla="*/ 5 h 8"/>
                    <a:gd name="T78" fmla="*/ 1 w 6"/>
                    <a:gd name="T79" fmla="*/ 5 h 8"/>
                    <a:gd name="T80" fmla="*/ 2 w 6"/>
                    <a:gd name="T81" fmla="*/ 5 h 8"/>
                    <a:gd name="T82" fmla="*/ 2 w 6"/>
                    <a:gd name="T83" fmla="*/ 5 h 8"/>
                    <a:gd name="T84" fmla="*/ 3 w 6"/>
                    <a:gd name="T8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" h="8">
                      <a:moveTo>
                        <a:pt x="0" y="8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3" y="1"/>
                        <a:pt x="3" y="1"/>
                      </a:cubicBezTo>
                      <a:cubicBezTo>
                        <a:pt x="4" y="2"/>
                        <a:pt x="4" y="2"/>
                        <a:pt x="4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1"/>
                        <a:pt x="6" y="1"/>
                        <a:pt x="6" y="2"/>
                      </a:cubicBezTo>
                      <a:cubicBezTo>
                        <a:pt x="6" y="3"/>
                        <a:pt x="6" y="4"/>
                        <a:pt x="5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4" y="5"/>
                        <a:pt x="4" y="6"/>
                        <a:pt x="3" y="6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1" y="7"/>
                        <a:pt x="1" y="8"/>
                        <a:pt x="0" y="8"/>
                      </a:cubicBezTo>
                      <a:close/>
                      <a:moveTo>
                        <a:pt x="3" y="5"/>
                      </a:move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3"/>
                        <a:pt x="3" y="3"/>
                        <a:pt x="2" y="3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lnTo>
                        <a:pt x="3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21" name="Freeform 1345"/>
                <p:cNvSpPr>
                  <a:spLocks/>
                </p:cNvSpPr>
                <p:nvPr/>
              </p:nvSpPr>
              <p:spPr bwMode="auto">
                <a:xfrm>
                  <a:off x="6465888" y="4170363"/>
                  <a:ext cx="55563" cy="46037"/>
                </a:xfrm>
                <a:custGeom>
                  <a:avLst/>
                  <a:gdLst>
                    <a:gd name="T0" fmla="*/ 5 w 6"/>
                    <a:gd name="T1" fmla="*/ 5 h 5"/>
                    <a:gd name="T2" fmla="*/ 4 w 6"/>
                    <a:gd name="T3" fmla="*/ 3 h 5"/>
                    <a:gd name="T4" fmla="*/ 3 w 6"/>
                    <a:gd name="T5" fmla="*/ 4 h 5"/>
                    <a:gd name="T6" fmla="*/ 0 w 6"/>
                    <a:gd name="T7" fmla="*/ 5 h 5"/>
                    <a:gd name="T8" fmla="*/ 0 w 6"/>
                    <a:gd name="T9" fmla="*/ 3 h 5"/>
                    <a:gd name="T10" fmla="*/ 6 w 6"/>
                    <a:gd name="T11" fmla="*/ 0 h 5"/>
                    <a:gd name="T12" fmla="*/ 6 w 6"/>
                    <a:gd name="T13" fmla="*/ 2 h 5"/>
                    <a:gd name="T14" fmla="*/ 5 w 6"/>
                    <a:gd name="T15" fmla="*/ 2 h 5"/>
                    <a:gd name="T16" fmla="*/ 6 w 6"/>
                    <a:gd name="T17" fmla="*/ 3 h 5"/>
                    <a:gd name="T18" fmla="*/ 6 w 6"/>
                    <a:gd name="T19" fmla="*/ 4 h 5"/>
                    <a:gd name="T20" fmla="*/ 5 w 6"/>
                    <a:gd name="T2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5">
                      <a:moveTo>
                        <a:pt x="5" y="5"/>
                      </a:moveTo>
                      <a:cubicBezTo>
                        <a:pt x="5" y="4"/>
                        <a:pt x="4" y="4"/>
                        <a:pt x="4" y="3"/>
                      </a:cubicBezTo>
                      <a:cubicBezTo>
                        <a:pt x="4" y="3"/>
                        <a:pt x="4" y="3"/>
                        <a:pt x="3" y="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3"/>
                        <a:pt x="6" y="3"/>
                      </a:cubicBezTo>
                      <a:cubicBezTo>
                        <a:pt x="6" y="3"/>
                        <a:pt x="6" y="3"/>
                        <a:pt x="6" y="4"/>
                      </a:cubicBezTo>
                      <a:lnTo>
                        <a:pt x="5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  <p:sp>
              <p:nvSpPr>
                <p:cNvPr id="1022" name="Freeform 1346"/>
                <p:cNvSpPr>
                  <a:spLocks noEditPoints="1"/>
                </p:cNvSpPr>
                <p:nvPr/>
              </p:nvSpPr>
              <p:spPr bwMode="auto">
                <a:xfrm>
                  <a:off x="6465888" y="4225925"/>
                  <a:ext cx="74613" cy="74612"/>
                </a:xfrm>
                <a:custGeom>
                  <a:avLst/>
                  <a:gdLst>
                    <a:gd name="T0" fmla="*/ 0 w 8"/>
                    <a:gd name="T1" fmla="*/ 8 h 8"/>
                    <a:gd name="T2" fmla="*/ 0 w 8"/>
                    <a:gd name="T3" fmla="*/ 7 h 8"/>
                    <a:gd name="T4" fmla="*/ 1 w 8"/>
                    <a:gd name="T5" fmla="*/ 6 h 8"/>
                    <a:gd name="T6" fmla="*/ 1 w 8"/>
                    <a:gd name="T7" fmla="*/ 6 h 8"/>
                    <a:gd name="T8" fmla="*/ 1 w 8"/>
                    <a:gd name="T9" fmla="*/ 6 h 8"/>
                    <a:gd name="T10" fmla="*/ 0 w 8"/>
                    <a:gd name="T11" fmla="*/ 6 h 8"/>
                    <a:gd name="T12" fmla="*/ 0 w 8"/>
                    <a:gd name="T13" fmla="*/ 5 h 8"/>
                    <a:gd name="T14" fmla="*/ 0 w 8"/>
                    <a:gd name="T15" fmla="*/ 4 h 8"/>
                    <a:gd name="T16" fmla="*/ 1 w 8"/>
                    <a:gd name="T17" fmla="*/ 2 h 8"/>
                    <a:gd name="T18" fmla="*/ 2 w 8"/>
                    <a:gd name="T19" fmla="*/ 1 h 8"/>
                    <a:gd name="T20" fmla="*/ 3 w 8"/>
                    <a:gd name="T21" fmla="*/ 1 h 8"/>
                    <a:gd name="T22" fmla="*/ 5 w 8"/>
                    <a:gd name="T23" fmla="*/ 0 h 8"/>
                    <a:gd name="T24" fmla="*/ 6 w 8"/>
                    <a:gd name="T25" fmla="*/ 2 h 8"/>
                    <a:gd name="T26" fmla="*/ 6 w 8"/>
                    <a:gd name="T27" fmla="*/ 3 h 8"/>
                    <a:gd name="T28" fmla="*/ 6 w 8"/>
                    <a:gd name="T29" fmla="*/ 3 h 8"/>
                    <a:gd name="T30" fmla="*/ 5 w 8"/>
                    <a:gd name="T31" fmla="*/ 4 h 8"/>
                    <a:gd name="T32" fmla="*/ 8 w 8"/>
                    <a:gd name="T33" fmla="*/ 2 h 8"/>
                    <a:gd name="T34" fmla="*/ 8 w 8"/>
                    <a:gd name="T35" fmla="*/ 4 h 8"/>
                    <a:gd name="T36" fmla="*/ 0 w 8"/>
                    <a:gd name="T37" fmla="*/ 8 h 8"/>
                    <a:gd name="T38" fmla="*/ 3 w 8"/>
                    <a:gd name="T39" fmla="*/ 5 h 8"/>
                    <a:gd name="T40" fmla="*/ 4 w 8"/>
                    <a:gd name="T41" fmla="*/ 5 h 8"/>
                    <a:gd name="T42" fmla="*/ 5 w 8"/>
                    <a:gd name="T43" fmla="*/ 4 h 8"/>
                    <a:gd name="T44" fmla="*/ 5 w 8"/>
                    <a:gd name="T45" fmla="*/ 3 h 8"/>
                    <a:gd name="T46" fmla="*/ 4 w 8"/>
                    <a:gd name="T47" fmla="*/ 2 h 8"/>
                    <a:gd name="T48" fmla="*/ 3 w 8"/>
                    <a:gd name="T49" fmla="*/ 2 h 8"/>
                    <a:gd name="T50" fmla="*/ 2 w 8"/>
                    <a:gd name="T51" fmla="*/ 3 h 8"/>
                    <a:gd name="T52" fmla="*/ 1 w 8"/>
                    <a:gd name="T53" fmla="*/ 5 h 8"/>
                    <a:gd name="T54" fmla="*/ 2 w 8"/>
                    <a:gd name="T55" fmla="*/ 6 h 8"/>
                    <a:gd name="T56" fmla="*/ 3 w 8"/>
                    <a:gd name="T5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cubicBezTo>
                        <a:pt x="1" y="3"/>
                        <a:pt x="1" y="3"/>
                        <a:pt x="1" y="2"/>
                      </a:cubicBezTo>
                      <a:cubicBezTo>
                        <a:pt x="1" y="2"/>
                        <a:pt x="2" y="2"/>
                        <a:pt x="2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4" y="0"/>
                        <a:pt x="5" y="0"/>
                        <a:pt x="5" y="0"/>
                      </a:cubicBezTo>
                      <a:cubicBezTo>
                        <a:pt x="6" y="0"/>
                        <a:pt x="6" y="1"/>
                        <a:pt x="6" y="2"/>
                      </a:cubicBezTo>
                      <a:cubicBezTo>
                        <a:pt x="6" y="2"/>
                        <a:pt x="6" y="2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4"/>
                        <a:pt x="8" y="4"/>
                        <a:pt x="8" y="4"/>
                      </a:cubicBezTo>
                      <a:lnTo>
                        <a:pt x="0" y="8"/>
                      </a:lnTo>
                      <a:close/>
                      <a:moveTo>
                        <a:pt x="3" y="5"/>
                      </a:move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2" y="6"/>
                      </a:cubicBezTo>
                      <a:cubicBezTo>
                        <a:pt x="2" y="6"/>
                        <a:pt x="2" y="5"/>
                        <a:pt x="3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aseline="-25000"/>
                </a:p>
              </p:txBody>
            </p:sp>
          </p:grpSp>
          <p:cxnSp>
            <p:nvCxnSpPr>
              <p:cNvPr id="1122" name="직선 연결선 1121"/>
              <p:cNvCxnSpPr>
                <a:stCxn id="939" idx="5"/>
                <a:endCxn id="794" idx="3"/>
              </p:cNvCxnSpPr>
              <p:nvPr/>
            </p:nvCxnSpPr>
            <p:spPr>
              <a:xfrm flipH="1">
                <a:off x="4355485" y="5144559"/>
                <a:ext cx="65088" cy="267682"/>
              </a:xfrm>
              <a:prstGeom prst="line">
                <a:avLst/>
              </a:prstGeom>
              <a:ln w="28575">
                <a:solidFill>
                  <a:srgbClr val="ABB9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" name="직선 연결선 1126"/>
              <p:cNvCxnSpPr>
                <a:endCxn id="814" idx="3"/>
              </p:cNvCxnSpPr>
              <p:nvPr/>
            </p:nvCxnSpPr>
            <p:spPr>
              <a:xfrm>
                <a:off x="4790283" y="4961996"/>
                <a:ext cx="178" cy="201008"/>
              </a:xfrm>
              <a:prstGeom prst="line">
                <a:avLst/>
              </a:prstGeom>
              <a:ln w="25400" cmpd="sng">
                <a:solidFill>
                  <a:srgbClr val="ABB9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2C34E2F-D089-CF98-2739-58F40CFFD7A7}"/>
              </a:ext>
            </a:extLst>
          </p:cNvPr>
          <p:cNvSpPr txBox="1"/>
          <p:nvPr/>
        </p:nvSpPr>
        <p:spPr>
          <a:xfrm>
            <a:off x="5703532" y="4162871"/>
            <a:ext cx="5901964" cy="1991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</a:rPr>
              <a:t>과목명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		</a:t>
            </a:r>
            <a:r>
              <a:rPr kumimoji="1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텐서플로우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 활용기초</a:t>
            </a:r>
            <a:endParaRPr kumimoji="1" lang="en-US" altLang="ko-KR" sz="1600" b="1" dirty="0"/>
          </a:p>
          <a:p>
            <a:pPr>
              <a:lnSpc>
                <a:spcPct val="200000"/>
              </a:lnSpc>
            </a:pPr>
            <a:r>
              <a:rPr kumimoji="1" lang="ko-KR" altLang="en-US" sz="1600" b="1" dirty="0"/>
              <a:t>구성원</a:t>
            </a:r>
            <a:r>
              <a:rPr kumimoji="1" lang="en-US" altLang="ko-KR" sz="1600" b="1" dirty="0">
                <a:solidFill>
                  <a:schemeClr val="accent3">
                    <a:lumMod val="50000"/>
                  </a:schemeClr>
                </a:solidFill>
              </a:rPr>
              <a:t>		</a:t>
            </a:r>
            <a:r>
              <a:rPr kumimoji="1"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김기성 </a:t>
            </a:r>
            <a:r>
              <a:rPr kumimoji="1" lang="en-US" altLang="ko-KR" sz="1400" b="1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kumimoji="1"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조장</a:t>
            </a:r>
            <a:r>
              <a:rPr kumimoji="1" lang="en-US" altLang="ko-KR" sz="1400" b="1" dirty="0">
                <a:solidFill>
                  <a:schemeClr val="accent3">
                    <a:lumMod val="50000"/>
                  </a:schemeClr>
                </a:solidFill>
              </a:rPr>
              <a:t>),</a:t>
            </a:r>
            <a:r>
              <a:rPr kumimoji="1"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kumimoji="1" lang="ko-KR" altLang="en-US" sz="1400" b="1" dirty="0" err="1">
                <a:solidFill>
                  <a:schemeClr val="accent3">
                    <a:lumMod val="50000"/>
                  </a:schemeClr>
                </a:solidFill>
              </a:rPr>
              <a:t>강보영</a:t>
            </a:r>
            <a:r>
              <a:rPr kumimoji="1" lang="en-US" altLang="ko-KR" sz="1400" b="1" dirty="0">
                <a:solidFill>
                  <a:schemeClr val="accent3">
                    <a:lumMod val="50000"/>
                  </a:schemeClr>
                </a:solidFill>
              </a:rPr>
              <a:t>,</a:t>
            </a:r>
            <a:r>
              <a:rPr kumimoji="1"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 장민수</a:t>
            </a:r>
            <a:r>
              <a:rPr kumimoji="1" lang="en-US" altLang="ko-KR" sz="1400" b="1" dirty="0">
                <a:solidFill>
                  <a:schemeClr val="accent3">
                    <a:lumMod val="50000"/>
                  </a:schemeClr>
                </a:solidFill>
              </a:rPr>
              <a:t>,</a:t>
            </a:r>
            <a:r>
              <a:rPr kumimoji="1"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 장진욱</a:t>
            </a:r>
            <a:r>
              <a:rPr kumimoji="1" lang="en-US" altLang="ko-KR" sz="1400" b="1" dirty="0">
                <a:solidFill>
                  <a:schemeClr val="accent3">
                    <a:lumMod val="50000"/>
                  </a:schemeClr>
                </a:solidFill>
              </a:rPr>
              <a:t>,</a:t>
            </a:r>
            <a:r>
              <a:rPr kumimoji="1"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kumimoji="1" lang="ko-KR" altLang="en-US" sz="1400" b="1" dirty="0" err="1">
                <a:solidFill>
                  <a:schemeClr val="accent3">
                    <a:lumMod val="50000"/>
                  </a:schemeClr>
                </a:solidFill>
              </a:rPr>
              <a:t>홍현택</a:t>
            </a:r>
            <a:endParaRPr kumimoji="1" lang="en-US" altLang="ko-KR" sz="1400" b="1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ko-KR" altLang="en-US" sz="1600" b="1" dirty="0"/>
              <a:t>지도 교수</a:t>
            </a:r>
            <a:r>
              <a:rPr kumimoji="1" lang="en-US" altLang="ko-KR" sz="1600" b="1" dirty="0">
                <a:solidFill>
                  <a:schemeClr val="accent3">
                    <a:lumMod val="50000"/>
                  </a:schemeClr>
                </a:solidFill>
              </a:rPr>
              <a:t>		</a:t>
            </a:r>
            <a:r>
              <a:rPr kumimoji="1" lang="ko-KR" altLang="en-US" sz="1400" b="1" dirty="0" err="1">
                <a:solidFill>
                  <a:schemeClr val="accent3">
                    <a:lumMod val="50000"/>
                  </a:schemeClr>
                </a:solidFill>
              </a:rPr>
              <a:t>정화민</a:t>
            </a:r>
            <a:r>
              <a:rPr kumimoji="1"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 교수님</a:t>
            </a:r>
            <a:endParaRPr kumimoji="1" lang="en-US" altLang="ko-KR" sz="1400" b="1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날짜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		</a:t>
            </a:r>
            <a:r>
              <a:rPr kumimoji="1" lang="en-US" altLang="ko-KR" sz="1400" b="1" dirty="0">
                <a:solidFill>
                  <a:schemeClr val="accent3">
                    <a:lumMod val="50000"/>
                  </a:schemeClr>
                </a:solidFill>
                <a:latin typeface="Calibri" panose="020F0502020204030204"/>
                <a:ea typeface="맑은 고딕" panose="020B0503020000020004" pitchFamily="34" charset="-127"/>
              </a:rPr>
              <a:t>2023</a:t>
            </a:r>
            <a:r>
              <a:rPr kumimoji="1" lang="ko-KR" altLang="en-US" sz="1400" b="1" dirty="0">
                <a:solidFill>
                  <a:schemeClr val="accent3">
                    <a:lumMod val="50000"/>
                  </a:schemeClr>
                </a:solidFill>
                <a:latin typeface="Calibri" panose="020F0502020204030204"/>
                <a:ea typeface="맑은 고딕" panose="020B0503020000020004" pitchFamily="34" charset="-127"/>
              </a:rPr>
              <a:t>년 </a:t>
            </a:r>
            <a:r>
              <a:rPr kumimoji="1" lang="en-US" altLang="ko-KR" sz="1400" b="1" dirty="0">
                <a:solidFill>
                  <a:schemeClr val="accent3">
                    <a:lumMod val="50000"/>
                  </a:schemeClr>
                </a:solidFill>
                <a:latin typeface="Calibri" panose="020F0502020204030204"/>
                <a:ea typeface="맑은 고딕" panose="020B0503020000020004" pitchFamily="34" charset="-127"/>
              </a:rPr>
              <a:t>6</a:t>
            </a:r>
            <a:r>
              <a:rPr kumimoji="1" lang="ko-KR" altLang="en-US" sz="1400" b="1" dirty="0">
                <a:solidFill>
                  <a:schemeClr val="accent3">
                    <a:lumMod val="50000"/>
                  </a:schemeClr>
                </a:solidFill>
                <a:latin typeface="Calibri" panose="020F0502020204030204"/>
                <a:ea typeface="맑은 고딕" panose="020B0503020000020004" pitchFamily="34" charset="-127"/>
              </a:rPr>
              <a:t>월 </a:t>
            </a:r>
            <a:r>
              <a:rPr kumimoji="1" lang="en-US" altLang="ko-KR" sz="1400" b="1" dirty="0">
                <a:solidFill>
                  <a:schemeClr val="accent3">
                    <a:lumMod val="50000"/>
                  </a:schemeClr>
                </a:solidFill>
                <a:latin typeface="Calibri" panose="020F0502020204030204"/>
                <a:ea typeface="맑은 고딕" panose="020B0503020000020004" pitchFamily="34" charset="-127"/>
              </a:rPr>
              <a:t>20</a:t>
            </a:r>
            <a:r>
              <a:rPr kumimoji="1" lang="ko-KR" altLang="en-US" sz="1400" b="1" dirty="0">
                <a:solidFill>
                  <a:schemeClr val="accent3">
                    <a:lumMod val="50000"/>
                  </a:schemeClr>
                </a:solidFill>
                <a:latin typeface="Calibri" panose="020F0502020204030204"/>
                <a:ea typeface="맑은 고딕" panose="020B0503020000020004" pitchFamily="34" charset="-127"/>
              </a:rPr>
              <a:t>일</a:t>
            </a:r>
            <a:endParaRPr kumimoji="1" lang="ko-Kore-KR" alt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8" name="Picture 4" descr="서강대학교 로고">
            <a:extLst>
              <a:ext uri="{FF2B5EF4-FFF2-40B4-BE49-F238E27FC236}">
                <a16:creationId xmlns:a16="http://schemas.microsoft.com/office/drawing/2014/main" id="{B6CE36BA-A998-57DE-6548-D9C419803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356" y="545840"/>
            <a:ext cx="1115449" cy="3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6B62327F-A6F4-A849-711D-57BED25481E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46AB9-C550-6F48-B1AF-B82686659833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EC7BF5-2F96-A5EA-9FE6-56831471CF2E}"/>
              </a:ext>
            </a:extLst>
          </p:cNvPr>
          <p:cNvGrpSpPr/>
          <p:nvPr/>
        </p:nvGrpSpPr>
        <p:grpSpPr>
          <a:xfrm rot="20606329">
            <a:off x="4465413" y="1441039"/>
            <a:ext cx="1282916" cy="1710065"/>
            <a:chOff x="3878834" y="379514"/>
            <a:chExt cx="4553328" cy="609897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6C8CCDF-6E1A-4AE5-1750-416BFC56FCA4}"/>
                </a:ext>
              </a:extLst>
            </p:cNvPr>
            <p:cNvGrpSpPr/>
            <p:nvPr/>
          </p:nvGrpSpPr>
          <p:grpSpPr>
            <a:xfrm>
              <a:off x="4204155" y="379514"/>
              <a:ext cx="3783689" cy="6098971"/>
              <a:chOff x="5579578" y="2792185"/>
              <a:chExt cx="2176493" cy="4470151"/>
            </a:xfrm>
            <a:solidFill>
              <a:schemeClr val="bg1"/>
            </a:solidFill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DD905AF8-2ACE-8DF3-B6F0-9C38718C6C8F}"/>
                  </a:ext>
                </a:extLst>
              </p:cNvPr>
              <p:cNvSpPr/>
              <p:nvPr/>
            </p:nvSpPr>
            <p:spPr>
              <a:xfrm>
                <a:off x="5579578" y="2792185"/>
                <a:ext cx="2176493" cy="4470151"/>
              </a:xfrm>
              <a:prstGeom prst="roundRect">
                <a:avLst/>
              </a:prstGeom>
              <a:grp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6" name="지연 25">
                <a:extLst>
                  <a:ext uri="{FF2B5EF4-FFF2-40B4-BE49-F238E27FC236}">
                    <a16:creationId xmlns:a16="http://schemas.microsoft.com/office/drawing/2014/main" id="{A54C8039-04DD-722B-D0EF-CEBE987BC193}"/>
                  </a:ext>
                </a:extLst>
              </p:cNvPr>
              <p:cNvSpPr/>
              <p:nvPr/>
            </p:nvSpPr>
            <p:spPr>
              <a:xfrm rot="5400000">
                <a:off x="6582779" y="2328726"/>
                <a:ext cx="170089" cy="1123549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B6D161A-9095-F446-1B77-DE27AD430574}"/>
                </a:ext>
              </a:extLst>
            </p:cNvPr>
            <p:cNvGrpSpPr/>
            <p:nvPr/>
          </p:nvGrpSpPr>
          <p:grpSpPr>
            <a:xfrm>
              <a:off x="5846742" y="455308"/>
              <a:ext cx="623928" cy="75188"/>
              <a:chOff x="6484688" y="2847737"/>
              <a:chExt cx="358902" cy="55108"/>
            </a:xfrm>
            <a:solidFill>
              <a:schemeClr val="bg1"/>
            </a:solidFill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48191C4-41E4-6EAA-1419-643BFE53C555}"/>
                  </a:ext>
                </a:extLst>
              </p:cNvPr>
              <p:cNvSpPr/>
              <p:nvPr/>
            </p:nvSpPr>
            <p:spPr>
              <a:xfrm flipH="1">
                <a:off x="6789590" y="2847737"/>
                <a:ext cx="54000" cy="5362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24" name="수행의 시작/종료 23">
                <a:extLst>
                  <a:ext uri="{FF2B5EF4-FFF2-40B4-BE49-F238E27FC236}">
                    <a16:creationId xmlns:a16="http://schemas.microsoft.com/office/drawing/2014/main" id="{47822DE8-400C-99EE-A1BE-DDA029267281}"/>
                  </a:ext>
                </a:extLst>
              </p:cNvPr>
              <p:cNvSpPr/>
              <p:nvPr/>
            </p:nvSpPr>
            <p:spPr>
              <a:xfrm>
                <a:off x="6484688" y="2849220"/>
                <a:ext cx="257538" cy="53625"/>
              </a:xfrm>
              <a:prstGeom prst="flowChartTerminator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</p:grpSp>
        <p:pic>
          <p:nvPicPr>
            <p:cNvPr id="12" name="Picture 8" descr="핸드폰 배터리 아이콘 - ico,png,icns,무료 아이콘 다운로드">
              <a:extLst>
                <a:ext uri="{FF2B5EF4-FFF2-40B4-BE49-F238E27FC236}">
                  <a16:creationId xmlns:a16="http://schemas.microsoft.com/office/drawing/2014/main" id="{DABCC3B7-2AA6-004A-DC13-F56659B57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0817" y="776398"/>
              <a:ext cx="218393" cy="19586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4" name="Picture 12" descr="와이파이 아이콘 로열티 무료 사진, 그림, 이미지 그리고 스톡포토그래피. Image 73136628.">
              <a:extLst>
                <a:ext uri="{FF2B5EF4-FFF2-40B4-BE49-F238E27FC236}">
                  <a16:creationId xmlns:a16="http://schemas.microsoft.com/office/drawing/2014/main" id="{40348FB2-09D8-B7D9-12E5-5C6F8C80A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4082" y="774375"/>
              <a:ext cx="213842" cy="1917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0790B7-F79C-9193-55AD-1BD071AA1079}"/>
                </a:ext>
              </a:extLst>
            </p:cNvPr>
            <p:cNvSpPr txBox="1"/>
            <p:nvPr/>
          </p:nvSpPr>
          <p:spPr>
            <a:xfrm>
              <a:off x="4224764" y="715046"/>
              <a:ext cx="883993" cy="439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" b="1" dirty="0">
                  <a:solidFill>
                    <a:schemeClr val="accent3">
                      <a:lumMod val="50000"/>
                    </a:schemeClr>
                  </a:solidFill>
                </a:rPr>
                <a:t>9:41</a:t>
              </a:r>
              <a:endParaRPr kumimoji="1" lang="ko-KR" altLang="en-US" sz="1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31B42D-2D4A-529A-EB8B-306DE21DE03F}"/>
                </a:ext>
              </a:extLst>
            </p:cNvPr>
            <p:cNvSpPr txBox="1"/>
            <p:nvPr/>
          </p:nvSpPr>
          <p:spPr>
            <a:xfrm>
              <a:off x="3878834" y="1449187"/>
              <a:ext cx="4553328" cy="1802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2000" b="1" dirty="0" err="1">
                  <a:solidFill>
                    <a:schemeClr val="accent2">
                      <a:lumMod val="75000"/>
                    </a:schemeClr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SoData</a:t>
              </a:r>
              <a:endParaRPr kumimoji="1" lang="en-US" altLang="ko-KR" sz="2000" b="1" dirty="0">
                <a:solidFill>
                  <a:schemeClr val="accent2">
                    <a:lumMod val="7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  <p:pic>
          <p:nvPicPr>
            <p:cNvPr id="18" name="Picture 2" descr="홈 아이콘 - 무료 상호 작용개 아이콘">
              <a:extLst>
                <a:ext uri="{FF2B5EF4-FFF2-40B4-BE49-F238E27FC236}">
                  <a16:creationId xmlns:a16="http://schemas.microsoft.com/office/drawing/2014/main" id="{D1EE03D3-C8E9-5FCE-7BDA-6C367210D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4432" y="6061292"/>
              <a:ext cx="254565" cy="28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대화 아이콘 - ico,png,icns,무료 아이콘 다운로드">
              <a:extLst>
                <a:ext uri="{FF2B5EF4-FFF2-40B4-BE49-F238E27FC236}">
                  <a16:creationId xmlns:a16="http://schemas.microsoft.com/office/drawing/2014/main" id="{AFCC942F-AD10-4444-7428-D36C7A690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1108" y="6023755"/>
              <a:ext cx="254565" cy="355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데이터 아이콘 에 Coolicons">
              <a:extLst>
                <a:ext uri="{FF2B5EF4-FFF2-40B4-BE49-F238E27FC236}">
                  <a16:creationId xmlns:a16="http://schemas.microsoft.com/office/drawing/2014/main" id="{4026E88D-C527-2716-C1C2-8C1AA8F0B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0402" y="6042188"/>
              <a:ext cx="289298" cy="318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907D0314-F80D-6B50-09BD-D244B1C475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Texturiz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3" t="38941" r="8353" b="882"/>
            <a:stretch/>
          </p:blipFill>
          <p:spPr bwMode="auto">
            <a:xfrm>
              <a:off x="5305874" y="3614981"/>
              <a:ext cx="1529447" cy="1817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그래픽 21" descr="사용자 단색으로 채워진">
              <a:extLst>
                <a:ext uri="{FF2B5EF4-FFF2-40B4-BE49-F238E27FC236}">
                  <a16:creationId xmlns:a16="http://schemas.microsoft.com/office/drawing/2014/main" id="{9ED0FEC5-FE6A-500D-96A5-E770A8339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00901" y="6018094"/>
              <a:ext cx="387795" cy="387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1496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EB6E50-2D13-66E9-5B75-F52D7F8FB4F0}"/>
              </a:ext>
            </a:extLst>
          </p:cNvPr>
          <p:cNvSpPr/>
          <p:nvPr/>
        </p:nvSpPr>
        <p:spPr>
          <a:xfrm>
            <a:off x="766877" y="2429300"/>
            <a:ext cx="2808836" cy="3862318"/>
          </a:xfrm>
          <a:prstGeom prst="rect">
            <a:avLst/>
          </a:prstGeom>
          <a:solidFill>
            <a:srgbClr val="C00000">
              <a:alpha val="45000"/>
            </a:srgbClr>
          </a:solidFill>
          <a:ln w="412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C4EBDC-E5E7-84F3-AA22-32DA2AEFDE36}"/>
              </a:ext>
            </a:extLst>
          </p:cNvPr>
          <p:cNvSpPr/>
          <p:nvPr/>
        </p:nvSpPr>
        <p:spPr>
          <a:xfrm>
            <a:off x="4672411" y="2429300"/>
            <a:ext cx="2808836" cy="3862318"/>
          </a:xfrm>
          <a:prstGeom prst="rect">
            <a:avLst/>
          </a:prstGeom>
          <a:solidFill>
            <a:srgbClr val="C00000">
              <a:alpha val="45000"/>
            </a:srgbClr>
          </a:solidFill>
          <a:ln w="412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53E1AC-A665-712F-56F9-8B8D175BD7B5}"/>
              </a:ext>
            </a:extLst>
          </p:cNvPr>
          <p:cNvSpPr/>
          <p:nvPr/>
        </p:nvSpPr>
        <p:spPr>
          <a:xfrm>
            <a:off x="8577945" y="2429300"/>
            <a:ext cx="2808836" cy="3862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412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987222-A418-8E16-5C77-920AE0262749}"/>
              </a:ext>
            </a:extLst>
          </p:cNvPr>
          <p:cNvSpPr/>
          <p:nvPr/>
        </p:nvSpPr>
        <p:spPr>
          <a:xfrm>
            <a:off x="766877" y="1721892"/>
            <a:ext cx="2808836" cy="496457"/>
          </a:xfrm>
          <a:prstGeom prst="rect">
            <a:avLst/>
          </a:prstGeom>
          <a:noFill/>
          <a:ln w="412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</a:rPr>
              <a:t>마케팅</a:t>
            </a:r>
            <a:r>
              <a:rPr kumimoji="1" lang="ko-KR" altLang="en-US" b="1" dirty="0">
                <a:solidFill>
                  <a:schemeClr val="tx1"/>
                </a:solidFill>
              </a:rPr>
              <a:t> 대행 업체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743658-A1A4-5828-FE42-E5E668EF4B1D}"/>
              </a:ext>
            </a:extLst>
          </p:cNvPr>
          <p:cNvSpPr/>
          <p:nvPr/>
        </p:nvSpPr>
        <p:spPr>
          <a:xfrm>
            <a:off x="4672411" y="1721892"/>
            <a:ext cx="2808836" cy="496457"/>
          </a:xfrm>
          <a:prstGeom prst="rect">
            <a:avLst/>
          </a:prstGeom>
          <a:noFill/>
          <a:ln w="412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</a:rPr>
              <a:t>금융</a:t>
            </a:r>
            <a:r>
              <a:rPr kumimoji="1" lang="en-US" altLang="ko-Kore-KR" b="1" dirty="0">
                <a:solidFill>
                  <a:schemeClr val="tx1"/>
                </a:solidFill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ko-Kore-KR" altLang="en-US" b="1" dirty="0">
                <a:solidFill>
                  <a:schemeClr val="tx1"/>
                </a:solidFill>
              </a:rPr>
              <a:t>세무</a:t>
            </a:r>
            <a:r>
              <a:rPr kumimoji="1" lang="en-US" altLang="ko-Kore-KR" b="1" dirty="0">
                <a:solidFill>
                  <a:schemeClr val="tx1"/>
                </a:solidFill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</a:rPr>
              <a:t> 경영 관리 앱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7E4196-7361-CA54-09D7-A2D2FAD50891}"/>
              </a:ext>
            </a:extLst>
          </p:cNvPr>
          <p:cNvSpPr/>
          <p:nvPr/>
        </p:nvSpPr>
        <p:spPr>
          <a:xfrm>
            <a:off x="8577945" y="1721892"/>
            <a:ext cx="2808836" cy="496457"/>
          </a:xfrm>
          <a:prstGeom prst="rect">
            <a:avLst/>
          </a:prstGeom>
          <a:noFill/>
          <a:ln w="412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데이터 분석 서비스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A4BC2A-FBCF-54A4-9CE0-E0B6106BDF12}"/>
              </a:ext>
            </a:extLst>
          </p:cNvPr>
          <p:cNvSpPr txBox="1"/>
          <p:nvPr/>
        </p:nvSpPr>
        <p:spPr>
          <a:xfrm>
            <a:off x="1032627" y="2663844"/>
            <a:ext cx="2277336" cy="135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</a:rPr>
              <a:t>소상공인 대상 지역 마케팅 대행사의 경우 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“</a:t>
            </a:r>
            <a:r>
              <a:rPr kumimoji="1" lang="ko-KR" altLang="en-US" sz="1400" b="1" dirty="0">
                <a:solidFill>
                  <a:schemeClr val="bg1"/>
                </a:solidFill>
              </a:rPr>
              <a:t>지역 기반 검색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”</a:t>
            </a:r>
            <a:r>
              <a:rPr kumimoji="1" lang="ko-KR" altLang="en-US" sz="1400" b="1" dirty="0" err="1">
                <a:solidFill>
                  <a:schemeClr val="bg1"/>
                </a:solidFill>
              </a:rPr>
              <a:t>으로만</a:t>
            </a:r>
            <a:r>
              <a:rPr kumimoji="1" lang="ko-KR" altLang="en-US" sz="1400" b="1" dirty="0">
                <a:solidFill>
                  <a:schemeClr val="bg1"/>
                </a:solidFill>
              </a:rPr>
              <a:t> 찾아봐도 </a:t>
            </a:r>
            <a:br>
              <a:rPr kumimoji="1" lang="en-US" altLang="ko-KR" sz="1400" b="1" dirty="0">
                <a:solidFill>
                  <a:schemeClr val="bg1"/>
                </a:solidFill>
              </a:rPr>
            </a:br>
            <a:r>
              <a:rPr kumimoji="1" lang="ko-KR" altLang="en-US" sz="1400" b="1" dirty="0">
                <a:solidFill>
                  <a:schemeClr val="bg1"/>
                </a:solidFill>
              </a:rPr>
              <a:t>다수 존재</a:t>
            </a:r>
            <a:endParaRPr kumimoji="1" lang="en-US" altLang="ko-KR" sz="14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601D837-47BF-455F-030F-FB465C05D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27" y="4226383"/>
            <a:ext cx="2203649" cy="18045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5F82BD-25E3-D80A-BABA-399FC08A9281}"/>
              </a:ext>
            </a:extLst>
          </p:cNvPr>
          <p:cNvSpPr txBox="1"/>
          <p:nvPr/>
        </p:nvSpPr>
        <p:spPr>
          <a:xfrm>
            <a:off x="4957332" y="2663844"/>
            <a:ext cx="2277336" cy="1349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</a:rPr>
              <a:t>금융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,</a:t>
            </a:r>
            <a:r>
              <a:rPr kumimoji="1" lang="ko-KR" altLang="en-US" sz="1400" b="1" dirty="0">
                <a:solidFill>
                  <a:schemeClr val="bg1"/>
                </a:solidFill>
              </a:rPr>
              <a:t> 세무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,</a:t>
            </a:r>
            <a:r>
              <a:rPr kumimoji="1" lang="ko-KR" altLang="en-US" sz="1400" b="1" dirty="0">
                <a:solidFill>
                  <a:schemeClr val="bg1"/>
                </a:solidFill>
              </a:rPr>
              <a:t> 경영 등을 관리해주는 소상공인 대상 앱이나 서비스의 경우 이미 경쟁 시장에 존재</a:t>
            </a:r>
            <a:endParaRPr kumimoji="1" lang="en-US" altLang="ko-KR" sz="1400" b="1" dirty="0">
              <a:solidFill>
                <a:schemeClr val="bg1"/>
              </a:solidFill>
            </a:endParaRPr>
          </a:p>
        </p:txBody>
      </p:sp>
      <p:pic>
        <p:nvPicPr>
          <p:cNvPr id="11266" name="Picture 2" descr="i-ONE 소상공인 - Google Play 앱">
            <a:extLst>
              <a:ext uri="{FF2B5EF4-FFF2-40B4-BE49-F238E27FC236}">
                <a16:creationId xmlns:a16="http://schemas.microsoft.com/office/drawing/2014/main" id="{ADE4D33B-4116-4BA9-2F43-3E73CFD89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34" y="4649925"/>
            <a:ext cx="657226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NH소상공인파트너 - Google Play 앱">
            <a:extLst>
              <a:ext uri="{FF2B5EF4-FFF2-40B4-BE49-F238E27FC236}">
                <a16:creationId xmlns:a16="http://schemas.microsoft.com/office/drawing/2014/main" id="{9C91793B-3CDD-AE00-8FFB-D337C5D27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296" y="4649925"/>
            <a:ext cx="657226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7DB6ED-5003-85F4-F84E-180FDDAA2A90}"/>
              </a:ext>
            </a:extLst>
          </p:cNvPr>
          <p:cNvSpPr txBox="1"/>
          <p:nvPr/>
        </p:nvSpPr>
        <p:spPr>
          <a:xfrm>
            <a:off x="8852631" y="2663844"/>
            <a:ext cx="2277336" cy="3288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</a:rPr>
              <a:t>소상공인의 고객이나 판매 데이터를 이용한 분석 서비스를 진행하는 경쟁 업체는 존재하지 않는 것으로 확인 됨</a:t>
            </a:r>
            <a:endParaRPr kumimoji="1"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</a:rPr>
              <a:t>특히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,</a:t>
            </a:r>
            <a:r>
              <a:rPr kumimoji="1" lang="ko-KR" altLang="en-US" sz="1400" b="1" dirty="0">
                <a:solidFill>
                  <a:schemeClr val="bg1"/>
                </a:solidFill>
              </a:rPr>
              <a:t> 단순 분석이 아닌 전문 통계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,</a:t>
            </a:r>
            <a:r>
              <a:rPr kumimoji="1" lang="ko-KR" altLang="en-US" sz="1400" b="1" dirty="0">
                <a:solidFill>
                  <a:schemeClr val="bg1"/>
                </a:solidFill>
              </a:rPr>
              <a:t> </a:t>
            </a:r>
            <a:r>
              <a:rPr kumimoji="1" lang="ko-KR" altLang="en-US" sz="1400" b="1" dirty="0" err="1">
                <a:solidFill>
                  <a:schemeClr val="bg1"/>
                </a:solidFill>
              </a:rPr>
              <a:t>머신러닝</a:t>
            </a:r>
            <a:r>
              <a:rPr kumimoji="1" lang="ko-KR" altLang="en-US" sz="1400" b="1" dirty="0">
                <a:solidFill>
                  <a:schemeClr val="bg1"/>
                </a:solidFill>
              </a:rPr>
              <a:t> 기반 데이터 분석 서비스 시장은 </a:t>
            </a:r>
            <a:r>
              <a:rPr kumimoji="1"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블루오션</a:t>
            </a:r>
            <a:r>
              <a:rPr kumimoji="1" lang="ko-KR" altLang="en-US" sz="1400" b="1" dirty="0">
                <a:solidFill>
                  <a:schemeClr val="bg1"/>
                </a:solidFill>
              </a:rPr>
              <a:t>이다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7A04A85-8AE7-E94C-910F-3B43E00EE3E3}"/>
              </a:ext>
            </a:extLst>
          </p:cNvPr>
          <p:cNvGrpSpPr/>
          <p:nvPr/>
        </p:nvGrpSpPr>
        <p:grpSpPr>
          <a:xfrm rot="20001529">
            <a:off x="3115174" y="1602647"/>
            <a:ext cx="691660" cy="681638"/>
            <a:chOff x="7397263" y="1899138"/>
            <a:chExt cx="691660" cy="68163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1B5641-A413-860A-81E9-3CDE9573BE12}"/>
                </a:ext>
              </a:extLst>
            </p:cNvPr>
            <p:cNvSpPr/>
            <p:nvPr/>
          </p:nvSpPr>
          <p:spPr>
            <a:xfrm>
              <a:off x="7397263" y="1899138"/>
              <a:ext cx="691660" cy="681638"/>
            </a:xfrm>
            <a:prstGeom prst="ellipse">
              <a:avLst/>
            </a:prstGeom>
            <a:noFill/>
            <a:ln w="63500">
              <a:solidFill>
                <a:srgbClr val="FF0000">
                  <a:alpha val="50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dist"/>
              <a:endParaRPr kumimoji="1" lang="ko-Kore-KR" altLang="en-US" b="1" dirty="0">
                <a:solidFill>
                  <a:srgbClr val="FF0000">
                    <a:alpha val="50000"/>
                  </a:srgb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AC4A1F-FF7F-C252-00D4-AE4F248836F1}"/>
                </a:ext>
              </a:extLst>
            </p:cNvPr>
            <p:cNvSpPr txBox="1"/>
            <p:nvPr/>
          </p:nvSpPr>
          <p:spPr>
            <a:xfrm>
              <a:off x="7397263" y="2078737"/>
              <a:ext cx="69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ko-Kore-KR" altLang="en-US" b="1" dirty="0">
                  <a:solidFill>
                    <a:srgbClr val="FF0000">
                      <a:alpha val="50000"/>
                    </a:srgbClr>
                  </a:solidFill>
                </a:rPr>
                <a:t>존재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357C54B-7E81-1DAF-61A3-E1C730049789}"/>
              </a:ext>
            </a:extLst>
          </p:cNvPr>
          <p:cNvGrpSpPr/>
          <p:nvPr/>
        </p:nvGrpSpPr>
        <p:grpSpPr>
          <a:xfrm rot="20001529">
            <a:off x="7349619" y="1597024"/>
            <a:ext cx="691660" cy="681638"/>
            <a:chOff x="7397263" y="1899138"/>
            <a:chExt cx="691660" cy="681638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C7C25A-1110-BA55-B911-A465AE6A006F}"/>
                </a:ext>
              </a:extLst>
            </p:cNvPr>
            <p:cNvSpPr/>
            <p:nvPr/>
          </p:nvSpPr>
          <p:spPr>
            <a:xfrm>
              <a:off x="7397263" y="1899138"/>
              <a:ext cx="691660" cy="681638"/>
            </a:xfrm>
            <a:prstGeom prst="ellipse">
              <a:avLst/>
            </a:prstGeom>
            <a:noFill/>
            <a:ln w="63500">
              <a:solidFill>
                <a:srgbClr val="FF0000">
                  <a:alpha val="50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dist"/>
              <a:endParaRPr kumimoji="1" lang="ko-Kore-KR" altLang="en-US" b="1" dirty="0">
                <a:solidFill>
                  <a:srgbClr val="FF0000">
                    <a:alpha val="50000"/>
                  </a:srgb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662348-D7A4-1799-8557-F9B8BDE541DA}"/>
                </a:ext>
              </a:extLst>
            </p:cNvPr>
            <p:cNvSpPr txBox="1"/>
            <p:nvPr/>
          </p:nvSpPr>
          <p:spPr>
            <a:xfrm>
              <a:off x="7397263" y="2078737"/>
              <a:ext cx="69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ko-Kore-KR" altLang="en-US" b="1" dirty="0">
                  <a:solidFill>
                    <a:srgbClr val="FF0000">
                      <a:alpha val="50000"/>
                    </a:srgbClr>
                  </a:solidFill>
                </a:rPr>
                <a:t>존재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6D81BE-6F00-04BF-ED65-D51A567ED1A6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A756E2-AAEE-3E90-E198-6E38E6A123BA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6BA62D-74DB-157A-51C4-A32D31AA2E18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E2FFB0-C2CF-FF01-F57D-82C64623AC01}"/>
              </a:ext>
            </a:extLst>
          </p:cNvPr>
          <p:cNvSpPr txBox="1"/>
          <p:nvPr/>
        </p:nvSpPr>
        <p:spPr>
          <a:xfrm>
            <a:off x="717556" y="639720"/>
            <a:ext cx="1699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시장 현황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4B12E5-CC28-350A-D146-A87D75C24F9D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953ACD-1F78-A634-E903-49A606F0B331}"/>
              </a:ext>
            </a:extLst>
          </p:cNvPr>
          <p:cNvSpPr txBox="1"/>
          <p:nvPr/>
        </p:nvSpPr>
        <p:spPr>
          <a:xfrm>
            <a:off x="2305037" y="678385"/>
            <a:ext cx="2198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8597B1"/>
                </a:solidFill>
              </a:rPr>
              <a:t>경쟁 업체 조사</a:t>
            </a:r>
            <a:endParaRPr kumimoji="1" lang="ko-Kore-KR" altLang="en-US" b="1" dirty="0">
              <a:solidFill>
                <a:srgbClr val="8597B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0F5337-AB40-3CB3-18B1-BAFE21EA6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3091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4061D85-1F99-EED0-40DF-5C238FD08FD3}"/>
              </a:ext>
            </a:extLst>
          </p:cNvPr>
          <p:cNvGrpSpPr/>
          <p:nvPr/>
        </p:nvGrpSpPr>
        <p:grpSpPr>
          <a:xfrm>
            <a:off x="3409267" y="1448899"/>
            <a:ext cx="6577262" cy="3880633"/>
            <a:chOff x="3992834" y="2091992"/>
            <a:chExt cx="6577262" cy="388063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C176F11-F088-5B56-104C-45F1C4F2DFBA}"/>
                </a:ext>
              </a:extLst>
            </p:cNvPr>
            <p:cNvSpPr/>
            <p:nvPr/>
          </p:nvSpPr>
          <p:spPr>
            <a:xfrm>
              <a:off x="4039328" y="2541287"/>
              <a:ext cx="2610288" cy="4571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79A69C4-D5FB-DB2A-6452-F92453F680EB}"/>
                </a:ext>
              </a:extLst>
            </p:cNvPr>
            <p:cNvSpPr/>
            <p:nvPr/>
          </p:nvSpPr>
          <p:spPr>
            <a:xfrm>
              <a:off x="7896220" y="2541287"/>
              <a:ext cx="2610288" cy="4571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6001EE1-F9E6-C481-A0BA-9CA6531C9A86}"/>
                </a:ext>
              </a:extLst>
            </p:cNvPr>
            <p:cNvSpPr/>
            <p:nvPr/>
          </p:nvSpPr>
          <p:spPr>
            <a:xfrm>
              <a:off x="4039328" y="4610560"/>
              <a:ext cx="2610288" cy="4571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7D06FA9-4A52-8647-3C8C-1A4E424B2E6B}"/>
                </a:ext>
              </a:extLst>
            </p:cNvPr>
            <p:cNvSpPr/>
            <p:nvPr/>
          </p:nvSpPr>
          <p:spPr>
            <a:xfrm>
              <a:off x="7896220" y="4610560"/>
              <a:ext cx="2610288" cy="4571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F176D4-EB5E-4629-AFE9-15750C8540F0}"/>
                </a:ext>
              </a:extLst>
            </p:cNvPr>
            <p:cNvSpPr txBox="1"/>
            <p:nvPr/>
          </p:nvSpPr>
          <p:spPr>
            <a:xfrm>
              <a:off x="4039328" y="2091992"/>
              <a:ext cx="2610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rgbClr val="222A35"/>
                  </a:solidFill>
                  <a:latin typeface="+mj-ea"/>
                  <a:ea typeface="+mj-ea"/>
                </a:rPr>
                <a:t>1.</a:t>
              </a:r>
              <a:r>
                <a:rPr kumimoji="1" lang="ko-KR" altLang="en-US" b="1" dirty="0">
                  <a:solidFill>
                    <a:srgbClr val="222A35"/>
                  </a:solidFill>
                  <a:latin typeface="+mj-ea"/>
                  <a:ea typeface="+mj-ea"/>
                </a:rPr>
                <a:t> 군집분석</a:t>
              </a:r>
              <a:endParaRPr kumimoji="1" lang="ko-Kore-KR" altLang="en-US" b="1" dirty="0">
                <a:solidFill>
                  <a:srgbClr val="222A35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466635-A4B1-E262-9695-331EA7E02862}"/>
                </a:ext>
              </a:extLst>
            </p:cNvPr>
            <p:cNvSpPr txBox="1"/>
            <p:nvPr/>
          </p:nvSpPr>
          <p:spPr>
            <a:xfrm>
              <a:off x="7896220" y="2091992"/>
              <a:ext cx="2610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rgbClr val="222A35"/>
                  </a:solidFill>
                  <a:latin typeface="+mj-ea"/>
                  <a:ea typeface="+mj-ea"/>
                </a:rPr>
                <a:t>2.</a:t>
              </a:r>
              <a:r>
                <a:rPr kumimoji="1" lang="ko-KR" altLang="en-US" b="1" dirty="0">
                  <a:solidFill>
                    <a:srgbClr val="222A35"/>
                  </a:solidFill>
                  <a:latin typeface="+mj-ea"/>
                  <a:ea typeface="+mj-ea"/>
                </a:rPr>
                <a:t> 감성분석</a:t>
              </a:r>
              <a:endParaRPr kumimoji="1" lang="ko-Kore-KR" altLang="en-US" b="1" dirty="0">
                <a:solidFill>
                  <a:srgbClr val="222A35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4DD5E0-A18B-EEF9-1BFF-8C88625E508F}"/>
                </a:ext>
              </a:extLst>
            </p:cNvPr>
            <p:cNvSpPr txBox="1"/>
            <p:nvPr/>
          </p:nvSpPr>
          <p:spPr>
            <a:xfrm>
              <a:off x="4039328" y="4172988"/>
              <a:ext cx="2610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rgbClr val="222A35"/>
                  </a:solidFill>
                  <a:latin typeface="+mj-ea"/>
                  <a:ea typeface="+mj-ea"/>
                </a:rPr>
                <a:t>3.</a:t>
              </a:r>
              <a:r>
                <a:rPr kumimoji="1" lang="ko-KR" altLang="en-US" b="1" dirty="0">
                  <a:solidFill>
                    <a:srgbClr val="222A35"/>
                  </a:solidFill>
                  <a:latin typeface="+mj-ea"/>
                  <a:ea typeface="+mj-ea"/>
                </a:rPr>
                <a:t> 시계열분석</a:t>
              </a:r>
              <a:endParaRPr kumimoji="1" lang="ko-Kore-KR" altLang="en-US" b="1" dirty="0">
                <a:solidFill>
                  <a:srgbClr val="222A35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64E349-A38B-0BDE-2357-223BBE871AA0}"/>
                </a:ext>
              </a:extLst>
            </p:cNvPr>
            <p:cNvSpPr txBox="1"/>
            <p:nvPr/>
          </p:nvSpPr>
          <p:spPr>
            <a:xfrm>
              <a:off x="7896220" y="4172988"/>
              <a:ext cx="2610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rgbClr val="222A35"/>
                  </a:solidFill>
                  <a:latin typeface="+mj-ea"/>
                  <a:ea typeface="+mj-ea"/>
                </a:rPr>
                <a:t>4.</a:t>
              </a:r>
              <a:r>
                <a:rPr kumimoji="1" lang="ko-KR" altLang="en-US" b="1" dirty="0">
                  <a:solidFill>
                    <a:srgbClr val="222A35"/>
                  </a:solidFill>
                  <a:latin typeface="+mj-ea"/>
                  <a:ea typeface="+mj-ea"/>
                </a:rPr>
                <a:t> 상권분석</a:t>
              </a:r>
              <a:endParaRPr kumimoji="1" lang="ko-Kore-KR" altLang="en-US" b="1" dirty="0">
                <a:solidFill>
                  <a:srgbClr val="222A35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F7B2099-90C9-A8D7-1C09-1135333CEFF7}"/>
                </a:ext>
              </a:extLst>
            </p:cNvPr>
            <p:cNvSpPr txBox="1"/>
            <p:nvPr/>
          </p:nvSpPr>
          <p:spPr>
            <a:xfrm>
              <a:off x="3992834" y="2674445"/>
              <a:ext cx="2673876" cy="1170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소비자 데이터로 군집 분석을 제공하여</a:t>
              </a:r>
              <a:r>
                <a:rPr kumimoji="1" lang="en-US" altLang="ko-KR" sz="1200" b="1" dirty="0">
                  <a:solidFill>
                    <a:schemeClr val="bg1">
                      <a:lumMod val="50000"/>
                    </a:schemeClr>
                  </a:solidFill>
                </a:rPr>
                <a:t>,</a:t>
              </a:r>
              <a:r>
                <a:rPr kumimoji="1" lang="ko-KR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 고객들의 집단을 분류하여</a:t>
              </a:r>
              <a:r>
                <a:rPr kumimoji="1" lang="en-US" altLang="ko-KR" sz="1200" b="1" dirty="0">
                  <a:solidFill>
                    <a:schemeClr val="bg1">
                      <a:lumMod val="50000"/>
                    </a:schemeClr>
                  </a:solidFill>
                </a:rPr>
                <a:t>,</a:t>
              </a:r>
              <a:r>
                <a:rPr kumimoji="1" lang="ko-KR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 고객 관리나 마케팅 전략에 인사이트를 제공한다</a:t>
              </a:r>
              <a:r>
                <a:rPr kumimoji="1" lang="en-US" altLang="ko-KR" sz="1200" b="1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kumimoji="1" lang="ko-Kore-KR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A86511-4352-39B8-8006-22B8CD1D6090}"/>
                </a:ext>
              </a:extLst>
            </p:cNvPr>
            <p:cNvSpPr txBox="1"/>
            <p:nvPr/>
          </p:nvSpPr>
          <p:spPr>
            <a:xfrm>
              <a:off x="7896220" y="2674445"/>
              <a:ext cx="2673876" cy="893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리뷰를 감성 분석하여</a:t>
              </a:r>
              <a:r>
                <a:rPr kumimoji="1" lang="en-US" altLang="ko-KR" sz="1200" b="1" dirty="0">
                  <a:solidFill>
                    <a:schemeClr val="bg1">
                      <a:lumMod val="50000"/>
                    </a:schemeClr>
                  </a:solidFill>
                </a:rPr>
                <a:t>,</a:t>
              </a:r>
              <a:r>
                <a:rPr kumimoji="1" lang="ko-KR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 상품 판매에 대한 사업 전략이나 마케팅 전략에 활용하는 인사이트를 제공한다</a:t>
              </a:r>
              <a:r>
                <a:rPr kumimoji="1" lang="en-US" altLang="ko-KR" sz="1200" b="1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kumimoji="1" lang="ko-Kore-KR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17A789-EECD-C2E8-D5DA-80D90D018C8B}"/>
                </a:ext>
              </a:extLst>
            </p:cNvPr>
            <p:cNvSpPr txBox="1"/>
            <p:nvPr/>
          </p:nvSpPr>
          <p:spPr>
            <a:xfrm>
              <a:off x="4039328" y="4802433"/>
              <a:ext cx="2673876" cy="1170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판매 데이터를 이용한 시계열 분석 및 시각화를 제공하여</a:t>
              </a:r>
              <a:r>
                <a:rPr kumimoji="1" lang="en-US" altLang="ko-KR" sz="1200" b="1" dirty="0">
                  <a:solidFill>
                    <a:schemeClr val="bg1">
                      <a:lumMod val="50000"/>
                    </a:schemeClr>
                  </a:solidFill>
                </a:rPr>
                <a:t>,</a:t>
              </a:r>
              <a:r>
                <a:rPr kumimoji="1" lang="ko-KR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 재고 및 재료 관리 또는 프로모션 준비에 대한 인사이트를 제공한다</a:t>
              </a:r>
              <a:r>
                <a:rPr kumimoji="1" lang="en-US" altLang="ko-KR" sz="1200" b="1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kumimoji="1" lang="ko-Kore-KR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22A8B8-D309-AC0B-F065-0B07397E7909}"/>
                </a:ext>
              </a:extLst>
            </p:cNvPr>
            <p:cNvSpPr txBox="1"/>
            <p:nvPr/>
          </p:nvSpPr>
          <p:spPr>
            <a:xfrm>
              <a:off x="7896220" y="4802433"/>
              <a:ext cx="2673876" cy="1170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지역 기반 상권 분석을 통하여</a:t>
              </a:r>
              <a:r>
                <a:rPr kumimoji="1" lang="en-US" altLang="ko-KR" sz="1200" b="1" dirty="0">
                  <a:solidFill>
                    <a:schemeClr val="bg1">
                      <a:lumMod val="50000"/>
                    </a:schemeClr>
                  </a:solidFill>
                </a:rPr>
                <a:t>,</a:t>
              </a:r>
              <a:r>
                <a:rPr kumimoji="1" lang="ko-KR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 신규 사업을 준비하는 판매자에게 사업장 위치 결정에 대한 인사이트를 제공한다</a:t>
              </a:r>
              <a:r>
                <a:rPr kumimoji="1" lang="en-US" altLang="ko-KR" sz="1200" b="1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kumimoji="1" lang="ko-Kore-KR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1" name="Picture 2" descr="회사 / 비즈니스 관련 고화질 사진 모음 : 네이버 블로그">
            <a:extLst>
              <a:ext uri="{FF2B5EF4-FFF2-40B4-BE49-F238E27FC236}">
                <a16:creationId xmlns:a16="http://schemas.microsoft.com/office/drawing/2014/main" id="{8809EF90-62E6-89C6-93D1-BF4DE1D65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0" r="29830"/>
          <a:stretch/>
        </p:blipFill>
        <p:spPr bwMode="auto">
          <a:xfrm>
            <a:off x="-37496" y="0"/>
            <a:ext cx="2379262" cy="689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39DB8D-7EFF-07DE-9AAC-1F9066D825EF}"/>
              </a:ext>
            </a:extLst>
          </p:cNvPr>
          <p:cNvSpPr/>
          <p:nvPr/>
        </p:nvSpPr>
        <p:spPr>
          <a:xfrm>
            <a:off x="-37496" y="-6899"/>
            <a:ext cx="2379262" cy="6864899"/>
          </a:xfrm>
          <a:prstGeom prst="rect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E60212-C755-6612-A766-CF4ECF19A6B6}"/>
              </a:ext>
            </a:extLst>
          </p:cNvPr>
          <p:cNvSpPr txBox="1"/>
          <p:nvPr/>
        </p:nvSpPr>
        <p:spPr>
          <a:xfrm>
            <a:off x="-37496" y="2771835"/>
            <a:ext cx="2341766" cy="12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ko-KR" altLang="en-US" sz="2000" b="1" dirty="0">
                <a:solidFill>
                  <a:schemeClr val="bg1"/>
                </a:solidFill>
              </a:rPr>
              <a:t>선행 연구 사례</a:t>
            </a:r>
            <a:endParaRPr kumimoji="1" lang="en-US" altLang="ko-KR" sz="2000" b="1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kumimoji="1" lang="ko-KR" altLang="en-US" sz="2000" b="1" dirty="0">
                <a:solidFill>
                  <a:schemeClr val="bg1"/>
                </a:solidFill>
              </a:rPr>
              <a:t>특허 분석</a:t>
            </a:r>
            <a:endParaRPr kumimoji="1" lang="en-US" altLang="ko-KR" sz="20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 descr="회사 / 비즈니스 관련 고화질 사진 모음 : 네이버 블로그">
            <a:extLst>
              <a:ext uri="{FF2B5EF4-FFF2-40B4-BE49-F238E27FC236}">
                <a16:creationId xmlns:a16="http://schemas.microsoft.com/office/drawing/2014/main" id="{6D1E370B-1165-74F2-568B-4E6B82B42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6" r="18528"/>
          <a:stretch/>
        </p:blipFill>
        <p:spPr bwMode="auto">
          <a:xfrm>
            <a:off x="11295943" y="1545022"/>
            <a:ext cx="896057" cy="535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46DED8-D2A9-7EB7-0E3F-14418BFD62DB}"/>
              </a:ext>
            </a:extLst>
          </p:cNvPr>
          <p:cNvSpPr/>
          <p:nvPr/>
        </p:nvSpPr>
        <p:spPr>
          <a:xfrm>
            <a:off x="11295943" y="0"/>
            <a:ext cx="896057" cy="154502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D7321F-36E4-2F01-C27F-7FA0F0FDBC3E}"/>
              </a:ext>
            </a:extLst>
          </p:cNvPr>
          <p:cNvSpPr/>
          <p:nvPr/>
        </p:nvSpPr>
        <p:spPr>
          <a:xfrm>
            <a:off x="11295942" y="1545021"/>
            <a:ext cx="896057" cy="5312979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56119-0C25-9EFF-6BA3-6F6A25ECF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2808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1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6" y="639720"/>
            <a:ext cx="1699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군집분석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CACF4-10A5-E435-9609-8BB023904DBE}"/>
              </a:ext>
            </a:extLst>
          </p:cNvPr>
          <p:cNvSpPr txBox="1"/>
          <p:nvPr/>
        </p:nvSpPr>
        <p:spPr>
          <a:xfrm>
            <a:off x="2060107" y="678385"/>
            <a:ext cx="2198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8597B1"/>
                </a:solidFill>
              </a:rPr>
              <a:t>선행 연구사례</a:t>
            </a:r>
            <a:endParaRPr kumimoji="1" lang="ko-Kore-KR" altLang="en-US" b="1" dirty="0">
              <a:solidFill>
                <a:srgbClr val="8597B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6E6977-38E7-6F9B-6B94-ED6B7091938A}"/>
              </a:ext>
            </a:extLst>
          </p:cNvPr>
          <p:cNvGrpSpPr/>
          <p:nvPr/>
        </p:nvGrpSpPr>
        <p:grpSpPr>
          <a:xfrm>
            <a:off x="420330" y="1978475"/>
            <a:ext cx="3453751" cy="3780617"/>
            <a:chOff x="438617" y="2255003"/>
            <a:chExt cx="2510732" cy="2646336"/>
          </a:xfrm>
        </p:grpSpPr>
        <p:pic>
          <p:nvPicPr>
            <p:cNvPr id="18" name="Picture 2" descr="학술논문을 찾아서 읽는 방법">
              <a:extLst>
                <a:ext uri="{FF2B5EF4-FFF2-40B4-BE49-F238E27FC236}">
                  <a16:creationId xmlns:a16="http://schemas.microsoft.com/office/drawing/2014/main" id="{8AB980C2-7824-BB9C-31F5-5411C1537C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17" y="2255003"/>
              <a:ext cx="2510732" cy="2646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FE65EE-6303-56A9-5165-DF217D33A29B}"/>
                </a:ext>
              </a:extLst>
            </p:cNvPr>
            <p:cNvSpPr/>
            <p:nvPr/>
          </p:nvSpPr>
          <p:spPr>
            <a:xfrm>
              <a:off x="438617" y="2270013"/>
              <a:ext cx="2510732" cy="263132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BB8C84F-D93F-9947-F720-E4400C76427F}"/>
              </a:ext>
            </a:extLst>
          </p:cNvPr>
          <p:cNvSpPr txBox="1"/>
          <p:nvPr/>
        </p:nvSpPr>
        <p:spPr>
          <a:xfrm>
            <a:off x="891839" y="2947463"/>
            <a:ext cx="2510732" cy="1737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ko-KR" altLang="en-US" sz="1100" b="1" dirty="0">
                <a:solidFill>
                  <a:schemeClr val="bg1"/>
                </a:solidFill>
              </a:rPr>
              <a:t>이현아</a:t>
            </a:r>
            <a:r>
              <a:rPr kumimoji="1" lang="en-US" altLang="ko-KR" sz="1100" b="1" dirty="0">
                <a:solidFill>
                  <a:schemeClr val="bg1"/>
                </a:solidFill>
              </a:rPr>
              <a:t>. (2017). 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품판매전략 수립을 위한 매장군집 및 모형결정에 관한 연구</a:t>
            </a:r>
            <a:r>
              <a:rPr kumimoji="1" lang="en-US" altLang="ko-KR" sz="1100" b="1" dirty="0">
                <a:solidFill>
                  <a:schemeClr val="bg1"/>
                </a:solidFill>
              </a:rPr>
              <a:t>: 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매장의 거래특성 중심 </a:t>
            </a:r>
            <a:r>
              <a:rPr kumimoji="1" lang="en-US" altLang="ko-KR" sz="1100" b="1" dirty="0">
                <a:solidFill>
                  <a:schemeClr val="bg1"/>
                </a:solidFill>
              </a:rPr>
              <a:t>[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학위 논문</a:t>
            </a:r>
            <a:r>
              <a:rPr kumimoji="1" lang="en-US" altLang="ko-KR" sz="1100" b="1" dirty="0">
                <a:solidFill>
                  <a:schemeClr val="bg1"/>
                </a:solidFill>
              </a:rPr>
              <a:t>, 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고려대학교 정책대학원</a:t>
            </a:r>
            <a:r>
              <a:rPr kumimoji="1" lang="en-US" altLang="ko-KR" sz="1100" b="1" dirty="0">
                <a:solidFill>
                  <a:schemeClr val="bg1"/>
                </a:solidFill>
              </a:rPr>
              <a:t>]. </a:t>
            </a:r>
          </a:p>
          <a:p>
            <a:pPr algn="ctr">
              <a:lnSpc>
                <a:spcPct val="200000"/>
              </a:lnSpc>
            </a:pPr>
            <a:r>
              <a:rPr kumimoji="1" lang="en" altLang="ko-KR" sz="1100" b="1" dirty="0">
                <a:solidFill>
                  <a:schemeClr val="bg1"/>
                </a:solidFill>
              </a:rPr>
              <a:t>KERIS Theses &amp; Dissertations.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1EA6CB7-4B67-BE56-CC00-D60A3398CCBD}"/>
              </a:ext>
            </a:extLst>
          </p:cNvPr>
          <p:cNvSpPr/>
          <p:nvPr/>
        </p:nvSpPr>
        <p:spPr>
          <a:xfrm>
            <a:off x="5049672" y="1978474"/>
            <a:ext cx="6250489" cy="3780617"/>
          </a:xfrm>
          <a:prstGeom prst="rect">
            <a:avLst/>
          </a:prstGeom>
          <a:noFill/>
          <a:ln w="34925">
            <a:solidFill>
              <a:schemeClr val="tx2">
                <a:lumMod val="5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AC560A-6F0B-BB50-2AAC-0F3C8C77B8AD}"/>
              </a:ext>
            </a:extLst>
          </p:cNvPr>
          <p:cNvSpPr txBox="1"/>
          <p:nvPr/>
        </p:nvSpPr>
        <p:spPr>
          <a:xfrm>
            <a:off x="5401938" y="2370857"/>
            <a:ext cx="5545953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dirty="0">
                <a:effectLst/>
                <a:latin typeface="+mn-ea"/>
              </a:rPr>
              <a:t>베이커리 매장과 관련된 변수를 활용하여 군집분석을 진행하였다</a:t>
            </a:r>
            <a:r>
              <a:rPr lang="en-US" altLang="ko-KR" sz="1800" dirty="0">
                <a:effectLst/>
                <a:latin typeface="+mn-ea"/>
              </a:rPr>
              <a:t>.</a:t>
            </a:r>
            <a:r>
              <a:rPr lang="ko-KR" altLang="en-US" sz="1800" dirty="0">
                <a:effectLst/>
                <a:latin typeface="+mn-ea"/>
              </a:rPr>
              <a:t> 매출액</a:t>
            </a:r>
            <a:r>
              <a:rPr lang="en-US" altLang="ko-KR" sz="1800" dirty="0">
                <a:effectLst/>
                <a:latin typeface="+mn-ea"/>
              </a:rPr>
              <a:t>, </a:t>
            </a:r>
            <a:r>
              <a:rPr lang="ko-KR" altLang="en-US" sz="1800" dirty="0">
                <a:effectLst/>
                <a:latin typeface="+mn-ea"/>
              </a:rPr>
              <a:t>제품별 판매 점유</a:t>
            </a:r>
            <a:r>
              <a:rPr lang="en-US" altLang="ko-KR" sz="1800" dirty="0">
                <a:effectLst/>
                <a:latin typeface="+mn-ea"/>
              </a:rPr>
              <a:t>, </a:t>
            </a:r>
            <a:r>
              <a:rPr lang="ko-KR" altLang="en-US" sz="1800" dirty="0">
                <a:effectLst/>
                <a:latin typeface="+mn-ea"/>
              </a:rPr>
              <a:t>연령대별 매출 점유</a:t>
            </a:r>
            <a:r>
              <a:rPr lang="en-US" altLang="ko-KR" sz="1800" dirty="0">
                <a:effectLst/>
                <a:latin typeface="+mn-ea"/>
              </a:rPr>
              <a:t>, </a:t>
            </a:r>
            <a:r>
              <a:rPr lang="ko-KR" altLang="en-US" sz="1800" dirty="0">
                <a:effectLst/>
                <a:latin typeface="+mn-ea"/>
              </a:rPr>
              <a:t>거주 인구수</a:t>
            </a:r>
            <a:r>
              <a:rPr lang="en-US" altLang="ko-KR" sz="1800" dirty="0">
                <a:effectLst/>
                <a:latin typeface="+mn-ea"/>
              </a:rPr>
              <a:t>, </a:t>
            </a:r>
            <a:r>
              <a:rPr lang="ko-KR" altLang="en-US" sz="1800" dirty="0">
                <a:effectLst/>
                <a:latin typeface="+mn-ea"/>
              </a:rPr>
              <a:t>시간대별 매출 점유 등 약 </a:t>
            </a:r>
            <a:r>
              <a:rPr lang="en-US" altLang="ko-KR" sz="1800" dirty="0">
                <a:effectLst/>
                <a:latin typeface="+mn-ea"/>
              </a:rPr>
              <a:t>40</a:t>
            </a:r>
            <a:r>
              <a:rPr lang="ko-KR" altLang="en-US" sz="1800" dirty="0">
                <a:effectLst/>
                <a:latin typeface="+mn-ea"/>
              </a:rPr>
              <a:t>여개의 관련 변수를 함께 사용하여 군집분석을 수행하였고</a:t>
            </a:r>
            <a:r>
              <a:rPr lang="en-US" altLang="ko-KR" sz="1800" dirty="0">
                <a:effectLst/>
                <a:latin typeface="+mn-ea"/>
              </a:rPr>
              <a:t>, 4</a:t>
            </a:r>
            <a:r>
              <a:rPr lang="ko-KR" altLang="en-US" sz="1800" dirty="0">
                <a:effectLst/>
                <a:latin typeface="+mn-ea"/>
              </a:rPr>
              <a:t>개의 군집을 얻는 </a:t>
            </a:r>
            <a:r>
              <a:rPr lang="ko-KR" altLang="en-US" dirty="0">
                <a:latin typeface="+mn-ea"/>
              </a:rPr>
              <a:t>대략적인 결과물을 확인하였다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1024" name="오른쪽 화살표[R] 1023">
            <a:extLst>
              <a:ext uri="{FF2B5EF4-FFF2-40B4-BE49-F238E27FC236}">
                <a16:creationId xmlns:a16="http://schemas.microsoft.com/office/drawing/2014/main" id="{B1CAFB6C-92BD-E606-FF2E-77D80ACCB82F}"/>
              </a:ext>
            </a:extLst>
          </p:cNvPr>
          <p:cNvSpPr/>
          <p:nvPr/>
        </p:nvSpPr>
        <p:spPr>
          <a:xfrm>
            <a:off x="4223236" y="3550192"/>
            <a:ext cx="477281" cy="53226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12C91FD2-6F07-D57F-5053-AAE88BE05574}"/>
              </a:ext>
            </a:extLst>
          </p:cNvPr>
          <p:cNvSpPr/>
          <p:nvPr/>
        </p:nvSpPr>
        <p:spPr>
          <a:xfrm>
            <a:off x="7443535" y="1855784"/>
            <a:ext cx="1462760" cy="300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연구 내용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922BA4-5928-9FE4-1C2D-442702EEF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1725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1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6" y="639720"/>
            <a:ext cx="1699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군집분석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CACF4-10A5-E435-9609-8BB023904DBE}"/>
              </a:ext>
            </a:extLst>
          </p:cNvPr>
          <p:cNvSpPr txBox="1"/>
          <p:nvPr/>
        </p:nvSpPr>
        <p:spPr>
          <a:xfrm>
            <a:off x="2060107" y="678385"/>
            <a:ext cx="2198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8597B1"/>
                </a:solidFill>
              </a:rPr>
              <a:t>선행 연구사례</a:t>
            </a:r>
            <a:endParaRPr kumimoji="1" lang="ko-Kore-KR" altLang="en-US" b="1" dirty="0">
              <a:solidFill>
                <a:srgbClr val="8597B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4C7D86-F93D-3D8A-DA8C-0152D7163DAF}"/>
              </a:ext>
            </a:extLst>
          </p:cNvPr>
          <p:cNvSpPr/>
          <p:nvPr/>
        </p:nvSpPr>
        <p:spPr>
          <a:xfrm>
            <a:off x="1164094" y="2863589"/>
            <a:ext cx="2505070" cy="4493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err="1">
                <a:solidFill>
                  <a:schemeClr val="bg1"/>
                </a:solidFill>
              </a:rPr>
              <a:t>덴드로그램</a:t>
            </a:r>
            <a:endParaRPr kumimoji="1" lang="en-US" altLang="ko-KR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E3BF59-5BDF-912E-45E5-E2612821F30F}"/>
              </a:ext>
            </a:extLst>
          </p:cNvPr>
          <p:cNvSpPr/>
          <p:nvPr/>
        </p:nvSpPr>
        <p:spPr>
          <a:xfrm>
            <a:off x="4665841" y="2863589"/>
            <a:ext cx="2505070" cy="4493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bg1"/>
                </a:solidFill>
              </a:rPr>
              <a:t>K Means Clustering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DF619A-6FC4-CFFE-C6D8-B86D0D4AEC75}"/>
              </a:ext>
            </a:extLst>
          </p:cNvPr>
          <p:cNvSpPr/>
          <p:nvPr/>
        </p:nvSpPr>
        <p:spPr>
          <a:xfrm>
            <a:off x="8167588" y="2863589"/>
            <a:ext cx="2505070" cy="4493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</a:rPr>
              <a:t>모형 평가</a:t>
            </a:r>
            <a:endParaRPr kumimoji="1" lang="en-US" altLang="ko-KR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088F5E-D953-755F-FDC6-F5D9234114F6}"/>
              </a:ext>
            </a:extLst>
          </p:cNvPr>
          <p:cNvSpPr/>
          <p:nvPr/>
        </p:nvSpPr>
        <p:spPr>
          <a:xfrm>
            <a:off x="1164094" y="4057136"/>
            <a:ext cx="2505070" cy="2343664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38D1F5-58CA-9D53-D435-1348F7E22CD8}"/>
              </a:ext>
            </a:extLst>
          </p:cNvPr>
          <p:cNvSpPr/>
          <p:nvPr/>
        </p:nvSpPr>
        <p:spPr>
          <a:xfrm>
            <a:off x="4665841" y="4057136"/>
            <a:ext cx="2505070" cy="2343664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B500C-A7D4-A799-39B5-948A3142270A}"/>
              </a:ext>
            </a:extLst>
          </p:cNvPr>
          <p:cNvSpPr/>
          <p:nvPr/>
        </p:nvSpPr>
        <p:spPr>
          <a:xfrm>
            <a:off x="8167588" y="4057136"/>
            <a:ext cx="2505070" cy="2343664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3" name="갈매기형 수장[C] 12">
            <a:extLst>
              <a:ext uri="{FF2B5EF4-FFF2-40B4-BE49-F238E27FC236}">
                <a16:creationId xmlns:a16="http://schemas.microsoft.com/office/drawing/2014/main" id="{55C74CE8-BD57-BCC3-80BF-143662A488F2}"/>
              </a:ext>
            </a:extLst>
          </p:cNvPr>
          <p:cNvSpPr/>
          <p:nvPr/>
        </p:nvSpPr>
        <p:spPr>
          <a:xfrm rot="5400000">
            <a:off x="2357309" y="3505769"/>
            <a:ext cx="118638" cy="423081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5" name="갈매기형 수장[C] 14">
            <a:extLst>
              <a:ext uri="{FF2B5EF4-FFF2-40B4-BE49-F238E27FC236}">
                <a16:creationId xmlns:a16="http://schemas.microsoft.com/office/drawing/2014/main" id="{91BC939B-80FE-754E-78C2-BE209C5701BA}"/>
              </a:ext>
            </a:extLst>
          </p:cNvPr>
          <p:cNvSpPr/>
          <p:nvPr/>
        </p:nvSpPr>
        <p:spPr>
          <a:xfrm rot="5400000">
            <a:off x="5859056" y="3505769"/>
            <a:ext cx="118638" cy="423081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[C] 15">
            <a:extLst>
              <a:ext uri="{FF2B5EF4-FFF2-40B4-BE49-F238E27FC236}">
                <a16:creationId xmlns:a16="http://schemas.microsoft.com/office/drawing/2014/main" id="{10A3E63F-AA3E-30B3-8B18-294A1CB7EB3F}"/>
              </a:ext>
            </a:extLst>
          </p:cNvPr>
          <p:cNvSpPr/>
          <p:nvPr/>
        </p:nvSpPr>
        <p:spPr>
          <a:xfrm rot="5400000">
            <a:off x="9360803" y="3505769"/>
            <a:ext cx="118638" cy="423081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갈매기형 수장[C] 16">
            <a:extLst>
              <a:ext uri="{FF2B5EF4-FFF2-40B4-BE49-F238E27FC236}">
                <a16:creationId xmlns:a16="http://schemas.microsoft.com/office/drawing/2014/main" id="{99801095-B704-A296-3C97-CA9D6D959DC7}"/>
              </a:ext>
            </a:extLst>
          </p:cNvPr>
          <p:cNvSpPr/>
          <p:nvPr/>
        </p:nvSpPr>
        <p:spPr>
          <a:xfrm rot="5400000">
            <a:off x="2357309" y="3400259"/>
            <a:ext cx="118638" cy="423081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[C] 20">
            <a:extLst>
              <a:ext uri="{FF2B5EF4-FFF2-40B4-BE49-F238E27FC236}">
                <a16:creationId xmlns:a16="http://schemas.microsoft.com/office/drawing/2014/main" id="{5627FBFF-D9A2-D405-8DEA-7C617BB107FC}"/>
              </a:ext>
            </a:extLst>
          </p:cNvPr>
          <p:cNvSpPr/>
          <p:nvPr/>
        </p:nvSpPr>
        <p:spPr>
          <a:xfrm rot="5400000">
            <a:off x="5859056" y="3400259"/>
            <a:ext cx="118638" cy="423081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2" name="갈매기형 수장[C] 21">
            <a:extLst>
              <a:ext uri="{FF2B5EF4-FFF2-40B4-BE49-F238E27FC236}">
                <a16:creationId xmlns:a16="http://schemas.microsoft.com/office/drawing/2014/main" id="{DAC9CD89-C156-73E4-C5E5-49B0143660BD}"/>
              </a:ext>
            </a:extLst>
          </p:cNvPr>
          <p:cNvSpPr/>
          <p:nvPr/>
        </p:nvSpPr>
        <p:spPr>
          <a:xfrm rot="5400000">
            <a:off x="9360803" y="3400259"/>
            <a:ext cx="118638" cy="423081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4BF511-D22D-FF51-AF91-A032D52B5C47}"/>
              </a:ext>
            </a:extLst>
          </p:cNvPr>
          <p:cNvSpPr txBox="1"/>
          <p:nvPr/>
        </p:nvSpPr>
        <p:spPr>
          <a:xfrm>
            <a:off x="1164092" y="1760639"/>
            <a:ext cx="6396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8597B1"/>
                </a:solidFill>
              </a:rPr>
              <a:t>해당 선행 연구 내용에서 </a:t>
            </a:r>
            <a:r>
              <a:rPr kumimoji="1" lang="ko-KR" altLang="en-US" sz="1600" b="1" dirty="0">
                <a:solidFill>
                  <a:schemeClr val="tx2">
                    <a:lumMod val="50000"/>
                  </a:schemeClr>
                </a:solidFill>
              </a:rPr>
              <a:t>군집</a:t>
            </a:r>
            <a:r>
              <a:rPr kumimoji="1" lang="ko-KR" altLang="en-US" sz="1600" b="1" dirty="0">
                <a:solidFill>
                  <a:srgbClr val="8597B1"/>
                </a:solidFill>
              </a:rPr>
              <a:t> 분석과 관련하여 참고할 분석 기법들</a:t>
            </a:r>
            <a:endParaRPr kumimoji="1" lang="ko-Kore-KR" altLang="en-US" sz="1400" b="1" dirty="0">
              <a:solidFill>
                <a:srgbClr val="8597B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AE36BB-DD00-F256-F537-A013DBCD5A1A}"/>
              </a:ext>
            </a:extLst>
          </p:cNvPr>
          <p:cNvSpPr txBox="1"/>
          <p:nvPr/>
        </p:nvSpPr>
        <p:spPr>
          <a:xfrm>
            <a:off x="1299404" y="4178745"/>
            <a:ext cx="2277336" cy="199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/>
              <a:t>군집의 개수 </a:t>
            </a:r>
            <a:r>
              <a:rPr kumimoji="1" lang="en-US" altLang="ko-KR" sz="1400" b="1" dirty="0"/>
              <a:t>K</a:t>
            </a:r>
            <a:r>
              <a:rPr kumimoji="1" lang="ko-KR" altLang="en-US" sz="1400" b="1" dirty="0" err="1"/>
              <a:t>를</a:t>
            </a:r>
            <a:r>
              <a:rPr kumimoji="1" lang="ko-KR" altLang="en-US" sz="1400" b="1" dirty="0"/>
              <a:t> 결정하기 위한 기법으로 </a:t>
            </a:r>
            <a:r>
              <a:rPr kumimoji="1" lang="ko-KR" altLang="en-US" sz="1400" b="1" dirty="0" err="1"/>
              <a:t>덴드로그램</a:t>
            </a:r>
            <a:endParaRPr kumimoji="1" lang="en-US" altLang="ko-KR" sz="1400" b="1" dirty="0"/>
          </a:p>
          <a:p>
            <a:pPr>
              <a:lnSpc>
                <a:spcPct val="150000"/>
              </a:lnSpc>
            </a:pPr>
            <a:r>
              <a:rPr kumimoji="1" lang="ko-KR" altLang="en-US" sz="1400" b="1" dirty="0"/>
              <a:t>참고할 예정이다</a:t>
            </a:r>
            <a:r>
              <a:rPr kumimoji="1" lang="en-US" altLang="ko-KR" sz="1400" b="1" dirty="0"/>
              <a:t>.</a:t>
            </a:r>
            <a:br>
              <a:rPr kumimoji="1" lang="en-US" altLang="ko-KR" sz="1400" b="1" dirty="0"/>
            </a:br>
            <a:endParaRPr kumimoji="1" lang="en-US" altLang="ko-KR" sz="1400" b="1" dirty="0"/>
          </a:p>
          <a:p>
            <a:pPr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kumimoji="1"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다만</a:t>
            </a:r>
            <a:r>
              <a:rPr kumimoji="1"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kumimoji="1"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엘보우</a:t>
            </a:r>
            <a:r>
              <a:rPr kumimoji="1"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메소드를 선택할 수도 있다</a:t>
            </a:r>
            <a:r>
              <a:rPr kumimoji="1"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.)</a:t>
            </a:r>
            <a:endParaRPr kumimoji="1" lang="ko-Kore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B31203-2D83-8CD2-ADA0-3C8937983DEF}"/>
              </a:ext>
            </a:extLst>
          </p:cNvPr>
          <p:cNvSpPr txBox="1"/>
          <p:nvPr/>
        </p:nvSpPr>
        <p:spPr>
          <a:xfrm>
            <a:off x="4779707" y="4178745"/>
            <a:ext cx="2277336" cy="1673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/>
              <a:t>대표적인 군집 분석 방법인</a:t>
            </a:r>
            <a:endParaRPr kumimoji="1" lang="en-US" altLang="ko-KR" sz="1400" b="1" dirty="0"/>
          </a:p>
          <a:p>
            <a:pPr>
              <a:lnSpc>
                <a:spcPct val="150000"/>
              </a:lnSpc>
            </a:pPr>
            <a:r>
              <a:rPr kumimoji="1" lang="en-US" altLang="ko-KR" sz="1400" b="1" dirty="0"/>
              <a:t>K Means</a:t>
            </a:r>
            <a:r>
              <a:rPr kumimoji="1" lang="ko-KR" altLang="en-US" sz="1400" b="1" dirty="0"/>
              <a:t> </a:t>
            </a:r>
            <a:r>
              <a:rPr kumimoji="1" lang="en-US" altLang="ko-KR" sz="1400" b="1" dirty="0"/>
              <a:t>Clustering</a:t>
            </a:r>
            <a:r>
              <a:rPr kumimoji="1" lang="ko-KR" altLang="en-US" sz="1400" b="1" dirty="0"/>
              <a:t>을 해당 논문을 참고하여 군집 분석을 사업에 적용할 예정이다</a:t>
            </a:r>
            <a:r>
              <a:rPr kumimoji="1" lang="en-US" altLang="ko-KR" sz="1400" b="1" dirty="0"/>
              <a:t>.</a:t>
            </a:r>
            <a:endParaRPr kumimoji="1" lang="ko-Kore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3C03CE-7D47-C066-9503-44D0BF8B5340}"/>
              </a:ext>
            </a:extLst>
          </p:cNvPr>
          <p:cNvSpPr txBox="1"/>
          <p:nvPr/>
        </p:nvSpPr>
        <p:spPr>
          <a:xfrm>
            <a:off x="8281454" y="4178745"/>
            <a:ext cx="2277336" cy="1985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/>
              <a:t>논문에서 진행한 모형 평가 방식들 중 일부를 참고하여 모형 평가를 진행할 예정이다</a:t>
            </a:r>
            <a:r>
              <a:rPr kumimoji="1" lang="en-US" altLang="ko-KR" sz="1400" b="1" dirty="0"/>
              <a:t>.</a:t>
            </a:r>
            <a:br>
              <a:rPr kumimoji="1" lang="en-US" altLang="ko-KR" sz="1400" b="1" dirty="0"/>
            </a:br>
            <a:endParaRPr kumimoji="1" lang="en-US" altLang="ko-KR" sz="1400" b="1" dirty="0"/>
          </a:p>
          <a:p>
            <a:pPr>
              <a:lnSpc>
                <a:spcPct val="150000"/>
              </a:lnSpc>
            </a:pPr>
            <a:r>
              <a:rPr kumimoji="1" lang="en-US" altLang="ko-Kore-KR" sz="13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Ex) </a:t>
            </a:r>
            <a:r>
              <a:rPr kumimoji="1" lang="ko-KR" altLang="en-US" sz="135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오분류율</a:t>
            </a:r>
            <a:r>
              <a:rPr kumimoji="1" lang="en-US" altLang="ko-KR" sz="13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ko-KR" altLang="en-US" sz="135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평균제곱오차</a:t>
            </a:r>
            <a:r>
              <a:rPr kumimoji="1" lang="ko-KR" altLang="en-US" sz="13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DEF6D1A3-CDD0-1363-AD67-44FC53D6D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7414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1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6" y="639720"/>
            <a:ext cx="1699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군집분석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CACF4-10A5-E435-9609-8BB023904DBE}"/>
              </a:ext>
            </a:extLst>
          </p:cNvPr>
          <p:cNvSpPr txBox="1"/>
          <p:nvPr/>
        </p:nvSpPr>
        <p:spPr>
          <a:xfrm>
            <a:off x="2060107" y="678385"/>
            <a:ext cx="2198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8597B1"/>
                </a:solidFill>
              </a:rPr>
              <a:t>선행 연구사례</a:t>
            </a:r>
            <a:endParaRPr kumimoji="1" lang="ko-Kore-KR" altLang="en-US" sz="2000" b="1" dirty="0">
              <a:solidFill>
                <a:srgbClr val="8597B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E8DCAE-6678-95A8-A5F2-A3744BB80228}"/>
              </a:ext>
            </a:extLst>
          </p:cNvPr>
          <p:cNvSpPr txBox="1"/>
          <p:nvPr/>
        </p:nvSpPr>
        <p:spPr>
          <a:xfrm>
            <a:off x="279579" y="1516448"/>
            <a:ext cx="11632842" cy="790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각 군집 별 특성 및 분리 기준을 파악하기 위하여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추가로 군집결과를 목적변수 로 의사결정나무 분석을 수행하였다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모형의 평가를 위하여 분석용</a:t>
            </a:r>
            <a:r>
              <a:rPr lang="en-US" altLang="ko-KR" sz="1600" b="1" dirty="0"/>
              <a:t>(70%), </a:t>
            </a:r>
            <a:r>
              <a:rPr lang="ko-KR" altLang="en-US" sz="1600" b="1" dirty="0"/>
              <a:t>평가용 </a:t>
            </a:r>
            <a:r>
              <a:rPr lang="en-US" altLang="ko-KR" sz="1600" b="1" dirty="0"/>
              <a:t>(30%)</a:t>
            </a:r>
            <a:r>
              <a:rPr lang="ko-KR" altLang="en-US" sz="1600" b="1" dirty="0"/>
              <a:t>로 분할하였다</a:t>
            </a:r>
            <a:r>
              <a:rPr lang="en-US" altLang="ko-KR" sz="1600" b="1" dirty="0"/>
              <a:t>. Ward</a:t>
            </a:r>
            <a:r>
              <a:rPr lang="ko-KR" altLang="en-US" sz="1600" b="1" dirty="0"/>
              <a:t>의 방법</a:t>
            </a:r>
            <a:r>
              <a:rPr lang="en-US" altLang="ko-KR" sz="1600" b="1" dirty="0"/>
              <a:t>, K-</a:t>
            </a:r>
            <a:r>
              <a:rPr lang="ko-KR" altLang="en-US" sz="1600" b="1" dirty="0"/>
              <a:t>평균 군집 분석 군집결과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군집</a:t>
            </a:r>
            <a:r>
              <a:rPr lang="en-US" altLang="ko-KR" sz="1600" b="1" dirty="0"/>
              <a:t>1, 2, 3, 4)</a:t>
            </a:r>
            <a:r>
              <a:rPr lang="ko-KR" altLang="en-US" sz="1600" b="1" dirty="0"/>
              <a:t>를 </a:t>
            </a:r>
            <a:r>
              <a:rPr lang="en-US" altLang="ko-KR" sz="1600" b="1" dirty="0"/>
              <a:t>Target</a:t>
            </a:r>
            <a:r>
              <a:rPr lang="ko-KR" altLang="en-US" sz="1600" b="1" dirty="0"/>
              <a:t>으로 지정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C4CD109-68DC-2079-9734-21BF99994CBE}"/>
              </a:ext>
            </a:extLst>
          </p:cNvPr>
          <p:cNvSpPr/>
          <p:nvPr/>
        </p:nvSpPr>
        <p:spPr>
          <a:xfrm>
            <a:off x="289737" y="4060959"/>
            <a:ext cx="2171314" cy="4718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Ward </a:t>
            </a:r>
            <a:r>
              <a:rPr lang="ko-KR" altLang="en-US" sz="1400" b="1" dirty="0"/>
              <a:t>방법 수행 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277171E-4638-9BC4-6500-7333577523CF}"/>
              </a:ext>
            </a:extLst>
          </p:cNvPr>
          <p:cNvSpPr/>
          <p:nvPr/>
        </p:nvSpPr>
        <p:spPr>
          <a:xfrm>
            <a:off x="3496577" y="4060959"/>
            <a:ext cx="2171314" cy="47180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k-</a:t>
            </a:r>
            <a:r>
              <a:rPr lang="ko-KR" altLang="en-US" sz="1400" b="1" dirty="0"/>
              <a:t>평균 군집방법 수행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E2E5C86-9BAE-D2E6-B8A1-B32F0075B637}"/>
              </a:ext>
            </a:extLst>
          </p:cNvPr>
          <p:cNvSpPr/>
          <p:nvPr/>
        </p:nvSpPr>
        <p:spPr>
          <a:xfrm>
            <a:off x="289737" y="5036533"/>
            <a:ext cx="2171314" cy="4718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군집결과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1F1E9E1-FB76-8893-848B-1B1D38CCD344}"/>
              </a:ext>
            </a:extLst>
          </p:cNvPr>
          <p:cNvSpPr/>
          <p:nvPr/>
        </p:nvSpPr>
        <p:spPr>
          <a:xfrm>
            <a:off x="3496577" y="5036533"/>
            <a:ext cx="2171314" cy="47180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군집결과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538FA8D-BC34-2584-C6AD-A732B02DB7D8}"/>
              </a:ext>
            </a:extLst>
          </p:cNvPr>
          <p:cNvSpPr/>
          <p:nvPr/>
        </p:nvSpPr>
        <p:spPr>
          <a:xfrm>
            <a:off x="289737" y="6012108"/>
            <a:ext cx="2171314" cy="4718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/>
              <a:t>Ward </a:t>
            </a:r>
            <a:r>
              <a:rPr lang="ko-KR" altLang="en-US" sz="1050" b="1" dirty="0"/>
              <a:t>방법 </a:t>
            </a:r>
            <a:endParaRPr lang="en-US" altLang="ko-KR" sz="1050" b="1" dirty="0"/>
          </a:p>
          <a:p>
            <a:pPr algn="ctr">
              <a:lnSpc>
                <a:spcPct val="150000"/>
              </a:lnSpc>
            </a:pPr>
            <a:r>
              <a:rPr lang="ko-KR" altLang="en-US" sz="1050" b="1" dirty="0"/>
              <a:t>의사결정나무 수행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7B4432-6E94-E342-163A-5112135BFB3B}"/>
              </a:ext>
            </a:extLst>
          </p:cNvPr>
          <p:cNvSpPr/>
          <p:nvPr/>
        </p:nvSpPr>
        <p:spPr>
          <a:xfrm>
            <a:off x="3496577" y="6012108"/>
            <a:ext cx="2171314" cy="4718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/>
              <a:t>k-</a:t>
            </a:r>
            <a:r>
              <a:rPr lang="ko-KR" altLang="en-US" sz="1050" b="1" dirty="0" err="1"/>
              <a:t>평균군집방법</a:t>
            </a:r>
            <a:r>
              <a:rPr lang="ko-KR" altLang="en-US" sz="1050" b="1" dirty="0"/>
              <a:t> </a:t>
            </a:r>
            <a:endParaRPr lang="en-US" altLang="ko-KR" sz="1050" b="1" dirty="0"/>
          </a:p>
          <a:p>
            <a:pPr algn="ctr">
              <a:lnSpc>
                <a:spcPct val="150000"/>
              </a:lnSpc>
            </a:pPr>
            <a:r>
              <a:rPr lang="ko-KR" altLang="en-US" sz="1050" b="1" dirty="0"/>
              <a:t>의사결정나무 수행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F46E7230-93CC-267E-24DE-6835A931E18A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>
            <a:off x="1375394" y="4576483"/>
            <a:ext cx="0" cy="416335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A3CE5D4-4902-81DF-ADE3-1CCCDADB29E6}"/>
              </a:ext>
            </a:extLst>
          </p:cNvPr>
          <p:cNvCxnSpPr>
            <a:cxnSpLocks/>
            <a:stCxn id="54" idx="2"/>
            <a:endCxn id="56" idx="0"/>
          </p:cNvCxnSpPr>
          <p:nvPr/>
        </p:nvCxnSpPr>
        <p:spPr>
          <a:xfrm>
            <a:off x="1375394" y="5552058"/>
            <a:ext cx="0" cy="416335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15B7816-B2F8-8B3A-526E-DD50728D5631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4582234" y="4576483"/>
            <a:ext cx="0" cy="416335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A5E396F-7A3E-8233-AC2E-15843A5C4386}"/>
              </a:ext>
            </a:extLst>
          </p:cNvPr>
          <p:cNvCxnSpPr>
            <a:cxnSpLocks/>
            <a:stCxn id="55" idx="2"/>
            <a:endCxn id="57" idx="0"/>
          </p:cNvCxnSpPr>
          <p:nvPr/>
        </p:nvCxnSpPr>
        <p:spPr>
          <a:xfrm>
            <a:off x="4582234" y="5552058"/>
            <a:ext cx="0" cy="416335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순서도: 자기 디스크 24">
            <a:extLst>
              <a:ext uri="{FF2B5EF4-FFF2-40B4-BE49-F238E27FC236}">
                <a16:creationId xmlns:a16="http://schemas.microsoft.com/office/drawing/2014/main" id="{F364AF93-EDF8-3975-548F-77972ADCBA7A}"/>
              </a:ext>
            </a:extLst>
          </p:cNvPr>
          <p:cNvSpPr/>
          <p:nvPr/>
        </p:nvSpPr>
        <p:spPr>
          <a:xfrm>
            <a:off x="2145997" y="2740875"/>
            <a:ext cx="1500761" cy="471809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DATA</a:t>
            </a:r>
            <a:endParaRPr lang="ko-KR" altLang="en-US" sz="1400" b="1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486A7E4-F7FB-908B-B93D-0029788F1A2D}"/>
              </a:ext>
            </a:extLst>
          </p:cNvPr>
          <p:cNvCxnSpPr>
            <a:cxnSpLocks/>
            <a:stCxn id="62" idx="3"/>
            <a:endCxn id="52" idx="0"/>
          </p:cNvCxnSpPr>
          <p:nvPr/>
        </p:nvCxnSpPr>
        <p:spPr>
          <a:xfrm flipH="1">
            <a:off x="1444530" y="3318160"/>
            <a:ext cx="1382713" cy="637322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직선 화살표 연결선 1023">
            <a:extLst>
              <a:ext uri="{FF2B5EF4-FFF2-40B4-BE49-F238E27FC236}">
                <a16:creationId xmlns:a16="http://schemas.microsoft.com/office/drawing/2014/main" id="{613B6765-1C25-7A28-F9FB-A810E8898EBF}"/>
              </a:ext>
            </a:extLst>
          </p:cNvPr>
          <p:cNvCxnSpPr>
            <a:cxnSpLocks/>
            <a:stCxn id="62" idx="3"/>
            <a:endCxn id="53" idx="0"/>
          </p:cNvCxnSpPr>
          <p:nvPr/>
        </p:nvCxnSpPr>
        <p:spPr>
          <a:xfrm>
            <a:off x="2973008" y="3318160"/>
            <a:ext cx="1532596" cy="637322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그림 1025">
            <a:extLst>
              <a:ext uri="{FF2B5EF4-FFF2-40B4-BE49-F238E27FC236}">
                <a16:creationId xmlns:a16="http://schemas.microsoft.com/office/drawing/2014/main" id="{677A60F2-3CBD-53E7-2678-3A219EF6C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147" y="2924930"/>
            <a:ext cx="5333129" cy="3579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135B4E-AD79-D7A8-C8AF-E2ABC05D1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9352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6" y="639720"/>
            <a:ext cx="1699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감성분석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CACF4-10A5-E435-9609-8BB023904DBE}"/>
              </a:ext>
            </a:extLst>
          </p:cNvPr>
          <p:cNvSpPr txBox="1"/>
          <p:nvPr/>
        </p:nvSpPr>
        <p:spPr>
          <a:xfrm>
            <a:off x="2060107" y="678385"/>
            <a:ext cx="2198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8597B1"/>
                </a:solidFill>
              </a:rPr>
              <a:t>선행 연구사례</a:t>
            </a:r>
            <a:endParaRPr kumimoji="1" lang="ko-Kore-KR" altLang="en-US" b="1" dirty="0">
              <a:solidFill>
                <a:srgbClr val="8597B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31FBC-998E-E864-A2E2-CCC011F1E758}"/>
              </a:ext>
            </a:extLst>
          </p:cNvPr>
          <p:cNvGrpSpPr/>
          <p:nvPr/>
        </p:nvGrpSpPr>
        <p:grpSpPr>
          <a:xfrm>
            <a:off x="420330" y="1978475"/>
            <a:ext cx="3453751" cy="3780617"/>
            <a:chOff x="438617" y="2255003"/>
            <a:chExt cx="2510732" cy="2646336"/>
          </a:xfrm>
        </p:grpSpPr>
        <p:pic>
          <p:nvPicPr>
            <p:cNvPr id="7" name="Picture 2" descr="학술논문을 찾아서 읽는 방법">
              <a:extLst>
                <a:ext uri="{FF2B5EF4-FFF2-40B4-BE49-F238E27FC236}">
                  <a16:creationId xmlns:a16="http://schemas.microsoft.com/office/drawing/2014/main" id="{C413A1DB-72FD-B8A3-62C1-51F10C6B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17" y="2255003"/>
              <a:ext cx="2510732" cy="2646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05B3C69-7C49-0674-4425-B61FDCB6BE51}"/>
                </a:ext>
              </a:extLst>
            </p:cNvPr>
            <p:cNvSpPr/>
            <p:nvPr/>
          </p:nvSpPr>
          <p:spPr>
            <a:xfrm>
              <a:off x="438617" y="2270013"/>
              <a:ext cx="2510732" cy="263132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0559C6-E10C-A48B-7A2A-7BBB8DF97A57}"/>
              </a:ext>
            </a:extLst>
          </p:cNvPr>
          <p:cNvSpPr txBox="1"/>
          <p:nvPr/>
        </p:nvSpPr>
        <p:spPr>
          <a:xfrm>
            <a:off x="891839" y="2778859"/>
            <a:ext cx="2510732" cy="207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ko-KR" altLang="en-US" sz="1100" b="1" dirty="0" err="1">
                <a:solidFill>
                  <a:schemeClr val="bg1"/>
                </a:solidFill>
              </a:rPr>
              <a:t>정창훈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 </a:t>
            </a:r>
            <a:r>
              <a:rPr kumimoji="1" lang="en-US" altLang="ko-KR" sz="1100" b="1" dirty="0">
                <a:solidFill>
                  <a:schemeClr val="bg1"/>
                </a:solidFill>
              </a:rPr>
              <a:t>(</a:t>
            </a:r>
            <a:r>
              <a:rPr kumimoji="1" lang="en" altLang="ko-KR" sz="1100" b="1" dirty="0" err="1">
                <a:solidFill>
                  <a:schemeClr val="bg1"/>
                </a:solidFill>
              </a:rPr>
              <a:t>Changhoon</a:t>
            </a:r>
            <a:r>
              <a:rPr kumimoji="1" lang="en" altLang="ko-KR" sz="1100" b="1" dirty="0">
                <a:solidFill>
                  <a:schemeClr val="bg1"/>
                </a:solidFill>
              </a:rPr>
              <a:t> </a:t>
            </a:r>
            <a:r>
              <a:rPr kumimoji="1" lang="en" altLang="ko-KR" sz="1100" b="1" dirty="0" err="1">
                <a:solidFill>
                  <a:schemeClr val="bg1"/>
                </a:solidFill>
              </a:rPr>
              <a:t>Jeong</a:t>
            </a:r>
            <a:r>
              <a:rPr kumimoji="1" lang="en" altLang="ko-KR" sz="1100" b="1" dirty="0">
                <a:solidFill>
                  <a:schemeClr val="bg1"/>
                </a:solidFill>
              </a:rPr>
              <a:t>), 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김주현 </a:t>
            </a:r>
            <a:r>
              <a:rPr kumimoji="1" lang="en-US" altLang="ko-KR" sz="1100" b="1" dirty="0">
                <a:solidFill>
                  <a:schemeClr val="bg1"/>
                </a:solidFill>
              </a:rPr>
              <a:t>(</a:t>
            </a:r>
            <a:r>
              <a:rPr kumimoji="1" lang="en" altLang="ko-KR" sz="1100" b="1" dirty="0" err="1">
                <a:solidFill>
                  <a:schemeClr val="bg1"/>
                </a:solidFill>
              </a:rPr>
              <a:t>Juhyun</a:t>
            </a:r>
            <a:r>
              <a:rPr kumimoji="1" lang="en" altLang="ko-KR" sz="1100" b="1" dirty="0">
                <a:solidFill>
                  <a:schemeClr val="bg1"/>
                </a:solidFill>
              </a:rPr>
              <a:t> Kim), </a:t>
            </a:r>
            <a:r>
              <a:rPr kumimoji="1" lang="ko-KR" altLang="en-US" sz="1100" b="1" dirty="0" err="1">
                <a:solidFill>
                  <a:schemeClr val="bg1"/>
                </a:solidFill>
              </a:rPr>
              <a:t>전용진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 </a:t>
            </a:r>
            <a:r>
              <a:rPr kumimoji="1" lang="en-US" altLang="ko-KR" sz="1100" b="1" dirty="0">
                <a:solidFill>
                  <a:schemeClr val="bg1"/>
                </a:solidFill>
              </a:rPr>
              <a:t>(</a:t>
            </a:r>
            <a:r>
              <a:rPr kumimoji="1" lang="en" altLang="ko-KR" sz="1100" b="1" dirty="0" err="1">
                <a:solidFill>
                  <a:schemeClr val="bg1"/>
                </a:solidFill>
              </a:rPr>
              <a:t>Yongjin</a:t>
            </a:r>
            <a:r>
              <a:rPr kumimoji="1" lang="en" altLang="ko-KR" sz="1100" b="1" dirty="0">
                <a:solidFill>
                  <a:schemeClr val="bg1"/>
                </a:solidFill>
              </a:rPr>
              <a:t> Jeon), &amp; </a:t>
            </a:r>
            <a:r>
              <a:rPr kumimoji="1" lang="ko-KR" altLang="en-US" sz="1100" b="1" dirty="0" err="1">
                <a:solidFill>
                  <a:schemeClr val="bg1"/>
                </a:solidFill>
              </a:rPr>
              <a:t>정호재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 </a:t>
            </a:r>
            <a:r>
              <a:rPr kumimoji="1" lang="en-US" altLang="ko-KR" sz="1100" b="1" dirty="0">
                <a:solidFill>
                  <a:schemeClr val="bg1"/>
                </a:solidFill>
              </a:rPr>
              <a:t>(</a:t>
            </a:r>
            <a:r>
              <a:rPr kumimoji="1" lang="en" altLang="ko-KR" sz="1100" b="1" dirty="0" err="1">
                <a:solidFill>
                  <a:schemeClr val="bg1"/>
                </a:solidFill>
              </a:rPr>
              <a:t>Hojae</a:t>
            </a:r>
            <a:r>
              <a:rPr kumimoji="1" lang="en" altLang="ko-KR" sz="1100" b="1" dirty="0">
                <a:solidFill>
                  <a:schemeClr val="bg1"/>
                </a:solidFill>
              </a:rPr>
              <a:t> </a:t>
            </a:r>
            <a:r>
              <a:rPr kumimoji="1" lang="en" altLang="ko-KR" sz="1100" b="1" dirty="0" err="1">
                <a:solidFill>
                  <a:schemeClr val="bg1"/>
                </a:solidFill>
              </a:rPr>
              <a:t>Jeong</a:t>
            </a:r>
            <a:r>
              <a:rPr kumimoji="1" lang="en" altLang="ko-KR" sz="1100" b="1" dirty="0">
                <a:solidFill>
                  <a:schemeClr val="bg1"/>
                </a:solidFill>
              </a:rPr>
              <a:t>). (2017). 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리뷰 데이터의 신뢰도를 반영한 한국어 감성사전</a:t>
            </a:r>
            <a:r>
              <a:rPr kumimoji="1" lang="en-US" altLang="ko-KR" sz="1100" b="1" dirty="0">
                <a:solidFill>
                  <a:schemeClr val="bg1"/>
                </a:solidFill>
              </a:rPr>
              <a:t>. 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한국정보과학회 학술발표논문집</a:t>
            </a:r>
            <a:r>
              <a:rPr kumimoji="1" lang="en-US" altLang="ko-KR" sz="1100" b="1" dirty="0">
                <a:solidFill>
                  <a:schemeClr val="bg1"/>
                </a:solidFill>
              </a:rPr>
              <a:t>, 2017(12), 1965-1967. </a:t>
            </a:r>
            <a:endParaRPr kumimoji="1" lang="en" altLang="ko-KR" sz="11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EE6558-EA79-8290-607B-7130D6EADBE5}"/>
              </a:ext>
            </a:extLst>
          </p:cNvPr>
          <p:cNvSpPr/>
          <p:nvPr/>
        </p:nvSpPr>
        <p:spPr>
          <a:xfrm>
            <a:off x="5049672" y="1978474"/>
            <a:ext cx="6250489" cy="3780617"/>
          </a:xfrm>
          <a:prstGeom prst="rect">
            <a:avLst/>
          </a:prstGeom>
          <a:noFill/>
          <a:ln w="34925">
            <a:solidFill>
              <a:schemeClr val="tx2">
                <a:lumMod val="5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3FEB18-ECB3-899C-819E-68A8E13464C2}"/>
              </a:ext>
            </a:extLst>
          </p:cNvPr>
          <p:cNvSpPr txBox="1"/>
          <p:nvPr/>
        </p:nvSpPr>
        <p:spPr>
          <a:xfrm>
            <a:off x="5401938" y="2316361"/>
            <a:ext cx="5545953" cy="3371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dirty="0">
                <a:effectLst/>
                <a:latin typeface="MalgunGothic"/>
              </a:rPr>
              <a:t>소셜 네트워크 서비스</a:t>
            </a:r>
            <a:r>
              <a:rPr lang="en-US" altLang="ko-KR" sz="1800" dirty="0">
                <a:effectLst/>
                <a:latin typeface="MalgunGothic"/>
              </a:rPr>
              <a:t>(</a:t>
            </a:r>
            <a:r>
              <a:rPr lang="en" altLang="ko-KR" sz="1800" dirty="0">
                <a:effectLst/>
                <a:latin typeface="MalgunGothic"/>
              </a:rPr>
              <a:t>SNS)</a:t>
            </a:r>
            <a:r>
              <a:rPr lang="ko-KR" altLang="en-US" sz="1800" dirty="0">
                <a:effectLst/>
                <a:latin typeface="MalgunGothic"/>
              </a:rPr>
              <a:t>의 급성장과 함께 빅데이터를 활용한 자연어 처리 연구가 활발히 이루어지고 있다</a:t>
            </a:r>
            <a:r>
              <a:rPr lang="en-US" altLang="ko-KR" sz="1800" dirty="0">
                <a:effectLst/>
                <a:latin typeface="MalgunGothic"/>
              </a:rPr>
              <a:t>. </a:t>
            </a:r>
            <a:r>
              <a:rPr lang="ko-KR" altLang="en-US" sz="1800" dirty="0">
                <a:effectLst/>
                <a:latin typeface="MalgunGothic"/>
              </a:rPr>
              <a:t>하지만 한국어의 언어 특성으로 인해 국내에서는 감성 분석을 위한 데이터셋이 부족하고 연구 성과가 부진한 상황이다</a:t>
            </a:r>
            <a:r>
              <a:rPr lang="en-US" altLang="ko-KR" sz="1800" dirty="0">
                <a:effectLst/>
                <a:latin typeface="MalgunGothic"/>
              </a:rPr>
              <a:t>. </a:t>
            </a:r>
            <a:r>
              <a:rPr lang="ko-KR" altLang="en-US" sz="1800" dirty="0">
                <a:effectLst/>
                <a:latin typeface="MalgunGothic"/>
              </a:rPr>
              <a:t>해당 논문에서는 국내 자연어 처리 연구 활성화를 위해 구축한 감성사전을 소개하고 그 활용 가능성에 대해 논의하였다</a:t>
            </a:r>
            <a:r>
              <a:rPr lang="en-US" altLang="ko-KR" sz="1800" dirty="0">
                <a:effectLst/>
                <a:latin typeface="MalgunGothic"/>
              </a:rPr>
              <a:t>.</a:t>
            </a:r>
            <a:endParaRPr lang="ko-KR" altLang="en-US" dirty="0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365C98E2-9C7E-75AF-BCF7-9C7402CB4925}"/>
              </a:ext>
            </a:extLst>
          </p:cNvPr>
          <p:cNvSpPr/>
          <p:nvPr/>
        </p:nvSpPr>
        <p:spPr>
          <a:xfrm>
            <a:off x="4223236" y="3550192"/>
            <a:ext cx="477281" cy="53226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A1D1BC-EF8D-4DD0-30C2-7B26DAD0A41E}"/>
              </a:ext>
            </a:extLst>
          </p:cNvPr>
          <p:cNvSpPr/>
          <p:nvPr/>
        </p:nvSpPr>
        <p:spPr>
          <a:xfrm>
            <a:off x="7443535" y="1855784"/>
            <a:ext cx="1462760" cy="300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연구 내용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671ED56A-0703-C305-EF3F-FC705CD8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379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6" y="639720"/>
            <a:ext cx="1699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감성분석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CACF4-10A5-E435-9609-8BB023904DBE}"/>
              </a:ext>
            </a:extLst>
          </p:cNvPr>
          <p:cNvSpPr txBox="1"/>
          <p:nvPr/>
        </p:nvSpPr>
        <p:spPr>
          <a:xfrm>
            <a:off x="2060107" y="678385"/>
            <a:ext cx="2198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8597B1"/>
                </a:solidFill>
              </a:rPr>
              <a:t>선행 연구사례</a:t>
            </a:r>
            <a:endParaRPr kumimoji="1" lang="ko-Kore-KR" altLang="en-US" b="1" dirty="0">
              <a:solidFill>
                <a:srgbClr val="8597B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4C7D86-F93D-3D8A-DA8C-0152D7163DAF}"/>
              </a:ext>
            </a:extLst>
          </p:cNvPr>
          <p:cNvSpPr/>
          <p:nvPr/>
        </p:nvSpPr>
        <p:spPr>
          <a:xfrm>
            <a:off x="1164094" y="2863589"/>
            <a:ext cx="2505070" cy="4493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</a:rPr>
              <a:t>텍스트 데이터 </a:t>
            </a:r>
            <a:r>
              <a:rPr kumimoji="1" lang="ko-KR" altLang="en-US" b="1" dirty="0" err="1">
                <a:solidFill>
                  <a:schemeClr val="bg1"/>
                </a:solidFill>
              </a:rPr>
              <a:t>전처리</a:t>
            </a:r>
            <a:r>
              <a:rPr kumimoji="1" lang="ko-KR" alt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E3BF59-5BDF-912E-45E5-E2612821F30F}"/>
              </a:ext>
            </a:extLst>
          </p:cNvPr>
          <p:cNvSpPr/>
          <p:nvPr/>
        </p:nvSpPr>
        <p:spPr>
          <a:xfrm>
            <a:off x="4665841" y="2863589"/>
            <a:ext cx="2505070" cy="4493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effectLst/>
                <a:latin typeface="MalgunGothicBold"/>
              </a:rPr>
              <a:t>리뷰 데이터의 신뢰도 계산 </a:t>
            </a:r>
            <a:endParaRPr lang="ko-KR" altLang="en-US" sz="14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DF619A-6FC4-CFFE-C6D8-B86D0D4AEC75}"/>
              </a:ext>
            </a:extLst>
          </p:cNvPr>
          <p:cNvSpPr/>
          <p:nvPr/>
        </p:nvSpPr>
        <p:spPr>
          <a:xfrm>
            <a:off x="8167588" y="2863589"/>
            <a:ext cx="2505070" cy="4493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</a:rPr>
              <a:t>감성 점수 계산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088F5E-D953-755F-FDC6-F5D9234114F6}"/>
              </a:ext>
            </a:extLst>
          </p:cNvPr>
          <p:cNvSpPr/>
          <p:nvPr/>
        </p:nvSpPr>
        <p:spPr>
          <a:xfrm>
            <a:off x="1164094" y="4057136"/>
            <a:ext cx="2505070" cy="2343664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38D1F5-58CA-9D53-D435-1348F7E22CD8}"/>
              </a:ext>
            </a:extLst>
          </p:cNvPr>
          <p:cNvSpPr/>
          <p:nvPr/>
        </p:nvSpPr>
        <p:spPr>
          <a:xfrm>
            <a:off x="4665841" y="4057136"/>
            <a:ext cx="2505070" cy="2343664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B500C-A7D4-A799-39B5-948A3142270A}"/>
              </a:ext>
            </a:extLst>
          </p:cNvPr>
          <p:cNvSpPr/>
          <p:nvPr/>
        </p:nvSpPr>
        <p:spPr>
          <a:xfrm>
            <a:off x="8167588" y="4057136"/>
            <a:ext cx="2505070" cy="2343664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3" name="갈매기형 수장[C] 12">
            <a:extLst>
              <a:ext uri="{FF2B5EF4-FFF2-40B4-BE49-F238E27FC236}">
                <a16:creationId xmlns:a16="http://schemas.microsoft.com/office/drawing/2014/main" id="{55C74CE8-BD57-BCC3-80BF-143662A488F2}"/>
              </a:ext>
            </a:extLst>
          </p:cNvPr>
          <p:cNvSpPr/>
          <p:nvPr/>
        </p:nvSpPr>
        <p:spPr>
          <a:xfrm rot="5400000">
            <a:off x="2357309" y="3505769"/>
            <a:ext cx="118638" cy="423081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5" name="갈매기형 수장[C] 14">
            <a:extLst>
              <a:ext uri="{FF2B5EF4-FFF2-40B4-BE49-F238E27FC236}">
                <a16:creationId xmlns:a16="http://schemas.microsoft.com/office/drawing/2014/main" id="{91BC939B-80FE-754E-78C2-BE209C5701BA}"/>
              </a:ext>
            </a:extLst>
          </p:cNvPr>
          <p:cNvSpPr/>
          <p:nvPr/>
        </p:nvSpPr>
        <p:spPr>
          <a:xfrm rot="5400000">
            <a:off x="5859056" y="3505769"/>
            <a:ext cx="118638" cy="423081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[C] 15">
            <a:extLst>
              <a:ext uri="{FF2B5EF4-FFF2-40B4-BE49-F238E27FC236}">
                <a16:creationId xmlns:a16="http://schemas.microsoft.com/office/drawing/2014/main" id="{10A3E63F-AA3E-30B3-8B18-294A1CB7EB3F}"/>
              </a:ext>
            </a:extLst>
          </p:cNvPr>
          <p:cNvSpPr/>
          <p:nvPr/>
        </p:nvSpPr>
        <p:spPr>
          <a:xfrm rot="5400000">
            <a:off x="9360803" y="3505769"/>
            <a:ext cx="118638" cy="423081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갈매기형 수장[C] 16">
            <a:extLst>
              <a:ext uri="{FF2B5EF4-FFF2-40B4-BE49-F238E27FC236}">
                <a16:creationId xmlns:a16="http://schemas.microsoft.com/office/drawing/2014/main" id="{99801095-B704-A296-3C97-CA9D6D959DC7}"/>
              </a:ext>
            </a:extLst>
          </p:cNvPr>
          <p:cNvSpPr/>
          <p:nvPr/>
        </p:nvSpPr>
        <p:spPr>
          <a:xfrm rot="5400000">
            <a:off x="2357309" y="3400259"/>
            <a:ext cx="118638" cy="423081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[C] 20">
            <a:extLst>
              <a:ext uri="{FF2B5EF4-FFF2-40B4-BE49-F238E27FC236}">
                <a16:creationId xmlns:a16="http://schemas.microsoft.com/office/drawing/2014/main" id="{5627FBFF-D9A2-D405-8DEA-7C617BB107FC}"/>
              </a:ext>
            </a:extLst>
          </p:cNvPr>
          <p:cNvSpPr/>
          <p:nvPr/>
        </p:nvSpPr>
        <p:spPr>
          <a:xfrm rot="5400000">
            <a:off x="5859056" y="3400259"/>
            <a:ext cx="118638" cy="423081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2" name="갈매기형 수장[C] 21">
            <a:extLst>
              <a:ext uri="{FF2B5EF4-FFF2-40B4-BE49-F238E27FC236}">
                <a16:creationId xmlns:a16="http://schemas.microsoft.com/office/drawing/2014/main" id="{DAC9CD89-C156-73E4-C5E5-49B0143660BD}"/>
              </a:ext>
            </a:extLst>
          </p:cNvPr>
          <p:cNvSpPr/>
          <p:nvPr/>
        </p:nvSpPr>
        <p:spPr>
          <a:xfrm rot="5400000">
            <a:off x="9360803" y="3400259"/>
            <a:ext cx="118638" cy="423081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4BF511-D22D-FF51-AF91-A032D52B5C47}"/>
              </a:ext>
            </a:extLst>
          </p:cNvPr>
          <p:cNvSpPr txBox="1"/>
          <p:nvPr/>
        </p:nvSpPr>
        <p:spPr>
          <a:xfrm>
            <a:off x="1164092" y="1760639"/>
            <a:ext cx="6396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8597B1"/>
                </a:solidFill>
              </a:rPr>
              <a:t>해당 선행 연구 내용에서 </a:t>
            </a:r>
            <a:r>
              <a:rPr kumimoji="1" lang="ko-KR" altLang="en-US" sz="1600" b="1" dirty="0">
                <a:solidFill>
                  <a:schemeClr val="tx2">
                    <a:lumMod val="50000"/>
                  </a:schemeClr>
                </a:solidFill>
              </a:rPr>
              <a:t>감성</a:t>
            </a:r>
            <a:r>
              <a:rPr kumimoji="1" lang="ko-KR" altLang="en-US" sz="1600" b="1" dirty="0">
                <a:solidFill>
                  <a:srgbClr val="8597B1"/>
                </a:solidFill>
              </a:rPr>
              <a:t> 분석과 관련하여 참고할 분석 기법들</a:t>
            </a:r>
            <a:endParaRPr kumimoji="1" lang="ko-Kore-KR" altLang="en-US" sz="1400" b="1" dirty="0">
              <a:solidFill>
                <a:srgbClr val="8597B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AE36BB-DD00-F256-F537-A013DBCD5A1A}"/>
              </a:ext>
            </a:extLst>
          </p:cNvPr>
          <p:cNvSpPr txBox="1"/>
          <p:nvPr/>
        </p:nvSpPr>
        <p:spPr>
          <a:xfrm>
            <a:off x="1299404" y="4178745"/>
            <a:ext cx="2277336" cy="1633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/>
              <a:t>논문에서 활용한 파이썬 라이브러리 </a:t>
            </a:r>
            <a:r>
              <a:rPr kumimoji="1" lang="en-US" altLang="ko-KR" sz="1400" b="1" dirty="0" err="1"/>
              <a:t>KoNLPy</a:t>
            </a:r>
            <a:r>
              <a:rPr kumimoji="1" lang="ko-KR" altLang="en-US" sz="1400" b="1" dirty="0" err="1"/>
              <a:t>를</a:t>
            </a:r>
            <a:r>
              <a:rPr kumimoji="1" lang="ko-KR" altLang="en-US" sz="1400" b="1" dirty="0"/>
              <a:t> 사용 및 사용법을 참고하여 전처리에 활용할 계획이다</a:t>
            </a:r>
            <a:r>
              <a:rPr kumimoji="1" lang="en-US" altLang="ko-KR" sz="1400" b="1" dirty="0"/>
              <a:t>.</a:t>
            </a:r>
            <a:br>
              <a:rPr kumimoji="1" lang="en-US" altLang="ko-KR" sz="1400" b="1" dirty="0"/>
            </a:br>
            <a:endParaRPr kumimoji="1" lang="ko-Kore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B31203-2D83-8CD2-ADA0-3C8937983DEF}"/>
              </a:ext>
            </a:extLst>
          </p:cNvPr>
          <p:cNvSpPr txBox="1"/>
          <p:nvPr/>
        </p:nvSpPr>
        <p:spPr>
          <a:xfrm>
            <a:off x="4779707" y="4178745"/>
            <a:ext cx="2277336" cy="1673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/>
              <a:t>리뷰 데이터의 신뢰도 계산에 관한 내용을 참고하여</a:t>
            </a:r>
            <a:r>
              <a:rPr kumimoji="1" lang="en-US" altLang="ko-KR" sz="1400" b="1" dirty="0"/>
              <a:t>,</a:t>
            </a:r>
            <a:r>
              <a:rPr kumimoji="1" lang="ko-KR" altLang="en-US" sz="1400" b="1" dirty="0"/>
              <a:t> 분석 결과에 대한 타당성을 근거로 제시할 수 있다</a:t>
            </a:r>
            <a:r>
              <a:rPr kumimoji="1" lang="en-US" altLang="ko-KR" sz="1400" b="1" dirty="0"/>
              <a:t>.</a:t>
            </a:r>
            <a:endParaRPr kumimoji="1" lang="ko-Kore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3C03CE-7D47-C066-9503-44D0BF8B5340}"/>
              </a:ext>
            </a:extLst>
          </p:cNvPr>
          <p:cNvSpPr txBox="1"/>
          <p:nvPr/>
        </p:nvSpPr>
        <p:spPr>
          <a:xfrm>
            <a:off x="8281454" y="4178745"/>
            <a:ext cx="2277336" cy="199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/>
              <a:t>감성 점수 계산에 관한 내용을 참고하여</a:t>
            </a:r>
            <a:r>
              <a:rPr kumimoji="1" lang="en-US" altLang="ko-KR" sz="1400" b="1" dirty="0"/>
              <a:t>,</a:t>
            </a:r>
            <a:r>
              <a:rPr kumimoji="1" lang="ko-KR" altLang="en-US" sz="1400" b="1" dirty="0"/>
              <a:t> 소상고인을 위한 리뷰 분석 시에 어떻게 점수 계산을 실행할 지 고민해볼 것 이다</a:t>
            </a:r>
            <a:r>
              <a:rPr kumimoji="1" lang="en-US" altLang="ko-KR" sz="1400" b="1" dirty="0"/>
              <a:t>.</a:t>
            </a:r>
            <a:r>
              <a:rPr kumimoji="1" lang="ko-KR" altLang="en-US" sz="1400" b="1" dirty="0"/>
              <a:t> </a:t>
            </a:r>
            <a:endParaRPr kumimoji="1" lang="en-US" altLang="ko-KR" sz="14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5F022B-568F-2BFF-B246-0312C4252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848"/>
          <a:stretch/>
        </p:blipFill>
        <p:spPr>
          <a:xfrm>
            <a:off x="4762455" y="5851767"/>
            <a:ext cx="1813655" cy="480342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2EEA0F56-E23A-9DE0-CD25-88159F21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1201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3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6" y="639720"/>
            <a:ext cx="1835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시계열분석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CACF4-10A5-E435-9609-8BB023904DBE}"/>
              </a:ext>
            </a:extLst>
          </p:cNvPr>
          <p:cNvSpPr txBox="1"/>
          <p:nvPr/>
        </p:nvSpPr>
        <p:spPr>
          <a:xfrm>
            <a:off x="2327525" y="678385"/>
            <a:ext cx="2198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8597B1"/>
                </a:solidFill>
              </a:rPr>
              <a:t>선행 연구사례</a:t>
            </a:r>
            <a:endParaRPr kumimoji="1" lang="ko-Kore-KR" altLang="en-US" b="1" dirty="0">
              <a:solidFill>
                <a:srgbClr val="8597B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531FBC-998E-E864-A2E2-CCC011F1E758}"/>
              </a:ext>
            </a:extLst>
          </p:cNvPr>
          <p:cNvGrpSpPr/>
          <p:nvPr/>
        </p:nvGrpSpPr>
        <p:grpSpPr>
          <a:xfrm>
            <a:off x="420330" y="1978475"/>
            <a:ext cx="3453751" cy="3780617"/>
            <a:chOff x="438617" y="2255003"/>
            <a:chExt cx="2510732" cy="2646336"/>
          </a:xfrm>
        </p:grpSpPr>
        <p:pic>
          <p:nvPicPr>
            <p:cNvPr id="7" name="Picture 2" descr="학술논문을 찾아서 읽는 방법">
              <a:extLst>
                <a:ext uri="{FF2B5EF4-FFF2-40B4-BE49-F238E27FC236}">
                  <a16:creationId xmlns:a16="http://schemas.microsoft.com/office/drawing/2014/main" id="{C413A1DB-72FD-B8A3-62C1-51F10C6B7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17" y="2255003"/>
              <a:ext cx="2510732" cy="2646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05B3C69-7C49-0674-4425-B61FDCB6BE51}"/>
                </a:ext>
              </a:extLst>
            </p:cNvPr>
            <p:cNvSpPr/>
            <p:nvPr/>
          </p:nvSpPr>
          <p:spPr>
            <a:xfrm>
              <a:off x="438617" y="2270013"/>
              <a:ext cx="2510732" cy="263132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0559C6-E10C-A48B-7A2A-7BBB8DF97A57}"/>
              </a:ext>
            </a:extLst>
          </p:cNvPr>
          <p:cNvSpPr txBox="1"/>
          <p:nvPr/>
        </p:nvSpPr>
        <p:spPr>
          <a:xfrm>
            <a:off x="891839" y="2580230"/>
            <a:ext cx="2510732" cy="275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ko-KR" altLang="en-US" sz="1100" b="1" dirty="0" err="1">
                <a:solidFill>
                  <a:schemeClr val="bg1"/>
                </a:solidFill>
              </a:rPr>
              <a:t>서주연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 </a:t>
            </a:r>
            <a:r>
              <a:rPr kumimoji="1" lang="en-US" altLang="ko-KR" sz="1100" b="1" dirty="0">
                <a:solidFill>
                  <a:schemeClr val="bg1"/>
                </a:solidFill>
              </a:rPr>
              <a:t>(</a:t>
            </a:r>
            <a:r>
              <a:rPr kumimoji="1" lang="en" altLang="ko-KR" sz="1100" b="1" dirty="0" err="1">
                <a:solidFill>
                  <a:schemeClr val="bg1"/>
                </a:solidFill>
              </a:rPr>
              <a:t>Jooyeon</a:t>
            </a:r>
            <a:r>
              <a:rPr kumimoji="1" lang="en" altLang="ko-KR" sz="1100" b="1" dirty="0">
                <a:solidFill>
                  <a:schemeClr val="bg1"/>
                </a:solidFill>
              </a:rPr>
              <a:t> </a:t>
            </a:r>
            <a:r>
              <a:rPr kumimoji="1" lang="en" altLang="ko-KR" sz="1100" b="1" dirty="0" err="1">
                <a:solidFill>
                  <a:schemeClr val="bg1"/>
                </a:solidFill>
              </a:rPr>
              <a:t>Seo</a:t>
            </a:r>
            <a:r>
              <a:rPr kumimoji="1" lang="en" altLang="ko-KR" sz="1100" b="1" dirty="0">
                <a:solidFill>
                  <a:schemeClr val="bg1"/>
                </a:solidFill>
              </a:rPr>
              <a:t>), 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김효정 </a:t>
            </a:r>
            <a:r>
              <a:rPr kumimoji="1" lang="en-US" altLang="ko-KR" sz="1100" b="1" dirty="0">
                <a:solidFill>
                  <a:schemeClr val="bg1"/>
                </a:solidFill>
              </a:rPr>
              <a:t>(</a:t>
            </a:r>
            <a:r>
              <a:rPr kumimoji="1" lang="en" altLang="ko-KR" sz="1100" b="1" dirty="0" err="1">
                <a:solidFill>
                  <a:schemeClr val="bg1"/>
                </a:solidFill>
              </a:rPr>
              <a:t>Hyojung</a:t>
            </a:r>
            <a:r>
              <a:rPr kumimoji="1" lang="en" altLang="ko-KR" sz="1100" b="1" dirty="0">
                <a:solidFill>
                  <a:schemeClr val="bg1"/>
                </a:solidFill>
              </a:rPr>
              <a:t> Kim), &amp; 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박민정 </a:t>
            </a:r>
            <a:r>
              <a:rPr kumimoji="1" lang="en-US" altLang="ko-KR" sz="1100" b="1" dirty="0">
                <a:solidFill>
                  <a:schemeClr val="bg1"/>
                </a:solidFill>
              </a:rPr>
              <a:t>(</a:t>
            </a:r>
            <a:r>
              <a:rPr kumimoji="1" lang="en" altLang="ko-KR" sz="1100" b="1" dirty="0">
                <a:solidFill>
                  <a:schemeClr val="bg1"/>
                </a:solidFill>
              </a:rPr>
              <a:t>Minjung Park). (2022). Information-searching behavior, web search volume, information amount, advertising endorser: An ARDL time series analysis. 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한국의류학회 학술지 </a:t>
            </a:r>
            <a:r>
              <a:rPr kumimoji="1" lang="en-US" altLang="ko-KR" sz="1100" b="1" dirty="0">
                <a:solidFill>
                  <a:schemeClr val="bg1"/>
                </a:solidFill>
              </a:rPr>
              <a:t>(</a:t>
            </a:r>
            <a:r>
              <a:rPr kumimoji="1" lang="en" altLang="ko-KR" sz="1100" b="1" dirty="0">
                <a:solidFill>
                  <a:schemeClr val="bg1"/>
                </a:solidFill>
              </a:rPr>
              <a:t>The Korean Society of Clothing and Textiles Journal), 46(5), 868-880. </a:t>
            </a:r>
            <a:endParaRPr kumimoji="1"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EE6558-EA79-8290-607B-7130D6EADBE5}"/>
              </a:ext>
            </a:extLst>
          </p:cNvPr>
          <p:cNvSpPr/>
          <p:nvPr/>
        </p:nvSpPr>
        <p:spPr>
          <a:xfrm>
            <a:off x="5049672" y="1978474"/>
            <a:ext cx="6250489" cy="3780617"/>
          </a:xfrm>
          <a:prstGeom prst="rect">
            <a:avLst/>
          </a:prstGeom>
          <a:noFill/>
          <a:ln w="34925">
            <a:solidFill>
              <a:schemeClr val="tx2">
                <a:lumMod val="5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3FEB18-ECB3-899C-819E-68A8E13464C2}"/>
              </a:ext>
            </a:extLst>
          </p:cNvPr>
          <p:cNvSpPr txBox="1"/>
          <p:nvPr/>
        </p:nvSpPr>
        <p:spPr>
          <a:xfrm>
            <a:off x="5401938" y="2316361"/>
            <a:ext cx="5545953" cy="212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>
                <a:latin typeface="MalgunGothic"/>
              </a:rPr>
              <a:t>패션 브랜드의 매출에 영향을 미치는 요인을 알아보기 위하여</a:t>
            </a:r>
            <a:r>
              <a:rPr lang="en-US" altLang="ko-KR" dirty="0">
                <a:latin typeface="MalgunGothic"/>
              </a:rPr>
              <a:t>,</a:t>
            </a:r>
            <a:r>
              <a:rPr lang="ko-KR" altLang="en-US" dirty="0">
                <a:latin typeface="MalgunGothic"/>
              </a:rPr>
              <a:t> 여러 변수들에 대한 예측 모형을 개발하고자 하였다</a:t>
            </a:r>
            <a:r>
              <a:rPr lang="en-US" altLang="ko-KR" dirty="0">
                <a:latin typeface="MalgunGothic"/>
              </a:rPr>
              <a:t>.</a:t>
            </a:r>
            <a:r>
              <a:rPr lang="ko-KR" altLang="en-US" dirty="0">
                <a:latin typeface="MalgunGothic"/>
              </a:rPr>
              <a:t> 이 과정에서 </a:t>
            </a:r>
            <a:r>
              <a:rPr lang="ko-KR" altLang="en-US" dirty="0"/>
              <a:t>매출과 수요에 관한 시계열 모형을 활용하였다</a:t>
            </a:r>
            <a:r>
              <a:rPr lang="en-US" altLang="ko-KR" dirty="0"/>
              <a:t>.</a:t>
            </a:r>
            <a:r>
              <a:rPr lang="ko-KR" altLang="en-US" dirty="0"/>
              <a:t> 해당 시계열 분석을 진행한 결과를 토대로 매출 분석 진행할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365C98E2-9C7E-75AF-BCF7-9C7402CB4925}"/>
              </a:ext>
            </a:extLst>
          </p:cNvPr>
          <p:cNvSpPr/>
          <p:nvPr/>
        </p:nvSpPr>
        <p:spPr>
          <a:xfrm>
            <a:off x="4223236" y="3550192"/>
            <a:ext cx="477281" cy="53226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A1D1BC-EF8D-4DD0-30C2-7B26DAD0A41E}"/>
              </a:ext>
            </a:extLst>
          </p:cNvPr>
          <p:cNvSpPr/>
          <p:nvPr/>
        </p:nvSpPr>
        <p:spPr>
          <a:xfrm>
            <a:off x="7443535" y="1855784"/>
            <a:ext cx="1462760" cy="300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연구 내용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CAB37DD9-CFA2-D32F-8C2C-2DE056521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9007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4C7D86-F93D-3D8A-DA8C-0152D7163DAF}"/>
              </a:ext>
            </a:extLst>
          </p:cNvPr>
          <p:cNvSpPr/>
          <p:nvPr/>
        </p:nvSpPr>
        <p:spPr>
          <a:xfrm>
            <a:off x="1164094" y="2863589"/>
            <a:ext cx="2505070" cy="44932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 err="1">
                <a:solidFill>
                  <a:schemeClr val="bg1"/>
                </a:solidFill>
              </a:rPr>
              <a:t>자기회귀시차분포모형</a:t>
            </a:r>
            <a:endParaRPr kumimoji="1"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E3BF59-5BDF-912E-45E5-E2612821F30F}"/>
              </a:ext>
            </a:extLst>
          </p:cNvPr>
          <p:cNvSpPr/>
          <p:nvPr/>
        </p:nvSpPr>
        <p:spPr>
          <a:xfrm>
            <a:off x="4665841" y="2863589"/>
            <a:ext cx="2505070" cy="44932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MalgunGothicBold"/>
              </a:rPr>
              <a:t>시계열 분석 그래프</a:t>
            </a:r>
            <a:endParaRPr lang="ko-KR" altLang="en-US" sz="1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088F5E-D953-755F-FDC6-F5D9234114F6}"/>
              </a:ext>
            </a:extLst>
          </p:cNvPr>
          <p:cNvSpPr/>
          <p:nvPr/>
        </p:nvSpPr>
        <p:spPr>
          <a:xfrm>
            <a:off x="1164094" y="4057136"/>
            <a:ext cx="2505070" cy="2343664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38D1F5-58CA-9D53-D435-1348F7E22CD8}"/>
              </a:ext>
            </a:extLst>
          </p:cNvPr>
          <p:cNvSpPr/>
          <p:nvPr/>
        </p:nvSpPr>
        <p:spPr>
          <a:xfrm>
            <a:off x="4665841" y="4057136"/>
            <a:ext cx="2505070" cy="2343664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3" name="갈매기형 수장[C] 12">
            <a:extLst>
              <a:ext uri="{FF2B5EF4-FFF2-40B4-BE49-F238E27FC236}">
                <a16:creationId xmlns:a16="http://schemas.microsoft.com/office/drawing/2014/main" id="{55C74CE8-BD57-BCC3-80BF-143662A488F2}"/>
              </a:ext>
            </a:extLst>
          </p:cNvPr>
          <p:cNvSpPr/>
          <p:nvPr/>
        </p:nvSpPr>
        <p:spPr>
          <a:xfrm rot="5400000">
            <a:off x="2357309" y="3505769"/>
            <a:ext cx="118638" cy="423081"/>
          </a:xfrm>
          <a:prstGeom prst="chevron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5" name="갈매기형 수장[C] 14">
            <a:extLst>
              <a:ext uri="{FF2B5EF4-FFF2-40B4-BE49-F238E27FC236}">
                <a16:creationId xmlns:a16="http://schemas.microsoft.com/office/drawing/2014/main" id="{91BC939B-80FE-754E-78C2-BE209C5701BA}"/>
              </a:ext>
            </a:extLst>
          </p:cNvPr>
          <p:cNvSpPr/>
          <p:nvPr/>
        </p:nvSpPr>
        <p:spPr>
          <a:xfrm rot="5400000">
            <a:off x="5859056" y="3505769"/>
            <a:ext cx="118638" cy="423081"/>
          </a:xfrm>
          <a:prstGeom prst="chevron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갈매기형 수장[C] 16">
            <a:extLst>
              <a:ext uri="{FF2B5EF4-FFF2-40B4-BE49-F238E27FC236}">
                <a16:creationId xmlns:a16="http://schemas.microsoft.com/office/drawing/2014/main" id="{99801095-B704-A296-3C97-CA9D6D959DC7}"/>
              </a:ext>
            </a:extLst>
          </p:cNvPr>
          <p:cNvSpPr/>
          <p:nvPr/>
        </p:nvSpPr>
        <p:spPr>
          <a:xfrm rot="5400000">
            <a:off x="2357309" y="3400259"/>
            <a:ext cx="118638" cy="423081"/>
          </a:xfrm>
          <a:prstGeom prst="chevron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[C] 20">
            <a:extLst>
              <a:ext uri="{FF2B5EF4-FFF2-40B4-BE49-F238E27FC236}">
                <a16:creationId xmlns:a16="http://schemas.microsoft.com/office/drawing/2014/main" id="{5627FBFF-D9A2-D405-8DEA-7C617BB107FC}"/>
              </a:ext>
            </a:extLst>
          </p:cNvPr>
          <p:cNvSpPr/>
          <p:nvPr/>
        </p:nvSpPr>
        <p:spPr>
          <a:xfrm rot="5400000">
            <a:off x="5859056" y="3400259"/>
            <a:ext cx="118638" cy="423081"/>
          </a:xfrm>
          <a:prstGeom prst="chevron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4BF511-D22D-FF51-AF91-A032D52B5C47}"/>
              </a:ext>
            </a:extLst>
          </p:cNvPr>
          <p:cNvSpPr txBox="1"/>
          <p:nvPr/>
        </p:nvSpPr>
        <p:spPr>
          <a:xfrm>
            <a:off x="1164092" y="1760639"/>
            <a:ext cx="6396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8597B1"/>
                </a:solidFill>
              </a:rPr>
              <a:t>해당 선행 연구 내용에서 </a:t>
            </a:r>
            <a:r>
              <a:rPr kumimoji="1" lang="ko-KR" altLang="en-US" sz="1600" b="1" dirty="0">
                <a:solidFill>
                  <a:schemeClr val="tx2">
                    <a:lumMod val="50000"/>
                  </a:schemeClr>
                </a:solidFill>
              </a:rPr>
              <a:t>시계열</a:t>
            </a:r>
            <a:r>
              <a:rPr kumimoji="1" lang="ko-KR" altLang="en-US" sz="1600" b="1" dirty="0">
                <a:solidFill>
                  <a:srgbClr val="8597B1"/>
                </a:solidFill>
              </a:rPr>
              <a:t> 분석과 관련하여 참고할 분석 기법들</a:t>
            </a:r>
            <a:endParaRPr kumimoji="1" lang="ko-Kore-KR" altLang="en-US" sz="1400" b="1" dirty="0">
              <a:solidFill>
                <a:srgbClr val="8597B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AE36BB-DD00-F256-F537-A013DBCD5A1A}"/>
              </a:ext>
            </a:extLst>
          </p:cNvPr>
          <p:cNvSpPr txBox="1"/>
          <p:nvPr/>
        </p:nvSpPr>
        <p:spPr>
          <a:xfrm>
            <a:off x="1299404" y="4178745"/>
            <a:ext cx="2277336" cy="1673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/>
              <a:t>논문에서 </a:t>
            </a:r>
            <a:r>
              <a:rPr kumimoji="1" lang="en-US" altLang="ko-KR" sz="1400" b="1" dirty="0"/>
              <a:t>ARDL</a:t>
            </a:r>
            <a:r>
              <a:rPr kumimoji="1" lang="ko-KR" altLang="en-US" sz="1400" b="1" dirty="0"/>
              <a:t> 모형을 이용하였다</a:t>
            </a:r>
            <a:r>
              <a:rPr kumimoji="1" lang="en-US" altLang="ko-KR" sz="1400" b="1" dirty="0"/>
              <a:t>.</a:t>
            </a:r>
            <a:r>
              <a:rPr kumimoji="1" lang="ko-KR" altLang="en-US" sz="1400" b="1" dirty="0"/>
              <a:t> 또한</a:t>
            </a:r>
            <a:r>
              <a:rPr kumimoji="1" lang="en-US" altLang="ko-KR" sz="1400" b="1" dirty="0"/>
              <a:t>,</a:t>
            </a:r>
            <a:r>
              <a:rPr kumimoji="1" lang="ko-KR" altLang="en-US" sz="1400" b="1" dirty="0"/>
              <a:t> 시계열 자료의 정상성</a:t>
            </a:r>
            <a:r>
              <a:rPr kumimoji="1" lang="en-US" altLang="ko-KR" sz="1400" b="1" dirty="0"/>
              <a:t>(stationary) </a:t>
            </a:r>
            <a:r>
              <a:rPr kumimoji="1" lang="ko-KR" altLang="en-US" sz="1400" b="1" dirty="0"/>
              <a:t>검증에 대한 내용을 참고 할 수 있다</a:t>
            </a:r>
            <a:r>
              <a:rPr kumimoji="1" lang="en-US" altLang="ko-KR" sz="1400" b="1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B31203-2D83-8CD2-ADA0-3C8937983DEF}"/>
              </a:ext>
            </a:extLst>
          </p:cNvPr>
          <p:cNvSpPr txBox="1"/>
          <p:nvPr/>
        </p:nvSpPr>
        <p:spPr>
          <a:xfrm>
            <a:off x="4779707" y="4178745"/>
            <a:ext cx="2277336" cy="1724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dirty="0"/>
              <a:t>복잡한 분석 기법이나 모형에 대한 설명보다 시각화를 통한 효과적이고 쉬운 데이터 분석을 제공할 것이기 때문에</a:t>
            </a:r>
            <a:r>
              <a:rPr kumimoji="1" lang="en-US" altLang="ko-KR" sz="1200" b="1" dirty="0"/>
              <a:t>,</a:t>
            </a:r>
            <a:r>
              <a:rPr kumimoji="1" lang="ko-KR" altLang="en-US" sz="1200" b="1" dirty="0"/>
              <a:t> 시계열 그래프를 어떻게 그렸는지도 참고가 필요하다</a:t>
            </a:r>
            <a:r>
              <a:rPr kumimoji="1" lang="en-US" altLang="ko-KR" sz="1200" b="1" dirty="0"/>
              <a:t>.</a:t>
            </a:r>
            <a:endParaRPr kumimoji="1" lang="ko-Kore-KR" altLang="en-US" sz="11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B8A326-26EA-EFA8-83D4-1A5EBFCAA8F0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3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D8B8C0-78DD-2E94-1820-9230056C8776}"/>
              </a:ext>
            </a:extLst>
          </p:cNvPr>
          <p:cNvSpPr txBox="1"/>
          <p:nvPr/>
        </p:nvSpPr>
        <p:spPr>
          <a:xfrm>
            <a:off x="717556" y="639720"/>
            <a:ext cx="1835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시계열분석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20D696-5162-B796-A41E-7C5C3053B321}"/>
              </a:ext>
            </a:extLst>
          </p:cNvPr>
          <p:cNvSpPr txBox="1"/>
          <p:nvPr/>
        </p:nvSpPr>
        <p:spPr>
          <a:xfrm>
            <a:off x="2327525" y="678385"/>
            <a:ext cx="2198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8597B1"/>
                </a:solidFill>
              </a:rPr>
              <a:t>선행 연구사례</a:t>
            </a:r>
            <a:endParaRPr kumimoji="1" lang="ko-Kore-KR" altLang="en-US" b="1" dirty="0">
              <a:solidFill>
                <a:srgbClr val="8597B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7DE060D-96D2-5ACF-3AA1-8322B1695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684" y="2750746"/>
            <a:ext cx="3790505" cy="17208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7385F9C-833F-0FAC-EDB9-B637EBD06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685" y="4649459"/>
            <a:ext cx="3790505" cy="17513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D86239-7533-EAE6-D23C-965C8F5F4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4017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04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6" y="639720"/>
            <a:ext cx="1699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상권분석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CACF4-10A5-E435-9609-8BB023904DBE}"/>
              </a:ext>
            </a:extLst>
          </p:cNvPr>
          <p:cNvSpPr txBox="1"/>
          <p:nvPr/>
        </p:nvSpPr>
        <p:spPr>
          <a:xfrm>
            <a:off x="2060107" y="678385"/>
            <a:ext cx="2373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8597B1"/>
                </a:solidFill>
              </a:rPr>
              <a:t>선행 연구사례</a:t>
            </a:r>
            <a:endParaRPr kumimoji="1" lang="ko-Kore-KR" altLang="en-US" sz="2000" b="1" dirty="0">
              <a:solidFill>
                <a:srgbClr val="8597B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40CC73-0D94-E0CF-1E91-4B0503CE38D7}"/>
              </a:ext>
            </a:extLst>
          </p:cNvPr>
          <p:cNvGrpSpPr/>
          <p:nvPr/>
        </p:nvGrpSpPr>
        <p:grpSpPr>
          <a:xfrm>
            <a:off x="420330" y="1978475"/>
            <a:ext cx="3453751" cy="3780617"/>
            <a:chOff x="438617" y="2255003"/>
            <a:chExt cx="2510732" cy="2646336"/>
          </a:xfrm>
        </p:grpSpPr>
        <p:pic>
          <p:nvPicPr>
            <p:cNvPr id="7" name="Picture 2" descr="학술논문을 찾아서 읽는 방법">
              <a:extLst>
                <a:ext uri="{FF2B5EF4-FFF2-40B4-BE49-F238E27FC236}">
                  <a16:creationId xmlns:a16="http://schemas.microsoft.com/office/drawing/2014/main" id="{0421E1CE-04EA-F81F-6A1A-0F8B83161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17" y="2255003"/>
              <a:ext cx="2510732" cy="2646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7E5AABA-FC46-EC25-297A-4A8BF21EF36C}"/>
                </a:ext>
              </a:extLst>
            </p:cNvPr>
            <p:cNvSpPr/>
            <p:nvPr/>
          </p:nvSpPr>
          <p:spPr>
            <a:xfrm>
              <a:off x="438617" y="2270013"/>
              <a:ext cx="2510732" cy="263132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BF0AF6-3AFD-6C97-AB88-C3D594A51CD7}"/>
              </a:ext>
            </a:extLst>
          </p:cNvPr>
          <p:cNvSpPr txBox="1"/>
          <p:nvPr/>
        </p:nvSpPr>
        <p:spPr>
          <a:xfrm>
            <a:off x="891839" y="2407701"/>
            <a:ext cx="2510732" cy="309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ko-KR" altLang="en-US" sz="1100" b="1" dirty="0" err="1">
                <a:solidFill>
                  <a:schemeClr val="bg1"/>
                </a:solidFill>
              </a:rPr>
              <a:t>김철성</a:t>
            </a:r>
            <a:r>
              <a:rPr kumimoji="1" lang="ko-KR" altLang="en-US" sz="1100" b="1" dirty="0">
                <a:solidFill>
                  <a:schemeClr val="bg1"/>
                </a:solidFill>
              </a:rPr>
              <a:t> </a:t>
            </a:r>
            <a:r>
              <a:rPr kumimoji="1" lang="en-US" altLang="ko-KR" sz="1100" b="1" dirty="0">
                <a:solidFill>
                  <a:schemeClr val="bg1"/>
                </a:solidFill>
              </a:rPr>
              <a:t>(</a:t>
            </a:r>
            <a:r>
              <a:rPr kumimoji="1" lang="en" altLang="ko-KR" sz="1100" b="1" dirty="0">
                <a:solidFill>
                  <a:schemeClr val="bg1"/>
                </a:solidFill>
              </a:rPr>
              <a:t>Kim, </a:t>
            </a:r>
            <a:r>
              <a:rPr kumimoji="1" lang="en" altLang="ko-KR" sz="1100" b="1" dirty="0" err="1">
                <a:solidFill>
                  <a:schemeClr val="bg1"/>
                </a:solidFill>
              </a:rPr>
              <a:t>Chul</a:t>
            </a:r>
            <a:r>
              <a:rPr kumimoji="1" lang="en" altLang="ko-KR" sz="1100" b="1" dirty="0">
                <a:solidFill>
                  <a:schemeClr val="bg1"/>
                </a:solidFill>
              </a:rPr>
              <a:t> Sung). (2017). The effect of commercial analysis system on the entrepreneurial performance, business continuity intention, and entrepreneurial satisfaction of small businesses [Doctoral dissertation, Graduate School of Industrial and Entrepreneurial Management, Chung-Ang University]. </a:t>
            </a:r>
            <a:endParaRPr kumimoji="1"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467F4D-6CEA-C134-1515-1033761936A8}"/>
              </a:ext>
            </a:extLst>
          </p:cNvPr>
          <p:cNvSpPr/>
          <p:nvPr/>
        </p:nvSpPr>
        <p:spPr>
          <a:xfrm>
            <a:off x="5049672" y="1978474"/>
            <a:ext cx="6250489" cy="3780617"/>
          </a:xfrm>
          <a:prstGeom prst="rect">
            <a:avLst/>
          </a:prstGeom>
          <a:noFill/>
          <a:ln w="34925">
            <a:solidFill>
              <a:schemeClr val="tx2">
                <a:lumMod val="5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282C6F-08E5-D4DB-4F3E-E285D105F0C2}"/>
              </a:ext>
            </a:extLst>
          </p:cNvPr>
          <p:cNvSpPr txBox="1"/>
          <p:nvPr/>
        </p:nvSpPr>
        <p:spPr>
          <a:xfrm>
            <a:off x="5401938" y="2316361"/>
            <a:ext cx="5545953" cy="2540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dirty="0">
                <a:effectLst/>
                <a:latin typeface="HCRBatang"/>
              </a:rPr>
              <a:t>본 논문에서는 빈도분석</a:t>
            </a:r>
            <a:r>
              <a:rPr lang="en-US" altLang="ko-KR" sz="1800" dirty="0">
                <a:effectLst/>
                <a:latin typeface="HCRBatang"/>
              </a:rPr>
              <a:t>,</a:t>
            </a:r>
            <a:r>
              <a:rPr lang="ko-KR" altLang="en-US" sz="1800" dirty="0">
                <a:effectLst/>
                <a:latin typeface="HCRBatang"/>
              </a:rPr>
              <a:t> 요인분석</a:t>
            </a:r>
            <a:r>
              <a:rPr lang="en-US" altLang="ko-KR" sz="1800" dirty="0">
                <a:effectLst/>
                <a:latin typeface="HCRBatang"/>
              </a:rPr>
              <a:t>,</a:t>
            </a:r>
            <a:r>
              <a:rPr lang="ko-KR" altLang="en-US" sz="1800" dirty="0">
                <a:effectLst/>
                <a:latin typeface="HCRBatang"/>
              </a:rPr>
              <a:t> 상관분석</a:t>
            </a:r>
            <a:r>
              <a:rPr lang="en-US" altLang="ko-KR" sz="1800" dirty="0">
                <a:effectLst/>
                <a:latin typeface="HCRBatang"/>
              </a:rPr>
              <a:t>,</a:t>
            </a:r>
            <a:r>
              <a:rPr lang="ko-KR" altLang="en-US" dirty="0">
                <a:latin typeface="HCRBatang"/>
              </a:rPr>
              <a:t> </a:t>
            </a:r>
            <a:r>
              <a:rPr lang="ko-KR" altLang="en-US" sz="1800" dirty="0">
                <a:effectLst/>
                <a:latin typeface="HCRBatang"/>
              </a:rPr>
              <a:t>회귀분석 </a:t>
            </a:r>
            <a:r>
              <a:rPr lang="ko-KR" altLang="en-US" dirty="0">
                <a:latin typeface="HCRBatang"/>
              </a:rPr>
              <a:t>등을 활용하여 </a:t>
            </a:r>
            <a:r>
              <a:rPr lang="en-US" altLang="ko-KR" dirty="0">
                <a:latin typeface="HCRBatang"/>
              </a:rPr>
              <a:t>“</a:t>
            </a:r>
            <a:r>
              <a:rPr lang="ko-KR" altLang="en-US" dirty="0">
                <a:latin typeface="HCRBatang"/>
              </a:rPr>
              <a:t>상권분석 시스템</a:t>
            </a:r>
            <a:r>
              <a:rPr lang="en-US" altLang="ko-KR" dirty="0">
                <a:latin typeface="HCRBatang"/>
              </a:rPr>
              <a:t>”</a:t>
            </a:r>
            <a:r>
              <a:rPr lang="ko-KR" altLang="en-US" dirty="0">
                <a:latin typeface="HCRBatang"/>
              </a:rPr>
              <a:t>의 효과를 분석한 내용을 다뤘다</a:t>
            </a:r>
            <a:r>
              <a:rPr lang="en-US" altLang="ko-KR" dirty="0">
                <a:latin typeface="HCRBatang"/>
              </a:rPr>
              <a:t>.</a:t>
            </a:r>
            <a:r>
              <a:rPr lang="ko-KR" altLang="en-US" dirty="0">
                <a:latin typeface="HCRBatang"/>
              </a:rPr>
              <a:t> 상권은 규모</a:t>
            </a:r>
            <a:r>
              <a:rPr lang="en-US" altLang="ko-KR" dirty="0">
                <a:latin typeface="HCRBatang"/>
              </a:rPr>
              <a:t>, </a:t>
            </a:r>
            <a:r>
              <a:rPr lang="ko-KR" altLang="en-US" dirty="0">
                <a:latin typeface="HCRBatang"/>
              </a:rPr>
              <a:t>고객의 밀집도</a:t>
            </a:r>
            <a:r>
              <a:rPr lang="en-US" altLang="ko-KR" dirty="0">
                <a:latin typeface="HCRBatang"/>
              </a:rPr>
              <a:t>, </a:t>
            </a:r>
            <a:r>
              <a:rPr lang="ko-KR" altLang="en-US" dirty="0">
                <a:latin typeface="HCRBatang"/>
              </a:rPr>
              <a:t>지리적 범위</a:t>
            </a:r>
            <a:r>
              <a:rPr lang="en-US" altLang="ko-KR" dirty="0">
                <a:latin typeface="HCRBatang"/>
              </a:rPr>
              <a:t>, </a:t>
            </a:r>
            <a:r>
              <a:rPr lang="ko-KR" altLang="en-US" dirty="0">
                <a:latin typeface="HCRBatang"/>
              </a:rPr>
              <a:t>상권의 유형에 따라 매출이 달라지므로 상권을 정확하게 파악하는 것은 소상공인의 경영 전략에 매우 중요하다는 것이 논문에서 밝혀졌다</a:t>
            </a:r>
            <a:r>
              <a:rPr lang="en-US" altLang="ko-KR" dirty="0">
                <a:latin typeface="HCRBatang"/>
              </a:rPr>
              <a:t>.</a:t>
            </a:r>
            <a:r>
              <a:rPr lang="ko-KR" altLang="en-US" dirty="0">
                <a:latin typeface="HCRBatang"/>
              </a:rPr>
              <a:t> </a:t>
            </a:r>
            <a:endParaRPr lang="ko-KR" altLang="en-US" dirty="0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A31E825C-F355-F645-25D0-EBC6EE70AED0}"/>
              </a:ext>
            </a:extLst>
          </p:cNvPr>
          <p:cNvSpPr/>
          <p:nvPr/>
        </p:nvSpPr>
        <p:spPr>
          <a:xfrm>
            <a:off x="4223236" y="3550192"/>
            <a:ext cx="477281" cy="53226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B0148D-0535-E7EA-85CE-69CCE18C06FE}"/>
              </a:ext>
            </a:extLst>
          </p:cNvPr>
          <p:cNvSpPr/>
          <p:nvPr/>
        </p:nvSpPr>
        <p:spPr>
          <a:xfrm>
            <a:off x="7443535" y="1855784"/>
            <a:ext cx="1462760" cy="300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연구 내용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F8D2920-3BA1-EAA1-77E5-3C7CDF43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5951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5EBED07-ABCE-6D81-154F-FF866614D331}"/>
              </a:ext>
            </a:extLst>
          </p:cNvPr>
          <p:cNvSpPr/>
          <p:nvPr/>
        </p:nvSpPr>
        <p:spPr>
          <a:xfrm>
            <a:off x="1221708" y="849021"/>
            <a:ext cx="5886602" cy="4959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CBF42FE-345E-4EEB-C738-E0BF2A062592}"/>
              </a:ext>
            </a:extLst>
          </p:cNvPr>
          <p:cNvSpPr/>
          <p:nvPr/>
        </p:nvSpPr>
        <p:spPr>
          <a:xfrm>
            <a:off x="1221708" y="1608738"/>
            <a:ext cx="5886602" cy="4959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C08EF48-6F3B-3C72-7E83-125DF2596404}"/>
              </a:ext>
            </a:extLst>
          </p:cNvPr>
          <p:cNvSpPr/>
          <p:nvPr/>
        </p:nvSpPr>
        <p:spPr>
          <a:xfrm>
            <a:off x="1221708" y="2368455"/>
            <a:ext cx="5886602" cy="4959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CAA4A92-A3AA-97D4-942F-865CAB47B7A2}"/>
              </a:ext>
            </a:extLst>
          </p:cNvPr>
          <p:cNvSpPr/>
          <p:nvPr/>
        </p:nvSpPr>
        <p:spPr>
          <a:xfrm>
            <a:off x="1221708" y="3128172"/>
            <a:ext cx="5886602" cy="4959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08F9C23-384D-8ADC-371F-CDBA7A3DB237}"/>
              </a:ext>
            </a:extLst>
          </p:cNvPr>
          <p:cNvSpPr/>
          <p:nvPr/>
        </p:nvSpPr>
        <p:spPr>
          <a:xfrm>
            <a:off x="1221708" y="3887889"/>
            <a:ext cx="5886602" cy="4959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4E55A21-87EC-0A72-45EA-FFCB1BAA870E}"/>
              </a:ext>
            </a:extLst>
          </p:cNvPr>
          <p:cNvSpPr/>
          <p:nvPr/>
        </p:nvSpPr>
        <p:spPr>
          <a:xfrm>
            <a:off x="1221708" y="4647606"/>
            <a:ext cx="5886602" cy="4959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8E69A41-830C-B140-5794-EB40A3F9B837}"/>
              </a:ext>
            </a:extLst>
          </p:cNvPr>
          <p:cNvSpPr/>
          <p:nvPr/>
        </p:nvSpPr>
        <p:spPr>
          <a:xfrm>
            <a:off x="1221708" y="5407325"/>
            <a:ext cx="5886602" cy="4959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Oval 295"/>
          <p:cNvSpPr>
            <a:spLocks noChangeArrowheads="1"/>
          </p:cNvSpPr>
          <p:nvPr/>
        </p:nvSpPr>
        <p:spPr bwMode="auto">
          <a:xfrm>
            <a:off x="7788540" y="3119682"/>
            <a:ext cx="275533" cy="27553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1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115735" y="2085599"/>
            <a:ext cx="432076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1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Table of Contents</a:t>
            </a:r>
            <a:endParaRPr lang="ko-KR" altLang="en-US" sz="4000" b="1" spc="-1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8" name="자유형 17"/>
          <p:cNvSpPr>
            <a:spLocks/>
          </p:cNvSpPr>
          <p:nvPr/>
        </p:nvSpPr>
        <p:spPr bwMode="auto">
          <a:xfrm rot="10008546">
            <a:off x="8211663" y="484787"/>
            <a:ext cx="4143226" cy="4326309"/>
          </a:xfrm>
          <a:custGeom>
            <a:avLst/>
            <a:gdLst>
              <a:gd name="connsiteX0" fmla="*/ 2496345 w 4143226"/>
              <a:gd name="connsiteY0" fmla="*/ 4291469 h 4326309"/>
              <a:gd name="connsiteX1" fmla="*/ 2044220 w 4143226"/>
              <a:gd name="connsiteY1" fmla="*/ 4091878 h 4326309"/>
              <a:gd name="connsiteX2" fmla="*/ 1745665 w 4143226"/>
              <a:gd name="connsiteY2" fmla="*/ 3836136 h 4326309"/>
              <a:gd name="connsiteX3" fmla="*/ 1489760 w 4143226"/>
              <a:gd name="connsiteY3" fmla="*/ 3623017 h 4326309"/>
              <a:gd name="connsiteX4" fmla="*/ 1329819 w 4143226"/>
              <a:gd name="connsiteY4" fmla="*/ 3644329 h 4326309"/>
              <a:gd name="connsiteX5" fmla="*/ 1031264 w 4143226"/>
              <a:gd name="connsiteY5" fmla="*/ 3761544 h 4326309"/>
              <a:gd name="connsiteX6" fmla="*/ 636743 w 4143226"/>
              <a:gd name="connsiteY6" fmla="*/ 3697609 h 4326309"/>
              <a:gd name="connsiteX7" fmla="*/ 380839 w 4143226"/>
              <a:gd name="connsiteY7" fmla="*/ 3324651 h 4326309"/>
              <a:gd name="connsiteX8" fmla="*/ 370176 w 4143226"/>
              <a:gd name="connsiteY8" fmla="*/ 2855790 h 4326309"/>
              <a:gd name="connsiteX9" fmla="*/ 114270 w 4143226"/>
              <a:gd name="connsiteY9" fmla="*/ 2695951 h 4326309"/>
              <a:gd name="connsiteX10" fmla="*/ 0 w 4143226"/>
              <a:gd name="connsiteY10" fmla="*/ 2637436 h 4326309"/>
              <a:gd name="connsiteX11" fmla="*/ 462361 w 4143226"/>
              <a:gd name="connsiteY11" fmla="*/ 664743 h 4326309"/>
              <a:gd name="connsiteX12" fmla="*/ 541258 w 4143226"/>
              <a:gd name="connsiteY12" fmla="*/ 663769 h 4326309"/>
              <a:gd name="connsiteX13" fmla="*/ 626081 w 4143226"/>
              <a:gd name="connsiteY13" fmla="*/ 671324 h 4326309"/>
              <a:gd name="connsiteX14" fmla="*/ 956625 w 4143226"/>
              <a:gd name="connsiteY14" fmla="*/ 745915 h 4326309"/>
              <a:gd name="connsiteX15" fmla="*/ 1233855 w 4143226"/>
              <a:gd name="connsiteY15" fmla="*/ 735259 h 4326309"/>
              <a:gd name="connsiteX16" fmla="*/ 1649701 w 4143226"/>
              <a:gd name="connsiteY16" fmla="*/ 223775 h 4326309"/>
              <a:gd name="connsiteX17" fmla="*/ 2236150 w 4143226"/>
              <a:gd name="connsiteY17" fmla="*/ 0 h 4326309"/>
              <a:gd name="connsiteX18" fmla="*/ 3089166 w 4143226"/>
              <a:gd name="connsiteY18" fmla="*/ 863131 h 4326309"/>
              <a:gd name="connsiteX19" fmla="*/ 3153143 w 4143226"/>
              <a:gd name="connsiteY19" fmla="*/ 1619702 h 4326309"/>
              <a:gd name="connsiteX20" fmla="*/ 3270432 w 4143226"/>
              <a:gd name="connsiteY20" fmla="*/ 1694293 h 4326309"/>
              <a:gd name="connsiteX21" fmla="*/ 3441036 w 4143226"/>
              <a:gd name="connsiteY21" fmla="*/ 1779541 h 4326309"/>
              <a:gd name="connsiteX22" fmla="*/ 4134112 w 4143226"/>
              <a:gd name="connsiteY22" fmla="*/ 3111532 h 4326309"/>
              <a:gd name="connsiteX23" fmla="*/ 2790611 w 4143226"/>
              <a:gd name="connsiteY23" fmla="*/ 4326309 h 4326309"/>
              <a:gd name="connsiteX24" fmla="*/ 2496345 w 4143226"/>
              <a:gd name="connsiteY24" fmla="*/ 4291469 h 432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143226" h="4326309">
                <a:moveTo>
                  <a:pt x="2496345" y="4291469"/>
                </a:moveTo>
                <a:cubicBezTo>
                  <a:pt x="2336612" y="4253382"/>
                  <a:pt x="2184168" y="4185118"/>
                  <a:pt x="2044220" y="4091878"/>
                </a:cubicBezTo>
                <a:cubicBezTo>
                  <a:pt x="1937594" y="4027943"/>
                  <a:pt x="1830966" y="3932039"/>
                  <a:pt x="1745665" y="3836136"/>
                </a:cubicBezTo>
                <a:cubicBezTo>
                  <a:pt x="1671026" y="3750889"/>
                  <a:pt x="1617712" y="3644329"/>
                  <a:pt x="1489760" y="3623017"/>
                </a:cubicBezTo>
                <a:cubicBezTo>
                  <a:pt x="1436446" y="3612361"/>
                  <a:pt x="1383133" y="3633673"/>
                  <a:pt x="1329819" y="3644329"/>
                </a:cubicBezTo>
                <a:cubicBezTo>
                  <a:pt x="1233855" y="3686953"/>
                  <a:pt x="1137891" y="3729577"/>
                  <a:pt x="1031264" y="3761544"/>
                </a:cubicBezTo>
                <a:cubicBezTo>
                  <a:pt x="892648" y="3804168"/>
                  <a:pt x="754033" y="3782856"/>
                  <a:pt x="636743" y="3697609"/>
                </a:cubicBezTo>
                <a:cubicBezTo>
                  <a:pt x="508791" y="3623017"/>
                  <a:pt x="402163" y="3473834"/>
                  <a:pt x="380839" y="3324651"/>
                </a:cubicBezTo>
                <a:cubicBezTo>
                  <a:pt x="359513" y="3175468"/>
                  <a:pt x="466140" y="2994317"/>
                  <a:pt x="370176" y="2855790"/>
                </a:cubicBezTo>
                <a:cubicBezTo>
                  <a:pt x="316862" y="2770543"/>
                  <a:pt x="210235" y="2738575"/>
                  <a:pt x="114270" y="2695951"/>
                </a:cubicBezTo>
                <a:lnTo>
                  <a:pt x="0" y="2637436"/>
                </a:lnTo>
                <a:lnTo>
                  <a:pt x="462361" y="664743"/>
                </a:lnTo>
                <a:lnTo>
                  <a:pt x="541258" y="663769"/>
                </a:lnTo>
                <a:cubicBezTo>
                  <a:pt x="569769" y="664830"/>
                  <a:pt x="598091" y="667328"/>
                  <a:pt x="626081" y="671324"/>
                </a:cubicBezTo>
                <a:cubicBezTo>
                  <a:pt x="732708" y="692636"/>
                  <a:pt x="849998" y="724604"/>
                  <a:pt x="956625" y="745915"/>
                </a:cubicBezTo>
                <a:cubicBezTo>
                  <a:pt x="1052589" y="767227"/>
                  <a:pt x="1148554" y="777883"/>
                  <a:pt x="1233855" y="735259"/>
                </a:cubicBezTo>
                <a:cubicBezTo>
                  <a:pt x="1457772" y="650012"/>
                  <a:pt x="1489760" y="372958"/>
                  <a:pt x="1649701" y="223775"/>
                </a:cubicBezTo>
                <a:cubicBezTo>
                  <a:pt x="1809641" y="85247"/>
                  <a:pt x="2022895" y="0"/>
                  <a:pt x="2236150" y="0"/>
                </a:cubicBezTo>
                <a:cubicBezTo>
                  <a:pt x="2705308" y="0"/>
                  <a:pt x="3089166" y="383613"/>
                  <a:pt x="3089166" y="863131"/>
                </a:cubicBezTo>
                <a:cubicBezTo>
                  <a:pt x="3089166" y="1118873"/>
                  <a:pt x="2907900" y="1406583"/>
                  <a:pt x="3153143" y="1619702"/>
                </a:cubicBezTo>
                <a:cubicBezTo>
                  <a:pt x="3185130" y="1641014"/>
                  <a:pt x="3227782" y="1672981"/>
                  <a:pt x="3270432" y="1694293"/>
                </a:cubicBezTo>
                <a:cubicBezTo>
                  <a:pt x="3323746" y="1715605"/>
                  <a:pt x="3377060" y="1747573"/>
                  <a:pt x="3441036" y="1779541"/>
                </a:cubicBezTo>
                <a:cubicBezTo>
                  <a:pt x="3920858" y="2035283"/>
                  <a:pt x="4198088" y="2568080"/>
                  <a:pt x="4134112" y="3111532"/>
                </a:cubicBezTo>
                <a:cubicBezTo>
                  <a:pt x="4059473" y="3782856"/>
                  <a:pt x="3473024" y="4326309"/>
                  <a:pt x="2790611" y="4326309"/>
                </a:cubicBezTo>
                <a:cubicBezTo>
                  <a:pt x="2690647" y="4326309"/>
                  <a:pt x="2592184" y="4314321"/>
                  <a:pt x="2496345" y="429146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/>
          </a:p>
        </p:txBody>
      </p:sp>
      <p:sp>
        <p:nvSpPr>
          <p:cNvPr id="14" name="Oval 294"/>
          <p:cNvSpPr>
            <a:spLocks noChangeArrowheads="1"/>
          </p:cNvSpPr>
          <p:nvPr/>
        </p:nvSpPr>
        <p:spPr bwMode="auto">
          <a:xfrm>
            <a:off x="6818181" y="5223581"/>
            <a:ext cx="580259" cy="578435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2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15" y="3213322"/>
            <a:ext cx="3860450" cy="31130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954904-0716-7370-5D1A-1EE649CE0037}"/>
              </a:ext>
            </a:extLst>
          </p:cNvPr>
          <p:cNvSpPr txBox="1"/>
          <p:nvPr/>
        </p:nvSpPr>
        <p:spPr>
          <a:xfrm>
            <a:off x="1269439" y="552013"/>
            <a:ext cx="7107241" cy="5351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ko-KR" sz="2000" b="1" dirty="0">
                <a:solidFill>
                  <a:schemeClr val="tx2">
                    <a:lumMod val="50000"/>
                  </a:schemeClr>
                </a:solidFill>
              </a:rPr>
              <a:t>01</a:t>
            </a: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</a:rPr>
              <a:t>   프로젝트 개요</a:t>
            </a:r>
          </a:p>
          <a:p>
            <a:pPr>
              <a:lnSpc>
                <a:spcPct val="250000"/>
              </a:lnSpc>
            </a:pPr>
            <a:r>
              <a:rPr kumimoji="1" lang="en-US" altLang="ko-KR" sz="2000" b="1" dirty="0">
                <a:solidFill>
                  <a:schemeClr val="tx2">
                    <a:lumMod val="50000"/>
                  </a:schemeClr>
                </a:solidFill>
              </a:rPr>
              <a:t>02</a:t>
            </a: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</a:rPr>
              <a:t>   프로젝트 제안 배경 </a:t>
            </a:r>
            <a:endParaRPr kumimoji="1" lang="en-US" altLang="ko-KR" sz="20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kumimoji="1" lang="en-US" altLang="ko-KR" sz="2000" b="1" dirty="0">
                <a:solidFill>
                  <a:schemeClr val="tx2">
                    <a:lumMod val="50000"/>
                  </a:schemeClr>
                </a:solidFill>
              </a:rPr>
              <a:t>03</a:t>
            </a: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</a:rPr>
              <a:t>   프로젝트 팀원 소개</a:t>
            </a:r>
          </a:p>
          <a:p>
            <a:pPr>
              <a:lnSpc>
                <a:spcPct val="250000"/>
              </a:lnSpc>
            </a:pPr>
            <a:r>
              <a:rPr kumimoji="1" lang="en-US" altLang="ko-KR" sz="2000" b="1" dirty="0">
                <a:solidFill>
                  <a:schemeClr val="tx2">
                    <a:lumMod val="50000"/>
                  </a:schemeClr>
                </a:solidFill>
              </a:rPr>
              <a:t>04</a:t>
            </a: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</a:rPr>
              <a:t>   프로젝트 세부 설명</a:t>
            </a:r>
            <a:endParaRPr kumimoji="1" lang="en-US" altLang="ko-KR" sz="20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kumimoji="1" lang="en-US" altLang="ko-KR" sz="2000" b="1" dirty="0">
                <a:solidFill>
                  <a:schemeClr val="tx2">
                    <a:lumMod val="50000"/>
                  </a:schemeClr>
                </a:solidFill>
              </a:rPr>
              <a:t>05</a:t>
            </a: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</a:rPr>
              <a:t>   서비스</a:t>
            </a:r>
            <a:r>
              <a:rPr kumimoji="1" lang="en-US" altLang="ko-KR" sz="2000" b="1" dirty="0">
                <a:solidFill>
                  <a:schemeClr val="tx2">
                    <a:lumMod val="50000"/>
                  </a:schemeClr>
                </a:solidFill>
              </a:rPr>
              <a:t>,</a:t>
            </a: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</a:rPr>
              <a:t> 기술 플로우 차트 및 코드 샘플 설명</a:t>
            </a:r>
            <a:endParaRPr kumimoji="1" lang="en-US" altLang="ko-KR" sz="20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kumimoji="1" lang="en-US" altLang="ko-KR" sz="2000" b="1" dirty="0">
                <a:solidFill>
                  <a:schemeClr val="tx2">
                    <a:lumMod val="50000"/>
                  </a:schemeClr>
                </a:solidFill>
              </a:rPr>
              <a:t>06</a:t>
            </a: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</a:rPr>
              <a:t>   프로젝트 기대효과</a:t>
            </a:r>
            <a:r>
              <a:rPr kumimoji="1" lang="en-US" altLang="ko-KR" sz="2000" b="1" dirty="0">
                <a:solidFill>
                  <a:schemeClr val="tx2">
                    <a:lumMod val="50000"/>
                  </a:schemeClr>
                </a:solidFill>
              </a:rPr>
              <a:t>, </a:t>
            </a: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</a:rPr>
              <a:t>사업화 계획</a:t>
            </a:r>
            <a:endParaRPr kumimoji="1" lang="en-US" altLang="ko-KR" sz="20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kumimoji="1" lang="en" altLang="ko-KR" sz="2000" b="1" dirty="0">
                <a:solidFill>
                  <a:schemeClr val="tx2">
                    <a:lumMod val="50000"/>
                  </a:schemeClr>
                </a:solidFill>
              </a:rPr>
              <a:t>07</a:t>
            </a: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</a:rPr>
              <a:t>   프로젝트 시연</a:t>
            </a:r>
            <a:endParaRPr kumimoji="1" lang="en-US" altLang="ko-KR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1F27F4-86C8-4269-572A-4EAAA3D25962}"/>
              </a:ext>
            </a:extLst>
          </p:cNvPr>
          <p:cNvSpPr txBox="1"/>
          <p:nvPr/>
        </p:nvSpPr>
        <p:spPr>
          <a:xfrm>
            <a:off x="9249228" y="1757015"/>
            <a:ext cx="1706678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kumimoji="1" lang="en-US" altLang="ko-KR" sz="4400" b="1" dirty="0">
                <a:solidFill>
                  <a:schemeClr val="bg1"/>
                </a:solidFill>
              </a:rPr>
              <a:t>INDEX</a:t>
            </a:r>
            <a:endParaRPr kumimoji="1" lang="ko-Kore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4C872AE-8761-8B54-1813-EE454E36B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2</a:t>
            </a:fld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F79E08-361D-BA28-14C4-86BD43A20BFD}"/>
              </a:ext>
            </a:extLst>
          </p:cNvPr>
          <p:cNvSpPr txBox="1"/>
          <p:nvPr/>
        </p:nvSpPr>
        <p:spPr>
          <a:xfrm>
            <a:off x="11147898" y="65467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CCD730-2E14-944D-860A-586DE3515B0A}"/>
              </a:ext>
            </a:extLst>
          </p:cNvPr>
          <p:cNvSpPr txBox="1"/>
          <p:nvPr/>
        </p:nvSpPr>
        <p:spPr>
          <a:xfrm>
            <a:off x="10756900" y="6540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64956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CACF4-10A5-E435-9609-8BB023904DBE}"/>
              </a:ext>
            </a:extLst>
          </p:cNvPr>
          <p:cNvSpPr txBox="1"/>
          <p:nvPr/>
        </p:nvSpPr>
        <p:spPr>
          <a:xfrm>
            <a:off x="2060107" y="678385"/>
            <a:ext cx="2198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8597B1"/>
                </a:solidFill>
              </a:rPr>
              <a:t>상권 분석 시스템</a:t>
            </a:r>
            <a:endParaRPr kumimoji="1" lang="ko-Kore-KR" altLang="en-US" b="1" dirty="0">
              <a:solidFill>
                <a:srgbClr val="8597B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4BF511-D22D-FF51-AF91-A032D52B5C47}"/>
              </a:ext>
            </a:extLst>
          </p:cNvPr>
          <p:cNvSpPr txBox="1"/>
          <p:nvPr/>
        </p:nvSpPr>
        <p:spPr>
          <a:xfrm>
            <a:off x="395464" y="1760639"/>
            <a:ext cx="6618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chemeClr val="tx2">
                    <a:lumMod val="50000"/>
                  </a:schemeClr>
                </a:solidFill>
              </a:rPr>
              <a:t>상권분석시스템</a:t>
            </a:r>
            <a:r>
              <a:rPr kumimoji="1" lang="ko-KR" altLang="en-US" sz="1600" b="1" dirty="0">
                <a:solidFill>
                  <a:srgbClr val="8597B1"/>
                </a:solidFill>
              </a:rPr>
              <a:t> </a:t>
            </a:r>
            <a:r>
              <a:rPr kumimoji="1" lang="en" altLang="ko-KR" sz="1600" b="1" dirty="0">
                <a:solidFill>
                  <a:srgbClr val="8597B1"/>
                </a:solidFill>
                <a:hlinkClick r:id="rId2"/>
              </a:rPr>
              <a:t>https://sg.sbiz.or.kr/godo/index.sg</a:t>
            </a:r>
            <a:r>
              <a:rPr kumimoji="1" lang="ko-KR" altLang="en-US" sz="1600" b="1" dirty="0">
                <a:solidFill>
                  <a:srgbClr val="8597B1"/>
                </a:solidFill>
              </a:rPr>
              <a:t> </a:t>
            </a:r>
            <a:r>
              <a:rPr kumimoji="1" lang="en-US" altLang="ko-KR" sz="1600" b="1" dirty="0">
                <a:solidFill>
                  <a:srgbClr val="8597B1"/>
                </a:solidFill>
              </a:rPr>
              <a:t>(</a:t>
            </a:r>
            <a:r>
              <a:rPr kumimoji="1" lang="ko-KR" altLang="en-US" sz="1600" b="1" dirty="0">
                <a:solidFill>
                  <a:srgbClr val="8597B1"/>
                </a:solidFill>
              </a:rPr>
              <a:t>소상공인 진흥공단</a:t>
            </a:r>
            <a:r>
              <a:rPr kumimoji="1" lang="en-US" altLang="ko-KR" sz="1600" b="1" dirty="0">
                <a:solidFill>
                  <a:srgbClr val="8597B1"/>
                </a:solidFill>
              </a:rPr>
              <a:t>)</a:t>
            </a:r>
            <a:endParaRPr kumimoji="1" lang="ko-Kore-KR" altLang="en-US" sz="1400" b="1" dirty="0">
              <a:solidFill>
                <a:srgbClr val="8597B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2B55231-E823-5F34-1B9C-C32E28428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51" r="2074" b="15476"/>
          <a:stretch/>
        </p:blipFill>
        <p:spPr>
          <a:xfrm>
            <a:off x="407625" y="2428181"/>
            <a:ext cx="6618878" cy="301298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82FF173-70E4-19B5-DD71-02A4DAC580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6" r="7873"/>
          <a:stretch/>
        </p:blipFill>
        <p:spPr>
          <a:xfrm>
            <a:off x="407624" y="5644875"/>
            <a:ext cx="6618877" cy="9017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531BCD2B-1AF6-4BB4-6DA1-ABBC78C40DAE}"/>
              </a:ext>
            </a:extLst>
          </p:cNvPr>
          <p:cNvSpPr/>
          <p:nvPr/>
        </p:nvSpPr>
        <p:spPr>
          <a:xfrm>
            <a:off x="7560859" y="3934673"/>
            <a:ext cx="477281" cy="53226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D0EF21-6041-0AC6-7B3C-77C317717824}"/>
              </a:ext>
            </a:extLst>
          </p:cNvPr>
          <p:cNvSpPr/>
          <p:nvPr/>
        </p:nvSpPr>
        <p:spPr>
          <a:xfrm>
            <a:off x="8428382" y="3556715"/>
            <a:ext cx="3193774" cy="2851610"/>
          </a:xfrm>
          <a:prstGeom prst="rect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D27AF-5FA3-81B0-BBAA-87F5E802ABE4}"/>
              </a:ext>
            </a:extLst>
          </p:cNvPr>
          <p:cNvSpPr txBox="1"/>
          <p:nvPr/>
        </p:nvSpPr>
        <p:spPr>
          <a:xfrm>
            <a:off x="8428382" y="3621430"/>
            <a:ext cx="3337855" cy="2637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b="1" dirty="0"/>
              <a:t>&gt;</a:t>
            </a:r>
            <a:r>
              <a:rPr kumimoji="1" lang="en-US" altLang="ko-KR" sz="1600" b="1" dirty="0"/>
              <a:t>&gt;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(A)</a:t>
            </a:r>
            <a:r>
              <a:rPr kumimoji="1" lang="ko-KR" altLang="en-US" sz="1600" b="1" dirty="0"/>
              <a:t> 소상공인 진흥 공단에서 제공하는 상권 분석 시스템의 기능을 참고하여</a:t>
            </a:r>
            <a:r>
              <a:rPr kumimoji="1" lang="en-US" altLang="ko-KR" sz="1600" b="1" dirty="0"/>
              <a:t>,</a:t>
            </a:r>
            <a:r>
              <a:rPr kumimoji="1" lang="ko-KR" altLang="en-US" sz="1600" b="1" dirty="0"/>
              <a:t> 앱 서비스 기능 개발 </a:t>
            </a:r>
            <a:endParaRPr kumimoji="1" lang="en-US" altLang="ko-KR" sz="1600" b="1" dirty="0"/>
          </a:p>
          <a:p>
            <a:pPr>
              <a:lnSpc>
                <a:spcPct val="150000"/>
              </a:lnSpc>
            </a:pPr>
            <a:endParaRPr kumimoji="1" lang="en-US" altLang="ko-Kore-KR" sz="1600" b="1" dirty="0"/>
          </a:p>
          <a:p>
            <a:pPr>
              <a:lnSpc>
                <a:spcPct val="150000"/>
              </a:lnSpc>
            </a:pPr>
            <a:r>
              <a:rPr kumimoji="1" lang="en-US" altLang="ko-KR" sz="1600" b="1" dirty="0"/>
              <a:t>&gt;&gt;</a:t>
            </a:r>
            <a:r>
              <a:rPr kumimoji="1" lang="ko-Kore-KR" altLang="en-US" sz="1600" b="1" dirty="0"/>
              <a:t> </a:t>
            </a:r>
            <a:r>
              <a:rPr kumimoji="1" lang="en-US" altLang="ko-Kore-KR" sz="1600" b="1" dirty="0"/>
              <a:t>(B) </a:t>
            </a:r>
            <a:r>
              <a:rPr kumimoji="1" lang="ko-KR" altLang="en-US" sz="1600" b="1" dirty="0"/>
              <a:t>제공하는 오픈 </a:t>
            </a:r>
            <a:r>
              <a:rPr kumimoji="1" lang="en-US" altLang="ko-Kore-KR" sz="1600" b="1" dirty="0"/>
              <a:t>API</a:t>
            </a:r>
            <a:r>
              <a:rPr kumimoji="1" lang="ko-KR" altLang="en-US" sz="1600" b="1" dirty="0"/>
              <a:t> 통하여 연동 과정 이후 앱에 접목</a:t>
            </a:r>
            <a:endParaRPr kumimoji="1" lang="en-US" altLang="ko-KR" sz="16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BD36B0-D8FE-5C61-6AAA-8EAEF828318F}"/>
              </a:ext>
            </a:extLst>
          </p:cNvPr>
          <p:cNvSpPr/>
          <p:nvPr/>
        </p:nvSpPr>
        <p:spPr>
          <a:xfrm>
            <a:off x="8724180" y="2428181"/>
            <a:ext cx="2505070" cy="44932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</a:rPr>
              <a:t>활용 옵션</a:t>
            </a:r>
          </a:p>
        </p:txBody>
      </p:sp>
      <p:sp>
        <p:nvSpPr>
          <p:cNvPr id="31" name="갈매기형 수장[C] 30">
            <a:extLst>
              <a:ext uri="{FF2B5EF4-FFF2-40B4-BE49-F238E27FC236}">
                <a16:creationId xmlns:a16="http://schemas.microsoft.com/office/drawing/2014/main" id="{61C75E1E-93A5-D60F-121C-8F90FC8C896A}"/>
              </a:ext>
            </a:extLst>
          </p:cNvPr>
          <p:cNvSpPr/>
          <p:nvPr/>
        </p:nvSpPr>
        <p:spPr>
          <a:xfrm rot="5400000">
            <a:off x="9917395" y="3070361"/>
            <a:ext cx="118638" cy="423081"/>
          </a:xfrm>
          <a:prstGeom prst="chevr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2" name="갈매기형 수장[C] 31">
            <a:extLst>
              <a:ext uri="{FF2B5EF4-FFF2-40B4-BE49-F238E27FC236}">
                <a16:creationId xmlns:a16="http://schemas.microsoft.com/office/drawing/2014/main" id="{99BBB089-8013-1EC9-7764-F91C35128E3B}"/>
              </a:ext>
            </a:extLst>
          </p:cNvPr>
          <p:cNvSpPr/>
          <p:nvPr/>
        </p:nvSpPr>
        <p:spPr>
          <a:xfrm rot="5400000">
            <a:off x="9917395" y="2964851"/>
            <a:ext cx="118638" cy="423081"/>
          </a:xfrm>
          <a:prstGeom prst="chevr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94E642-45A3-EE8A-8FFC-8739CD7DCDFA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04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6C5C8D-589C-7DD2-49A6-889B8A232433}"/>
              </a:ext>
            </a:extLst>
          </p:cNvPr>
          <p:cNvSpPr txBox="1"/>
          <p:nvPr/>
        </p:nvSpPr>
        <p:spPr>
          <a:xfrm>
            <a:off x="717556" y="639720"/>
            <a:ext cx="1699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상권분석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147D53-7535-D695-F7CA-DBA8E7B50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8921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D2F6AE40-D1B4-69CE-E5A1-5D4B4AFD4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213942"/>
              </p:ext>
            </p:extLst>
          </p:nvPr>
        </p:nvGraphicFramePr>
        <p:xfrm>
          <a:off x="497799" y="1539626"/>
          <a:ext cx="11051257" cy="495707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65641">
                  <a:extLst>
                    <a:ext uri="{9D8B030D-6E8A-4147-A177-3AD203B41FA5}">
                      <a16:colId xmlns:a16="http://schemas.microsoft.com/office/drawing/2014/main" val="3470485006"/>
                    </a:ext>
                  </a:extLst>
                </a:gridCol>
                <a:gridCol w="1630936">
                  <a:extLst>
                    <a:ext uri="{9D8B030D-6E8A-4147-A177-3AD203B41FA5}">
                      <a16:colId xmlns:a16="http://schemas.microsoft.com/office/drawing/2014/main" val="2031645979"/>
                    </a:ext>
                  </a:extLst>
                </a:gridCol>
                <a:gridCol w="1630936">
                  <a:extLst>
                    <a:ext uri="{9D8B030D-6E8A-4147-A177-3AD203B41FA5}">
                      <a16:colId xmlns:a16="http://schemas.microsoft.com/office/drawing/2014/main" val="3669819463"/>
                    </a:ext>
                  </a:extLst>
                </a:gridCol>
                <a:gridCol w="1630936">
                  <a:extLst>
                    <a:ext uri="{9D8B030D-6E8A-4147-A177-3AD203B41FA5}">
                      <a16:colId xmlns:a16="http://schemas.microsoft.com/office/drawing/2014/main" val="173472090"/>
                    </a:ext>
                  </a:extLst>
                </a:gridCol>
                <a:gridCol w="4892808">
                  <a:extLst>
                    <a:ext uri="{9D8B030D-6E8A-4147-A177-3AD203B41FA5}">
                      <a16:colId xmlns:a16="http://schemas.microsoft.com/office/drawing/2014/main" val="2584483560"/>
                    </a:ext>
                  </a:extLst>
                </a:gridCol>
              </a:tblGrid>
              <a:tr h="474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T="41564" marB="41564"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빅 데이터를 이용한 소상공인을 위한 서비스 제공방법</a:t>
                      </a:r>
                    </a:p>
                  </a:txBody>
                  <a:tcPr marT="41564" marB="415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62266"/>
                  </a:ext>
                </a:extLst>
              </a:tr>
              <a:tr h="512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출원번호</a:t>
                      </a:r>
                      <a:br>
                        <a:rPr lang="en-US" altLang="ko-KR" sz="9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</a:t>
                      </a:r>
                      <a:br>
                        <a:rPr lang="en-US" altLang="ko-KR" sz="9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등록번호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1020200119263</a:t>
                      </a:r>
                      <a:br>
                        <a:rPr lang="en-US" altLang="ko-KR" sz="9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  <a:p>
                      <a:pPr algn="ctr" latinLnBrk="1"/>
                      <a:r>
                        <a:rPr lang="en-US" altLang="ko-KR" sz="9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1024648360000</a:t>
                      </a:r>
                      <a:endParaRPr lang="ko-KR" altLang="en-US" sz="900" b="1" dirty="0"/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b="1" dirty="0"/>
                    </a:p>
                    <a:p>
                      <a:pPr algn="ctr" latinLnBrk="1"/>
                      <a:r>
                        <a:rPr lang="ko-KR" altLang="en-US" sz="900" b="1" dirty="0"/>
                        <a:t>등록일</a:t>
                      </a:r>
                      <a:endParaRPr lang="en-US" altLang="ko-KR" sz="1000" b="1" dirty="0"/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b="1" dirty="0"/>
                    </a:p>
                    <a:p>
                      <a:pPr algn="ctr" latinLnBrk="1"/>
                      <a:r>
                        <a:rPr lang="en-US" altLang="ko-KR" sz="900" b="1" dirty="0"/>
                        <a:t>2022</a:t>
                      </a:r>
                      <a:r>
                        <a:rPr lang="ko-KR" altLang="en-US" sz="900" b="1" dirty="0"/>
                        <a:t>년 </a:t>
                      </a:r>
                      <a:r>
                        <a:rPr lang="en-US" altLang="ko-KR" sz="900" b="1" dirty="0"/>
                        <a:t>11</a:t>
                      </a:r>
                      <a:r>
                        <a:rPr lang="ko-KR" altLang="en-US" sz="900" b="1" dirty="0"/>
                        <a:t>월 </a:t>
                      </a:r>
                      <a:r>
                        <a:rPr lang="en-US" altLang="ko-KR" sz="900" b="1" dirty="0"/>
                        <a:t>3</a:t>
                      </a:r>
                      <a:r>
                        <a:rPr lang="ko-KR" altLang="en-US" sz="900" b="1" dirty="0"/>
                        <a:t>일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b="1" dirty="0"/>
                        <a:t>대표도면</a:t>
                      </a:r>
                      <a:endParaRPr lang="en-US" altLang="ko-KR" sz="900" b="1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3740022849"/>
                  </a:ext>
                </a:extLst>
              </a:tr>
              <a:tr h="789709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/>
                    </a:p>
                    <a:p>
                      <a:pPr algn="ctr" latinLnBrk="1"/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b="1" dirty="0"/>
                        <a:t>출원인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/>
                    </a:p>
                    <a:p>
                      <a:pPr algn="ctr" latinLnBrk="1"/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 err="1"/>
                        <a:t>박수창</a:t>
                      </a:r>
                      <a:r>
                        <a:rPr lang="en-US" altLang="ko-KR" sz="900" dirty="0"/>
                        <a:t>|</a:t>
                      </a:r>
                      <a:r>
                        <a:rPr lang="ko-KR" altLang="en-US" sz="900" dirty="0"/>
                        <a:t>김진용</a:t>
                      </a:r>
                      <a:r>
                        <a:rPr lang="en-US" altLang="ko-KR" sz="900" dirty="0"/>
                        <a:t>|</a:t>
                      </a:r>
                      <a:r>
                        <a:rPr lang="ko-KR" altLang="en-US" sz="900" dirty="0" err="1"/>
                        <a:t>최성필</a:t>
                      </a:r>
                      <a:endParaRPr lang="ko-KR" altLang="en-US" sz="900" dirty="0"/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/>
                    </a:p>
                    <a:p>
                      <a:pPr algn="ctr" latinLnBrk="1"/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b="1" dirty="0"/>
                        <a:t>특허권자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주식회사 </a:t>
                      </a:r>
                      <a:r>
                        <a:rPr lang="ko-KR" altLang="en-US" sz="900" dirty="0" err="1"/>
                        <a:t>데이타몬드</a:t>
                      </a:r>
                      <a:r>
                        <a:rPr lang="ko-KR" altLang="en-US" sz="900" dirty="0"/>
                        <a:t> </a:t>
                      </a:r>
                      <a:endParaRPr lang="en-US" altLang="ko-KR" sz="9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김진웅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 marT="41564" marB="41564" anchor="ctr"/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2835649783"/>
                  </a:ext>
                </a:extLst>
              </a:tr>
              <a:tr h="527167"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900" b="1" dirty="0"/>
                        <a:t>기술요약</a:t>
                      </a:r>
                      <a:endParaRPr lang="en-US" altLang="ko-KR" sz="900" b="1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 marT="41564" marB="415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779760"/>
                  </a:ext>
                </a:extLst>
              </a:tr>
              <a:tr h="1205345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사용자 행동 지도를 통해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사용자에게 적합한 서비스를 제공하는 방법 제안</a:t>
                      </a:r>
                      <a:endParaRPr lang="en-US" altLang="ko-KR" sz="9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보상 시스템을 이용하여 정확도 높은 사용자의 로우 데이터를 획득</a:t>
                      </a:r>
                      <a:endParaRPr lang="en-US" altLang="ko-KR" sz="9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빅데이터를 이용하여 소상공인에게 맞춤형 금융상품을 제공하는 방법 제안</a:t>
                      </a:r>
                      <a:endParaRPr lang="en-US" altLang="ko-KR" sz="9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*</a:t>
                      </a:r>
                      <a:r>
                        <a:rPr lang="ko-KR" altLang="en-US" sz="900" dirty="0"/>
                        <a:t>빅데이터를 이용하여 소상공인에게 서비스를 제공하기 위한 디바이스 및 그 제어방법</a:t>
                      </a:r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</a:txBody>
                  <a:tcPr marT="41564" marB="415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888264"/>
                  </a:ext>
                </a:extLst>
              </a:tr>
              <a:tr h="474435">
                <a:tc gridSpan="4"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900" b="1" dirty="0"/>
                        <a:t>대표 청구항</a:t>
                      </a:r>
                    </a:p>
                  </a:txBody>
                  <a:tcPr marT="41564" marB="415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하지만 </a:t>
                      </a: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SoData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는 다릅니다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SoData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는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가지의 분석기법을 토대로 사업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마케팅 전략 제공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분석결과를 보기 쉽게 시각적 자료로 제공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인사이트를 제공해줌으로써 매출 증대를 위한 미래 방향 결정에 도움 제공</a:t>
                      </a: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1846788928"/>
                  </a:ext>
                </a:extLst>
              </a:tr>
              <a:tr h="973365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&lt;</a:t>
                      </a:r>
                      <a:r>
                        <a:rPr lang="ko-KR" altLang="en-US" sz="900" b="1" dirty="0"/>
                        <a:t>청구항</a:t>
                      </a:r>
                      <a:r>
                        <a:rPr lang="en-US" altLang="ko-KR" sz="900" b="1" dirty="0"/>
                        <a:t>3&gt;</a:t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상가 포인트 정보를 지시하는 인덱스가 나타내는 사용자가 현재 보유하고 있는 포인트의 </a:t>
                      </a:r>
                      <a:r>
                        <a:rPr lang="en-US" altLang="ko-KR" sz="900" dirty="0"/>
                        <a:t>1)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수량값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, 2) </a:t>
                      </a:r>
                      <a:r>
                        <a:rPr lang="ko-KR" altLang="en-US" sz="900" dirty="0"/>
                        <a:t>타이머 및 </a:t>
                      </a:r>
                      <a:r>
                        <a:rPr lang="en-US" altLang="ko-KR" sz="900" dirty="0"/>
                        <a:t>3) </a:t>
                      </a:r>
                      <a:r>
                        <a:rPr lang="ko-KR" altLang="en-US" sz="900" dirty="0"/>
                        <a:t>잔여 유통 </a:t>
                      </a:r>
                      <a:r>
                        <a:rPr lang="ko-KR" altLang="en-US" sz="900" dirty="0" err="1"/>
                        <a:t>차수값을</a:t>
                      </a:r>
                      <a:r>
                        <a:rPr lang="ko-KR" altLang="en-US" sz="900" dirty="0"/>
                        <a:t> 포함하는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제공방법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marT="41564" marB="415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85563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A29C5A6-3906-B781-1FA9-47DD8CD42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264" y="2697260"/>
            <a:ext cx="1602590" cy="2004117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476955-2A31-064E-E292-81D8694E2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110" y="2697260"/>
            <a:ext cx="1437369" cy="20041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B1E75-E8E2-2939-2D43-B839383E2BBA}"/>
              </a:ext>
            </a:extLst>
          </p:cNvPr>
          <p:cNvSpPr txBox="1"/>
          <p:nvPr/>
        </p:nvSpPr>
        <p:spPr>
          <a:xfrm>
            <a:off x="717556" y="639720"/>
            <a:ext cx="1699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특허분석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ABF30-F8F5-D858-2067-BFE78C8E993E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5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9DEBA2-350A-41C4-D849-F122584E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1524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0D8AE4A-3EEE-0182-1092-C88733C287FE}"/>
              </a:ext>
            </a:extLst>
          </p:cNvPr>
          <p:cNvGrpSpPr/>
          <p:nvPr/>
        </p:nvGrpSpPr>
        <p:grpSpPr>
          <a:xfrm>
            <a:off x="976421" y="3652924"/>
            <a:ext cx="734287" cy="334057"/>
            <a:chOff x="1407680" y="3814288"/>
            <a:chExt cx="734287" cy="33405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A6AEF13-2B26-41C2-8711-6D59C08C3DC3}"/>
                </a:ext>
              </a:extLst>
            </p:cNvPr>
            <p:cNvSpPr/>
            <p:nvPr/>
          </p:nvSpPr>
          <p:spPr>
            <a:xfrm>
              <a:off x="1407680" y="3814288"/>
              <a:ext cx="320575" cy="33405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ECCE441-C6A2-49F0-AF13-484153BAE2EF}"/>
                </a:ext>
              </a:extLst>
            </p:cNvPr>
            <p:cNvGrpSpPr/>
            <p:nvPr/>
          </p:nvGrpSpPr>
          <p:grpSpPr>
            <a:xfrm>
              <a:off x="1469247" y="3873887"/>
              <a:ext cx="197440" cy="191200"/>
              <a:chOff x="15508288" y="5100638"/>
              <a:chExt cx="920750" cy="855662"/>
            </a:xfrm>
            <a:solidFill>
              <a:schemeClr val="accent4"/>
            </a:solidFill>
          </p:grpSpPr>
          <p:sp>
            <p:nvSpPr>
              <p:cNvPr id="24" name="Freeform 30">
                <a:extLst>
                  <a:ext uri="{FF2B5EF4-FFF2-40B4-BE49-F238E27FC236}">
                    <a16:creationId xmlns:a16="http://schemas.microsoft.com/office/drawing/2014/main" id="{CC906B5F-EAEC-4F7B-96FB-8389121870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09888" y="5546725"/>
                <a:ext cx="220663" cy="220663"/>
              </a:xfrm>
              <a:custGeom>
                <a:avLst/>
                <a:gdLst>
                  <a:gd name="T0" fmla="*/ 37 w 73"/>
                  <a:gd name="T1" fmla="*/ 73 h 73"/>
                  <a:gd name="T2" fmla="*/ 73 w 73"/>
                  <a:gd name="T3" fmla="*/ 36 h 73"/>
                  <a:gd name="T4" fmla="*/ 37 w 73"/>
                  <a:gd name="T5" fmla="*/ 0 h 73"/>
                  <a:gd name="T6" fmla="*/ 0 w 73"/>
                  <a:gd name="T7" fmla="*/ 36 h 73"/>
                  <a:gd name="T8" fmla="*/ 37 w 73"/>
                  <a:gd name="T9" fmla="*/ 73 h 73"/>
                  <a:gd name="T10" fmla="*/ 37 w 73"/>
                  <a:gd name="T11" fmla="*/ 15 h 73"/>
                  <a:gd name="T12" fmla="*/ 57 w 73"/>
                  <a:gd name="T13" fmla="*/ 36 h 73"/>
                  <a:gd name="T14" fmla="*/ 37 w 73"/>
                  <a:gd name="T15" fmla="*/ 57 h 73"/>
                  <a:gd name="T16" fmla="*/ 16 w 73"/>
                  <a:gd name="T17" fmla="*/ 36 h 73"/>
                  <a:gd name="T18" fmla="*/ 37 w 73"/>
                  <a:gd name="T19" fmla="*/ 1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73">
                    <a:moveTo>
                      <a:pt x="37" y="73"/>
                    </a:moveTo>
                    <a:cubicBezTo>
                      <a:pt x="57" y="73"/>
                      <a:pt x="73" y="56"/>
                      <a:pt x="73" y="36"/>
                    </a:cubicBezTo>
                    <a:cubicBezTo>
                      <a:pt x="73" y="16"/>
                      <a:pt x="57" y="0"/>
                      <a:pt x="37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56"/>
                      <a:pt x="16" y="73"/>
                      <a:pt x="37" y="73"/>
                    </a:cubicBezTo>
                    <a:close/>
                    <a:moveTo>
                      <a:pt x="37" y="15"/>
                    </a:moveTo>
                    <a:cubicBezTo>
                      <a:pt x="48" y="15"/>
                      <a:pt x="57" y="25"/>
                      <a:pt x="57" y="36"/>
                    </a:cubicBezTo>
                    <a:cubicBezTo>
                      <a:pt x="57" y="48"/>
                      <a:pt x="48" y="57"/>
                      <a:pt x="37" y="57"/>
                    </a:cubicBezTo>
                    <a:cubicBezTo>
                      <a:pt x="25" y="57"/>
                      <a:pt x="16" y="48"/>
                      <a:pt x="16" y="36"/>
                    </a:cubicBezTo>
                    <a:cubicBezTo>
                      <a:pt x="16" y="25"/>
                      <a:pt x="25" y="15"/>
                      <a:pt x="37" y="1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31">
                <a:extLst>
                  <a:ext uri="{FF2B5EF4-FFF2-40B4-BE49-F238E27FC236}">
                    <a16:creationId xmlns:a16="http://schemas.microsoft.com/office/drawing/2014/main" id="{C49D93D9-B3EE-447C-9394-0357161842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508288" y="5791200"/>
                <a:ext cx="423863" cy="165100"/>
              </a:xfrm>
              <a:custGeom>
                <a:avLst/>
                <a:gdLst>
                  <a:gd name="T0" fmla="*/ 112 w 141"/>
                  <a:gd name="T1" fmla="*/ 0 h 55"/>
                  <a:gd name="T2" fmla="*/ 112 w 141"/>
                  <a:gd name="T3" fmla="*/ 0 h 55"/>
                  <a:gd name="T4" fmla="*/ 30 w 141"/>
                  <a:gd name="T5" fmla="*/ 0 h 55"/>
                  <a:gd name="T6" fmla="*/ 29 w 141"/>
                  <a:gd name="T7" fmla="*/ 0 h 55"/>
                  <a:gd name="T8" fmla="*/ 0 w 141"/>
                  <a:gd name="T9" fmla="*/ 29 h 55"/>
                  <a:gd name="T10" fmla="*/ 0 w 141"/>
                  <a:gd name="T11" fmla="*/ 47 h 55"/>
                  <a:gd name="T12" fmla="*/ 8 w 141"/>
                  <a:gd name="T13" fmla="*/ 55 h 55"/>
                  <a:gd name="T14" fmla="*/ 133 w 141"/>
                  <a:gd name="T15" fmla="*/ 55 h 55"/>
                  <a:gd name="T16" fmla="*/ 141 w 141"/>
                  <a:gd name="T17" fmla="*/ 47 h 55"/>
                  <a:gd name="T18" fmla="*/ 141 w 141"/>
                  <a:gd name="T19" fmla="*/ 29 h 55"/>
                  <a:gd name="T20" fmla="*/ 112 w 141"/>
                  <a:gd name="T21" fmla="*/ 0 h 55"/>
                  <a:gd name="T22" fmla="*/ 125 w 141"/>
                  <a:gd name="T23" fmla="*/ 40 h 55"/>
                  <a:gd name="T24" fmla="*/ 16 w 141"/>
                  <a:gd name="T25" fmla="*/ 40 h 55"/>
                  <a:gd name="T26" fmla="*/ 16 w 141"/>
                  <a:gd name="T27" fmla="*/ 29 h 55"/>
                  <a:gd name="T28" fmla="*/ 30 w 141"/>
                  <a:gd name="T29" fmla="*/ 15 h 55"/>
                  <a:gd name="T30" fmla="*/ 30 w 141"/>
                  <a:gd name="T31" fmla="*/ 15 h 55"/>
                  <a:gd name="T32" fmla="*/ 111 w 141"/>
                  <a:gd name="T33" fmla="*/ 15 h 55"/>
                  <a:gd name="T34" fmla="*/ 112 w 141"/>
                  <a:gd name="T35" fmla="*/ 15 h 55"/>
                  <a:gd name="T36" fmla="*/ 125 w 141"/>
                  <a:gd name="T37" fmla="*/ 29 h 55"/>
                  <a:gd name="T38" fmla="*/ 125 w 141"/>
                  <a:gd name="T39" fmla="*/ 4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1" h="55">
                    <a:moveTo>
                      <a:pt x="112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52"/>
                      <a:pt x="4" y="55"/>
                      <a:pt x="8" y="55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7" y="55"/>
                      <a:pt x="141" y="52"/>
                      <a:pt x="141" y="47"/>
                    </a:cubicBezTo>
                    <a:cubicBezTo>
                      <a:pt x="141" y="29"/>
                      <a:pt x="141" y="29"/>
                      <a:pt x="141" y="29"/>
                    </a:cubicBezTo>
                    <a:cubicBezTo>
                      <a:pt x="141" y="13"/>
                      <a:pt x="128" y="0"/>
                      <a:pt x="112" y="0"/>
                    </a:cubicBezTo>
                    <a:close/>
                    <a:moveTo>
                      <a:pt x="125" y="40"/>
                    </a:move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1"/>
                      <a:pt x="22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11" y="15"/>
                      <a:pt x="111" y="15"/>
                      <a:pt x="112" y="15"/>
                    </a:cubicBezTo>
                    <a:cubicBezTo>
                      <a:pt x="119" y="15"/>
                      <a:pt x="125" y="21"/>
                      <a:pt x="125" y="29"/>
                    </a:cubicBezTo>
                    <a:lnTo>
                      <a:pt x="125" y="4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3FBE3A31-3617-4AF1-8730-A85A355218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109950" y="5546725"/>
                <a:ext cx="217488" cy="220663"/>
              </a:xfrm>
              <a:custGeom>
                <a:avLst/>
                <a:gdLst>
                  <a:gd name="T0" fmla="*/ 0 w 72"/>
                  <a:gd name="T1" fmla="*/ 36 h 73"/>
                  <a:gd name="T2" fmla="*/ 36 w 72"/>
                  <a:gd name="T3" fmla="*/ 73 h 73"/>
                  <a:gd name="T4" fmla="*/ 72 w 72"/>
                  <a:gd name="T5" fmla="*/ 36 h 73"/>
                  <a:gd name="T6" fmla="*/ 36 w 72"/>
                  <a:gd name="T7" fmla="*/ 0 h 73"/>
                  <a:gd name="T8" fmla="*/ 0 w 72"/>
                  <a:gd name="T9" fmla="*/ 36 h 73"/>
                  <a:gd name="T10" fmla="*/ 36 w 72"/>
                  <a:gd name="T11" fmla="*/ 15 h 73"/>
                  <a:gd name="T12" fmla="*/ 57 w 72"/>
                  <a:gd name="T13" fmla="*/ 36 h 73"/>
                  <a:gd name="T14" fmla="*/ 36 w 72"/>
                  <a:gd name="T15" fmla="*/ 57 h 73"/>
                  <a:gd name="T16" fmla="*/ 15 w 72"/>
                  <a:gd name="T17" fmla="*/ 36 h 73"/>
                  <a:gd name="T18" fmla="*/ 36 w 72"/>
                  <a:gd name="T19" fmla="*/ 1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3">
                    <a:moveTo>
                      <a:pt x="0" y="36"/>
                    </a:moveTo>
                    <a:cubicBezTo>
                      <a:pt x="0" y="56"/>
                      <a:pt x="16" y="73"/>
                      <a:pt x="36" y="73"/>
                    </a:cubicBezTo>
                    <a:cubicBezTo>
                      <a:pt x="56" y="73"/>
                      <a:pt x="72" y="56"/>
                      <a:pt x="72" y="36"/>
                    </a:cubicBezTo>
                    <a:cubicBezTo>
                      <a:pt x="72" y="16"/>
                      <a:pt x="5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lose/>
                    <a:moveTo>
                      <a:pt x="36" y="15"/>
                    </a:moveTo>
                    <a:cubicBezTo>
                      <a:pt x="48" y="15"/>
                      <a:pt x="57" y="25"/>
                      <a:pt x="57" y="36"/>
                    </a:cubicBezTo>
                    <a:cubicBezTo>
                      <a:pt x="57" y="48"/>
                      <a:pt x="48" y="57"/>
                      <a:pt x="36" y="57"/>
                    </a:cubicBezTo>
                    <a:cubicBezTo>
                      <a:pt x="25" y="57"/>
                      <a:pt x="15" y="48"/>
                      <a:pt x="15" y="36"/>
                    </a:cubicBezTo>
                    <a:cubicBezTo>
                      <a:pt x="15" y="25"/>
                      <a:pt x="25" y="15"/>
                      <a:pt x="36" y="1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24DD5801-C6A9-4A9F-9F74-84870D8656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008350" y="5791200"/>
                <a:ext cx="420688" cy="165100"/>
              </a:xfrm>
              <a:custGeom>
                <a:avLst/>
                <a:gdLst>
                  <a:gd name="T0" fmla="*/ 112 w 140"/>
                  <a:gd name="T1" fmla="*/ 0 h 55"/>
                  <a:gd name="T2" fmla="*/ 111 w 140"/>
                  <a:gd name="T3" fmla="*/ 0 h 55"/>
                  <a:gd name="T4" fmla="*/ 29 w 140"/>
                  <a:gd name="T5" fmla="*/ 0 h 55"/>
                  <a:gd name="T6" fmla="*/ 28 w 140"/>
                  <a:gd name="T7" fmla="*/ 0 h 55"/>
                  <a:gd name="T8" fmla="*/ 0 w 140"/>
                  <a:gd name="T9" fmla="*/ 29 h 55"/>
                  <a:gd name="T10" fmla="*/ 0 w 140"/>
                  <a:gd name="T11" fmla="*/ 47 h 55"/>
                  <a:gd name="T12" fmla="*/ 8 w 140"/>
                  <a:gd name="T13" fmla="*/ 55 h 55"/>
                  <a:gd name="T14" fmla="*/ 133 w 140"/>
                  <a:gd name="T15" fmla="*/ 55 h 55"/>
                  <a:gd name="T16" fmla="*/ 140 w 140"/>
                  <a:gd name="T17" fmla="*/ 47 h 55"/>
                  <a:gd name="T18" fmla="*/ 140 w 140"/>
                  <a:gd name="T19" fmla="*/ 29 h 55"/>
                  <a:gd name="T20" fmla="*/ 112 w 140"/>
                  <a:gd name="T21" fmla="*/ 0 h 55"/>
                  <a:gd name="T22" fmla="*/ 125 w 140"/>
                  <a:gd name="T23" fmla="*/ 40 h 55"/>
                  <a:gd name="T24" fmla="*/ 15 w 140"/>
                  <a:gd name="T25" fmla="*/ 40 h 55"/>
                  <a:gd name="T26" fmla="*/ 15 w 140"/>
                  <a:gd name="T27" fmla="*/ 29 h 55"/>
                  <a:gd name="T28" fmla="*/ 29 w 140"/>
                  <a:gd name="T29" fmla="*/ 15 h 55"/>
                  <a:gd name="T30" fmla="*/ 30 w 140"/>
                  <a:gd name="T31" fmla="*/ 15 h 55"/>
                  <a:gd name="T32" fmla="*/ 111 w 140"/>
                  <a:gd name="T33" fmla="*/ 15 h 55"/>
                  <a:gd name="T34" fmla="*/ 111 w 140"/>
                  <a:gd name="T35" fmla="*/ 15 h 55"/>
                  <a:gd name="T36" fmla="*/ 125 w 140"/>
                  <a:gd name="T37" fmla="*/ 29 h 55"/>
                  <a:gd name="T38" fmla="*/ 125 w 140"/>
                  <a:gd name="T39" fmla="*/ 4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0" h="55">
                    <a:moveTo>
                      <a:pt x="112" y="0"/>
                    </a:moveTo>
                    <a:cubicBezTo>
                      <a:pt x="112" y="0"/>
                      <a:pt x="111" y="0"/>
                      <a:pt x="111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52"/>
                      <a:pt x="3" y="55"/>
                      <a:pt x="8" y="55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7" y="55"/>
                      <a:pt x="140" y="52"/>
                      <a:pt x="140" y="47"/>
                    </a:cubicBezTo>
                    <a:cubicBezTo>
                      <a:pt x="140" y="29"/>
                      <a:pt x="140" y="29"/>
                      <a:pt x="140" y="29"/>
                    </a:cubicBezTo>
                    <a:cubicBezTo>
                      <a:pt x="140" y="13"/>
                      <a:pt x="128" y="0"/>
                      <a:pt x="112" y="0"/>
                    </a:cubicBezTo>
                    <a:close/>
                    <a:moveTo>
                      <a:pt x="125" y="40"/>
                    </a:moveTo>
                    <a:cubicBezTo>
                      <a:pt x="15" y="40"/>
                      <a:pt x="15" y="40"/>
                      <a:pt x="15" y="40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1"/>
                      <a:pt x="21" y="15"/>
                      <a:pt x="29" y="15"/>
                    </a:cubicBezTo>
                    <a:cubicBezTo>
                      <a:pt x="29" y="15"/>
                      <a:pt x="29" y="15"/>
                      <a:pt x="30" y="15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19" y="15"/>
                      <a:pt x="125" y="21"/>
                      <a:pt x="125" y="29"/>
                    </a:cubicBezTo>
                    <a:lnTo>
                      <a:pt x="125" y="4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40546968-DC11-4A6B-85E1-74ECC619BD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881350" y="5257800"/>
                <a:ext cx="177800" cy="177800"/>
              </a:xfrm>
              <a:custGeom>
                <a:avLst/>
                <a:gdLst>
                  <a:gd name="T0" fmla="*/ 29 w 59"/>
                  <a:gd name="T1" fmla="*/ 0 h 59"/>
                  <a:gd name="T2" fmla="*/ 0 w 59"/>
                  <a:gd name="T3" fmla="*/ 30 h 59"/>
                  <a:gd name="T4" fmla="*/ 29 w 59"/>
                  <a:gd name="T5" fmla="*/ 59 h 59"/>
                  <a:gd name="T6" fmla="*/ 59 w 59"/>
                  <a:gd name="T7" fmla="*/ 30 h 59"/>
                  <a:gd name="T8" fmla="*/ 29 w 59"/>
                  <a:gd name="T9" fmla="*/ 0 h 59"/>
                  <a:gd name="T10" fmla="*/ 29 w 59"/>
                  <a:gd name="T11" fmla="*/ 44 h 59"/>
                  <a:gd name="T12" fmla="*/ 15 w 59"/>
                  <a:gd name="T13" fmla="*/ 30 h 59"/>
                  <a:gd name="T14" fmla="*/ 29 w 59"/>
                  <a:gd name="T15" fmla="*/ 15 h 59"/>
                  <a:gd name="T16" fmla="*/ 44 w 59"/>
                  <a:gd name="T17" fmla="*/ 30 h 59"/>
                  <a:gd name="T18" fmla="*/ 29 w 59"/>
                  <a:gd name="T19" fmla="*/ 4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59">
                    <a:moveTo>
                      <a:pt x="29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6"/>
                      <a:pt x="13" y="59"/>
                      <a:pt x="29" y="59"/>
                    </a:cubicBezTo>
                    <a:cubicBezTo>
                      <a:pt x="46" y="59"/>
                      <a:pt x="59" y="46"/>
                      <a:pt x="59" y="30"/>
                    </a:cubicBezTo>
                    <a:cubicBezTo>
                      <a:pt x="59" y="13"/>
                      <a:pt x="46" y="0"/>
                      <a:pt x="29" y="0"/>
                    </a:cubicBezTo>
                    <a:close/>
                    <a:moveTo>
                      <a:pt x="29" y="44"/>
                    </a:moveTo>
                    <a:cubicBezTo>
                      <a:pt x="21" y="44"/>
                      <a:pt x="15" y="38"/>
                      <a:pt x="15" y="30"/>
                    </a:cubicBezTo>
                    <a:cubicBezTo>
                      <a:pt x="15" y="22"/>
                      <a:pt x="21" y="15"/>
                      <a:pt x="29" y="15"/>
                    </a:cubicBezTo>
                    <a:cubicBezTo>
                      <a:pt x="37" y="15"/>
                      <a:pt x="44" y="22"/>
                      <a:pt x="44" y="30"/>
                    </a:cubicBezTo>
                    <a:cubicBezTo>
                      <a:pt x="44" y="38"/>
                      <a:pt x="37" y="44"/>
                      <a:pt x="29" y="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35">
                <a:extLst>
                  <a:ext uri="{FF2B5EF4-FFF2-40B4-BE49-F238E27FC236}">
                    <a16:creationId xmlns:a16="http://schemas.microsoft.com/office/drawing/2014/main" id="{2364B094-8FCE-42F5-962E-B1440344A1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24188" y="5100638"/>
                <a:ext cx="492125" cy="492125"/>
              </a:xfrm>
              <a:custGeom>
                <a:avLst/>
                <a:gdLst>
                  <a:gd name="T0" fmla="*/ 102 w 163"/>
                  <a:gd name="T1" fmla="*/ 142 h 163"/>
                  <a:gd name="T2" fmla="*/ 121 w 163"/>
                  <a:gd name="T3" fmla="*/ 147 h 163"/>
                  <a:gd name="T4" fmla="*/ 146 w 163"/>
                  <a:gd name="T5" fmla="*/ 131 h 163"/>
                  <a:gd name="T6" fmla="*/ 139 w 163"/>
                  <a:gd name="T7" fmla="*/ 110 h 163"/>
                  <a:gd name="T8" fmla="*/ 156 w 163"/>
                  <a:gd name="T9" fmla="*/ 99 h 163"/>
                  <a:gd name="T10" fmla="*/ 163 w 163"/>
                  <a:gd name="T11" fmla="*/ 82 h 163"/>
                  <a:gd name="T12" fmla="*/ 156 w 163"/>
                  <a:gd name="T13" fmla="*/ 64 h 163"/>
                  <a:gd name="T14" fmla="*/ 139 w 163"/>
                  <a:gd name="T15" fmla="*/ 54 h 163"/>
                  <a:gd name="T16" fmla="*/ 146 w 163"/>
                  <a:gd name="T17" fmla="*/ 33 h 163"/>
                  <a:gd name="T18" fmla="*/ 121 w 163"/>
                  <a:gd name="T19" fmla="*/ 16 h 163"/>
                  <a:gd name="T20" fmla="*/ 102 w 163"/>
                  <a:gd name="T21" fmla="*/ 21 h 163"/>
                  <a:gd name="T22" fmla="*/ 93 w 163"/>
                  <a:gd name="T23" fmla="*/ 1 h 163"/>
                  <a:gd name="T24" fmla="*/ 64 w 163"/>
                  <a:gd name="T25" fmla="*/ 7 h 163"/>
                  <a:gd name="T26" fmla="*/ 53 w 163"/>
                  <a:gd name="T27" fmla="*/ 24 h 163"/>
                  <a:gd name="T28" fmla="*/ 32 w 163"/>
                  <a:gd name="T29" fmla="*/ 17 h 163"/>
                  <a:gd name="T30" fmla="*/ 16 w 163"/>
                  <a:gd name="T31" fmla="*/ 41 h 163"/>
                  <a:gd name="T32" fmla="*/ 21 w 163"/>
                  <a:gd name="T33" fmla="*/ 61 h 163"/>
                  <a:gd name="T34" fmla="*/ 1 w 163"/>
                  <a:gd name="T35" fmla="*/ 70 h 163"/>
                  <a:gd name="T36" fmla="*/ 1 w 163"/>
                  <a:gd name="T37" fmla="*/ 93 h 163"/>
                  <a:gd name="T38" fmla="*/ 21 w 163"/>
                  <a:gd name="T39" fmla="*/ 103 h 163"/>
                  <a:gd name="T40" fmla="*/ 16 w 163"/>
                  <a:gd name="T41" fmla="*/ 122 h 163"/>
                  <a:gd name="T42" fmla="*/ 32 w 163"/>
                  <a:gd name="T43" fmla="*/ 146 h 163"/>
                  <a:gd name="T44" fmla="*/ 53 w 163"/>
                  <a:gd name="T45" fmla="*/ 139 h 163"/>
                  <a:gd name="T46" fmla="*/ 64 w 163"/>
                  <a:gd name="T47" fmla="*/ 156 h 163"/>
                  <a:gd name="T48" fmla="*/ 81 w 163"/>
                  <a:gd name="T49" fmla="*/ 163 h 163"/>
                  <a:gd name="T50" fmla="*/ 99 w 163"/>
                  <a:gd name="T51" fmla="*/ 156 h 163"/>
                  <a:gd name="T52" fmla="*/ 85 w 163"/>
                  <a:gd name="T53" fmla="*/ 147 h 163"/>
                  <a:gd name="T54" fmla="*/ 74 w 163"/>
                  <a:gd name="T55" fmla="*/ 134 h 163"/>
                  <a:gd name="T56" fmla="*/ 57 w 163"/>
                  <a:gd name="T57" fmla="*/ 124 h 163"/>
                  <a:gd name="T58" fmla="*/ 38 w 163"/>
                  <a:gd name="T59" fmla="*/ 131 h 163"/>
                  <a:gd name="T60" fmla="*/ 39 w 163"/>
                  <a:gd name="T61" fmla="*/ 114 h 163"/>
                  <a:gd name="T62" fmla="*/ 34 w 163"/>
                  <a:gd name="T63" fmla="*/ 94 h 163"/>
                  <a:gd name="T64" fmla="*/ 16 w 163"/>
                  <a:gd name="T65" fmla="*/ 86 h 163"/>
                  <a:gd name="T66" fmla="*/ 16 w 163"/>
                  <a:gd name="T67" fmla="*/ 78 h 163"/>
                  <a:gd name="T68" fmla="*/ 34 w 163"/>
                  <a:gd name="T69" fmla="*/ 69 h 163"/>
                  <a:gd name="T70" fmla="*/ 39 w 163"/>
                  <a:gd name="T71" fmla="*/ 49 h 163"/>
                  <a:gd name="T72" fmla="*/ 38 w 163"/>
                  <a:gd name="T73" fmla="*/ 32 h 163"/>
                  <a:gd name="T74" fmla="*/ 57 w 163"/>
                  <a:gd name="T75" fmla="*/ 40 h 163"/>
                  <a:gd name="T76" fmla="*/ 74 w 163"/>
                  <a:gd name="T77" fmla="*/ 29 h 163"/>
                  <a:gd name="T78" fmla="*/ 85 w 163"/>
                  <a:gd name="T79" fmla="*/ 16 h 163"/>
                  <a:gd name="T80" fmla="*/ 94 w 163"/>
                  <a:gd name="T81" fmla="*/ 35 h 163"/>
                  <a:gd name="T82" fmla="*/ 114 w 163"/>
                  <a:gd name="T83" fmla="*/ 40 h 163"/>
                  <a:gd name="T84" fmla="*/ 131 w 163"/>
                  <a:gd name="T85" fmla="*/ 38 h 163"/>
                  <a:gd name="T86" fmla="*/ 123 w 163"/>
                  <a:gd name="T87" fmla="*/ 57 h 163"/>
                  <a:gd name="T88" fmla="*/ 134 w 163"/>
                  <a:gd name="T89" fmla="*/ 75 h 163"/>
                  <a:gd name="T90" fmla="*/ 147 w 163"/>
                  <a:gd name="T91" fmla="*/ 82 h 163"/>
                  <a:gd name="T92" fmla="*/ 134 w 163"/>
                  <a:gd name="T93" fmla="*/ 88 h 163"/>
                  <a:gd name="T94" fmla="*/ 123 w 163"/>
                  <a:gd name="T95" fmla="*/ 106 h 163"/>
                  <a:gd name="T96" fmla="*/ 131 w 163"/>
                  <a:gd name="T97" fmla="*/ 125 h 163"/>
                  <a:gd name="T98" fmla="*/ 114 w 163"/>
                  <a:gd name="T99" fmla="*/ 124 h 163"/>
                  <a:gd name="T100" fmla="*/ 94 w 163"/>
                  <a:gd name="T101" fmla="*/ 12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3" h="163">
                    <a:moveTo>
                      <a:pt x="99" y="156"/>
                    </a:moveTo>
                    <a:cubicBezTo>
                      <a:pt x="102" y="142"/>
                      <a:pt x="102" y="142"/>
                      <a:pt x="102" y="142"/>
                    </a:cubicBezTo>
                    <a:cubicBezTo>
                      <a:pt x="105" y="141"/>
                      <a:pt x="107" y="140"/>
                      <a:pt x="109" y="139"/>
                    </a:cubicBezTo>
                    <a:cubicBezTo>
                      <a:pt x="121" y="147"/>
                      <a:pt x="121" y="147"/>
                      <a:pt x="121" y="147"/>
                    </a:cubicBezTo>
                    <a:cubicBezTo>
                      <a:pt x="124" y="149"/>
                      <a:pt x="128" y="148"/>
                      <a:pt x="130" y="146"/>
                    </a:cubicBezTo>
                    <a:cubicBezTo>
                      <a:pt x="136" y="142"/>
                      <a:pt x="142" y="137"/>
                      <a:pt x="146" y="131"/>
                    </a:cubicBezTo>
                    <a:cubicBezTo>
                      <a:pt x="148" y="128"/>
                      <a:pt x="148" y="125"/>
                      <a:pt x="147" y="122"/>
                    </a:cubicBezTo>
                    <a:cubicBezTo>
                      <a:pt x="139" y="110"/>
                      <a:pt x="139" y="110"/>
                      <a:pt x="139" y="110"/>
                    </a:cubicBezTo>
                    <a:cubicBezTo>
                      <a:pt x="140" y="107"/>
                      <a:pt x="141" y="105"/>
                      <a:pt x="142" y="103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59" y="99"/>
                      <a:pt x="161" y="96"/>
                      <a:pt x="162" y="93"/>
                    </a:cubicBezTo>
                    <a:cubicBezTo>
                      <a:pt x="162" y="89"/>
                      <a:pt x="163" y="85"/>
                      <a:pt x="163" y="82"/>
                    </a:cubicBezTo>
                    <a:cubicBezTo>
                      <a:pt x="163" y="78"/>
                      <a:pt x="162" y="74"/>
                      <a:pt x="162" y="70"/>
                    </a:cubicBezTo>
                    <a:cubicBezTo>
                      <a:pt x="161" y="67"/>
                      <a:pt x="159" y="65"/>
                      <a:pt x="156" y="64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1" y="58"/>
                      <a:pt x="140" y="56"/>
                      <a:pt x="139" y="54"/>
                    </a:cubicBezTo>
                    <a:cubicBezTo>
                      <a:pt x="147" y="41"/>
                      <a:pt x="147" y="41"/>
                      <a:pt x="147" y="41"/>
                    </a:cubicBezTo>
                    <a:cubicBezTo>
                      <a:pt x="148" y="39"/>
                      <a:pt x="148" y="35"/>
                      <a:pt x="146" y="33"/>
                    </a:cubicBezTo>
                    <a:cubicBezTo>
                      <a:pt x="142" y="27"/>
                      <a:pt x="136" y="21"/>
                      <a:pt x="130" y="17"/>
                    </a:cubicBezTo>
                    <a:cubicBezTo>
                      <a:pt x="128" y="15"/>
                      <a:pt x="124" y="15"/>
                      <a:pt x="121" y="16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07" y="23"/>
                      <a:pt x="105" y="22"/>
                      <a:pt x="102" y="21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8" y="4"/>
                      <a:pt x="96" y="2"/>
                      <a:pt x="93" y="1"/>
                    </a:cubicBezTo>
                    <a:cubicBezTo>
                      <a:pt x="85" y="0"/>
                      <a:pt x="78" y="0"/>
                      <a:pt x="70" y="1"/>
                    </a:cubicBezTo>
                    <a:cubicBezTo>
                      <a:pt x="67" y="2"/>
                      <a:pt x="64" y="4"/>
                      <a:pt x="64" y="7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58" y="22"/>
                      <a:pt x="56" y="23"/>
                      <a:pt x="53" y="24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8" y="15"/>
                      <a:pt x="35" y="15"/>
                      <a:pt x="32" y="17"/>
                    </a:cubicBezTo>
                    <a:cubicBezTo>
                      <a:pt x="26" y="21"/>
                      <a:pt x="21" y="27"/>
                      <a:pt x="16" y="33"/>
                    </a:cubicBezTo>
                    <a:cubicBezTo>
                      <a:pt x="15" y="35"/>
                      <a:pt x="14" y="39"/>
                      <a:pt x="16" y="41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3" y="56"/>
                      <a:pt x="22" y="58"/>
                      <a:pt x="21" y="61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4" y="65"/>
                      <a:pt x="1" y="67"/>
                      <a:pt x="1" y="70"/>
                    </a:cubicBezTo>
                    <a:cubicBezTo>
                      <a:pt x="0" y="74"/>
                      <a:pt x="0" y="78"/>
                      <a:pt x="0" y="82"/>
                    </a:cubicBezTo>
                    <a:cubicBezTo>
                      <a:pt x="0" y="85"/>
                      <a:pt x="0" y="89"/>
                      <a:pt x="1" y="93"/>
                    </a:cubicBezTo>
                    <a:cubicBezTo>
                      <a:pt x="1" y="96"/>
                      <a:pt x="4" y="99"/>
                      <a:pt x="7" y="99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2" y="105"/>
                      <a:pt x="23" y="107"/>
                      <a:pt x="24" y="110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4" y="125"/>
                      <a:pt x="15" y="128"/>
                      <a:pt x="16" y="131"/>
                    </a:cubicBezTo>
                    <a:cubicBezTo>
                      <a:pt x="21" y="137"/>
                      <a:pt x="26" y="142"/>
                      <a:pt x="32" y="146"/>
                    </a:cubicBezTo>
                    <a:cubicBezTo>
                      <a:pt x="35" y="148"/>
                      <a:pt x="38" y="149"/>
                      <a:pt x="41" y="147"/>
                    </a:cubicBezTo>
                    <a:cubicBezTo>
                      <a:pt x="53" y="139"/>
                      <a:pt x="53" y="139"/>
                      <a:pt x="53" y="139"/>
                    </a:cubicBezTo>
                    <a:cubicBezTo>
                      <a:pt x="56" y="140"/>
                      <a:pt x="58" y="141"/>
                      <a:pt x="60" y="142"/>
                    </a:cubicBezTo>
                    <a:cubicBezTo>
                      <a:pt x="64" y="156"/>
                      <a:pt x="64" y="156"/>
                      <a:pt x="64" y="156"/>
                    </a:cubicBezTo>
                    <a:cubicBezTo>
                      <a:pt x="64" y="159"/>
                      <a:pt x="67" y="162"/>
                      <a:pt x="70" y="162"/>
                    </a:cubicBezTo>
                    <a:cubicBezTo>
                      <a:pt x="74" y="163"/>
                      <a:pt x="78" y="163"/>
                      <a:pt x="81" y="163"/>
                    </a:cubicBezTo>
                    <a:cubicBezTo>
                      <a:pt x="85" y="163"/>
                      <a:pt x="89" y="163"/>
                      <a:pt x="93" y="162"/>
                    </a:cubicBezTo>
                    <a:cubicBezTo>
                      <a:pt x="96" y="162"/>
                      <a:pt x="98" y="159"/>
                      <a:pt x="99" y="156"/>
                    </a:cubicBezTo>
                    <a:close/>
                    <a:moveTo>
                      <a:pt x="88" y="134"/>
                    </a:moveTo>
                    <a:cubicBezTo>
                      <a:pt x="85" y="147"/>
                      <a:pt x="85" y="147"/>
                      <a:pt x="85" y="147"/>
                    </a:cubicBezTo>
                    <a:cubicBezTo>
                      <a:pt x="83" y="148"/>
                      <a:pt x="80" y="148"/>
                      <a:pt x="77" y="147"/>
                    </a:cubicBezTo>
                    <a:cubicBezTo>
                      <a:pt x="74" y="134"/>
                      <a:pt x="74" y="134"/>
                      <a:pt x="74" y="134"/>
                    </a:cubicBezTo>
                    <a:cubicBezTo>
                      <a:pt x="74" y="132"/>
                      <a:pt x="72" y="129"/>
                      <a:pt x="69" y="129"/>
                    </a:cubicBezTo>
                    <a:cubicBezTo>
                      <a:pt x="65" y="127"/>
                      <a:pt x="61" y="126"/>
                      <a:pt x="57" y="124"/>
                    </a:cubicBezTo>
                    <a:cubicBezTo>
                      <a:pt x="54" y="122"/>
                      <a:pt x="51" y="122"/>
                      <a:pt x="49" y="124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36" y="129"/>
                      <a:pt x="34" y="127"/>
                      <a:pt x="32" y="125"/>
                    </a:cubicBezTo>
                    <a:cubicBezTo>
                      <a:pt x="39" y="114"/>
                      <a:pt x="39" y="114"/>
                      <a:pt x="39" y="114"/>
                    </a:cubicBezTo>
                    <a:cubicBezTo>
                      <a:pt x="41" y="112"/>
                      <a:pt x="41" y="109"/>
                      <a:pt x="39" y="106"/>
                    </a:cubicBezTo>
                    <a:cubicBezTo>
                      <a:pt x="37" y="102"/>
                      <a:pt x="35" y="98"/>
                      <a:pt x="34" y="94"/>
                    </a:cubicBezTo>
                    <a:cubicBezTo>
                      <a:pt x="34" y="91"/>
                      <a:pt x="31" y="89"/>
                      <a:pt x="29" y="88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6" y="84"/>
                      <a:pt x="15" y="83"/>
                      <a:pt x="15" y="82"/>
                    </a:cubicBezTo>
                    <a:cubicBezTo>
                      <a:pt x="15" y="80"/>
                      <a:pt x="16" y="79"/>
                      <a:pt x="16" y="78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1" y="74"/>
                      <a:pt x="34" y="72"/>
                      <a:pt x="34" y="69"/>
                    </a:cubicBezTo>
                    <a:cubicBezTo>
                      <a:pt x="35" y="65"/>
                      <a:pt x="37" y="61"/>
                      <a:pt x="39" y="57"/>
                    </a:cubicBezTo>
                    <a:cubicBezTo>
                      <a:pt x="41" y="55"/>
                      <a:pt x="41" y="52"/>
                      <a:pt x="39" y="49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4" y="36"/>
                      <a:pt x="36" y="34"/>
                      <a:pt x="38" y="32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1" y="41"/>
                      <a:pt x="54" y="41"/>
                      <a:pt x="57" y="40"/>
                    </a:cubicBezTo>
                    <a:cubicBezTo>
                      <a:pt x="61" y="37"/>
                      <a:pt x="65" y="36"/>
                      <a:pt x="69" y="35"/>
                    </a:cubicBezTo>
                    <a:cubicBezTo>
                      <a:pt x="72" y="34"/>
                      <a:pt x="74" y="32"/>
                      <a:pt x="74" y="2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80" y="16"/>
                      <a:pt x="83" y="16"/>
                      <a:pt x="85" y="16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9" y="32"/>
                      <a:pt x="91" y="34"/>
                      <a:pt x="94" y="35"/>
                    </a:cubicBezTo>
                    <a:cubicBezTo>
                      <a:pt x="98" y="36"/>
                      <a:pt x="102" y="37"/>
                      <a:pt x="106" y="40"/>
                    </a:cubicBezTo>
                    <a:cubicBezTo>
                      <a:pt x="108" y="41"/>
                      <a:pt x="111" y="41"/>
                      <a:pt x="114" y="40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7" y="34"/>
                      <a:pt x="129" y="36"/>
                      <a:pt x="131" y="38"/>
                    </a:cubicBezTo>
                    <a:cubicBezTo>
                      <a:pt x="123" y="49"/>
                      <a:pt x="123" y="49"/>
                      <a:pt x="123" y="49"/>
                    </a:cubicBezTo>
                    <a:cubicBezTo>
                      <a:pt x="122" y="52"/>
                      <a:pt x="122" y="55"/>
                      <a:pt x="123" y="57"/>
                    </a:cubicBezTo>
                    <a:cubicBezTo>
                      <a:pt x="125" y="61"/>
                      <a:pt x="127" y="65"/>
                      <a:pt x="128" y="69"/>
                    </a:cubicBezTo>
                    <a:cubicBezTo>
                      <a:pt x="129" y="72"/>
                      <a:pt x="131" y="74"/>
                      <a:pt x="134" y="75"/>
                    </a:cubicBezTo>
                    <a:cubicBezTo>
                      <a:pt x="147" y="78"/>
                      <a:pt x="147" y="78"/>
                      <a:pt x="147" y="78"/>
                    </a:cubicBezTo>
                    <a:cubicBezTo>
                      <a:pt x="147" y="79"/>
                      <a:pt x="147" y="80"/>
                      <a:pt x="147" y="82"/>
                    </a:cubicBezTo>
                    <a:cubicBezTo>
                      <a:pt x="147" y="83"/>
                      <a:pt x="147" y="84"/>
                      <a:pt x="147" y="86"/>
                    </a:cubicBezTo>
                    <a:cubicBezTo>
                      <a:pt x="134" y="88"/>
                      <a:pt x="134" y="88"/>
                      <a:pt x="134" y="88"/>
                    </a:cubicBezTo>
                    <a:cubicBezTo>
                      <a:pt x="131" y="89"/>
                      <a:pt x="129" y="91"/>
                      <a:pt x="128" y="94"/>
                    </a:cubicBezTo>
                    <a:cubicBezTo>
                      <a:pt x="127" y="98"/>
                      <a:pt x="125" y="102"/>
                      <a:pt x="123" y="106"/>
                    </a:cubicBezTo>
                    <a:cubicBezTo>
                      <a:pt x="122" y="109"/>
                      <a:pt x="122" y="112"/>
                      <a:pt x="123" y="114"/>
                    </a:cubicBezTo>
                    <a:cubicBezTo>
                      <a:pt x="131" y="125"/>
                      <a:pt x="131" y="125"/>
                      <a:pt x="131" y="125"/>
                    </a:cubicBezTo>
                    <a:cubicBezTo>
                      <a:pt x="129" y="127"/>
                      <a:pt x="127" y="129"/>
                      <a:pt x="125" y="131"/>
                    </a:cubicBezTo>
                    <a:cubicBezTo>
                      <a:pt x="114" y="124"/>
                      <a:pt x="114" y="124"/>
                      <a:pt x="114" y="124"/>
                    </a:cubicBezTo>
                    <a:cubicBezTo>
                      <a:pt x="111" y="122"/>
                      <a:pt x="108" y="122"/>
                      <a:pt x="106" y="124"/>
                    </a:cubicBezTo>
                    <a:cubicBezTo>
                      <a:pt x="102" y="126"/>
                      <a:pt x="98" y="127"/>
                      <a:pt x="94" y="129"/>
                    </a:cubicBezTo>
                    <a:cubicBezTo>
                      <a:pt x="91" y="129"/>
                      <a:pt x="89" y="132"/>
                      <a:pt x="88" y="13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063408A-6CFB-4CD0-9A06-B051D5007696}"/>
                </a:ext>
              </a:extLst>
            </p:cNvPr>
            <p:cNvGrpSpPr/>
            <p:nvPr/>
          </p:nvGrpSpPr>
          <p:grpSpPr>
            <a:xfrm>
              <a:off x="1895983" y="3875340"/>
              <a:ext cx="171392" cy="211952"/>
              <a:chOff x="15519400" y="320675"/>
              <a:chExt cx="909638" cy="1079500"/>
            </a:xfrm>
            <a:solidFill>
              <a:schemeClr val="accent4"/>
            </a:solidFill>
          </p:grpSpPr>
          <p:sp>
            <p:nvSpPr>
              <p:cNvPr id="33" name="Freeform 18">
                <a:extLst>
                  <a:ext uri="{FF2B5EF4-FFF2-40B4-BE49-F238E27FC236}">
                    <a16:creationId xmlns:a16="http://schemas.microsoft.com/office/drawing/2014/main" id="{F8A1625B-22C9-4671-AC93-394D203E05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519400" y="965200"/>
                <a:ext cx="909638" cy="434975"/>
              </a:xfrm>
              <a:custGeom>
                <a:avLst/>
                <a:gdLst>
                  <a:gd name="T0" fmla="*/ 295 w 302"/>
                  <a:gd name="T1" fmla="*/ 20 h 144"/>
                  <a:gd name="T2" fmla="*/ 256 w 302"/>
                  <a:gd name="T3" fmla="*/ 19 h 144"/>
                  <a:gd name="T4" fmla="*/ 207 w 302"/>
                  <a:gd name="T5" fmla="*/ 52 h 144"/>
                  <a:gd name="T6" fmla="*/ 205 w 302"/>
                  <a:gd name="T7" fmla="*/ 53 h 144"/>
                  <a:gd name="T8" fmla="*/ 152 w 302"/>
                  <a:gd name="T9" fmla="*/ 63 h 144"/>
                  <a:gd name="T10" fmla="*/ 151 w 302"/>
                  <a:gd name="T11" fmla="*/ 63 h 144"/>
                  <a:gd name="T12" fmla="*/ 142 w 302"/>
                  <a:gd name="T13" fmla="*/ 60 h 144"/>
                  <a:gd name="T14" fmla="*/ 172 w 302"/>
                  <a:gd name="T15" fmla="*/ 51 h 144"/>
                  <a:gd name="T16" fmla="*/ 214 w 302"/>
                  <a:gd name="T17" fmla="*/ 37 h 144"/>
                  <a:gd name="T18" fmla="*/ 218 w 302"/>
                  <a:gd name="T19" fmla="*/ 20 h 144"/>
                  <a:gd name="T20" fmla="*/ 152 w 302"/>
                  <a:gd name="T21" fmla="*/ 5 h 144"/>
                  <a:gd name="T22" fmla="*/ 135 w 302"/>
                  <a:gd name="T23" fmla="*/ 6 h 144"/>
                  <a:gd name="T24" fmla="*/ 67 w 302"/>
                  <a:gd name="T25" fmla="*/ 33 h 144"/>
                  <a:gd name="T26" fmla="*/ 67 w 302"/>
                  <a:gd name="T27" fmla="*/ 25 h 144"/>
                  <a:gd name="T28" fmla="*/ 52 w 302"/>
                  <a:gd name="T29" fmla="*/ 6 h 144"/>
                  <a:gd name="T30" fmla="*/ 51 w 302"/>
                  <a:gd name="T31" fmla="*/ 6 h 144"/>
                  <a:gd name="T32" fmla="*/ 7 w 302"/>
                  <a:gd name="T33" fmla="*/ 6 h 144"/>
                  <a:gd name="T34" fmla="*/ 0 w 302"/>
                  <a:gd name="T35" fmla="*/ 14 h 144"/>
                  <a:gd name="T36" fmla="*/ 0 w 302"/>
                  <a:gd name="T37" fmla="*/ 136 h 144"/>
                  <a:gd name="T38" fmla="*/ 7 w 302"/>
                  <a:gd name="T39" fmla="*/ 144 h 144"/>
                  <a:gd name="T40" fmla="*/ 50 w 302"/>
                  <a:gd name="T41" fmla="*/ 144 h 144"/>
                  <a:gd name="T42" fmla="*/ 50 w 302"/>
                  <a:gd name="T43" fmla="*/ 144 h 144"/>
                  <a:gd name="T44" fmla="*/ 67 w 302"/>
                  <a:gd name="T45" fmla="*/ 130 h 144"/>
                  <a:gd name="T46" fmla="*/ 182 w 302"/>
                  <a:gd name="T47" fmla="*/ 129 h 144"/>
                  <a:gd name="T48" fmla="*/ 209 w 302"/>
                  <a:gd name="T49" fmla="*/ 121 h 144"/>
                  <a:gd name="T50" fmla="*/ 286 w 302"/>
                  <a:gd name="T51" fmla="*/ 58 h 144"/>
                  <a:gd name="T52" fmla="*/ 295 w 302"/>
                  <a:gd name="T53" fmla="*/ 20 h 144"/>
                  <a:gd name="T54" fmla="*/ 52 w 302"/>
                  <a:gd name="T55" fmla="*/ 127 h 144"/>
                  <a:gd name="T56" fmla="*/ 49 w 302"/>
                  <a:gd name="T57" fmla="*/ 128 h 144"/>
                  <a:gd name="T58" fmla="*/ 15 w 302"/>
                  <a:gd name="T59" fmla="*/ 128 h 144"/>
                  <a:gd name="T60" fmla="*/ 15 w 302"/>
                  <a:gd name="T61" fmla="*/ 22 h 144"/>
                  <a:gd name="T62" fmla="*/ 50 w 302"/>
                  <a:gd name="T63" fmla="*/ 22 h 144"/>
                  <a:gd name="T64" fmla="*/ 52 w 302"/>
                  <a:gd name="T65" fmla="*/ 25 h 144"/>
                  <a:gd name="T66" fmla="*/ 52 w 302"/>
                  <a:gd name="T67" fmla="*/ 127 h 144"/>
                  <a:gd name="T68" fmla="*/ 276 w 302"/>
                  <a:gd name="T69" fmla="*/ 46 h 144"/>
                  <a:gd name="T70" fmla="*/ 199 w 302"/>
                  <a:gd name="T71" fmla="*/ 109 h 144"/>
                  <a:gd name="T72" fmla="*/ 199 w 302"/>
                  <a:gd name="T73" fmla="*/ 109 h 144"/>
                  <a:gd name="T74" fmla="*/ 182 w 302"/>
                  <a:gd name="T75" fmla="*/ 113 h 144"/>
                  <a:gd name="T76" fmla="*/ 67 w 302"/>
                  <a:gd name="T77" fmla="*/ 115 h 144"/>
                  <a:gd name="T78" fmla="*/ 67 w 302"/>
                  <a:gd name="T79" fmla="*/ 50 h 144"/>
                  <a:gd name="T80" fmla="*/ 74 w 302"/>
                  <a:gd name="T81" fmla="*/ 47 h 144"/>
                  <a:gd name="T82" fmla="*/ 135 w 302"/>
                  <a:gd name="T83" fmla="*/ 22 h 144"/>
                  <a:gd name="T84" fmla="*/ 154 w 302"/>
                  <a:gd name="T85" fmla="*/ 20 h 144"/>
                  <a:gd name="T86" fmla="*/ 203 w 302"/>
                  <a:gd name="T87" fmla="*/ 23 h 144"/>
                  <a:gd name="T88" fmla="*/ 202 w 302"/>
                  <a:gd name="T89" fmla="*/ 27 h 144"/>
                  <a:gd name="T90" fmla="*/ 171 w 302"/>
                  <a:gd name="T91" fmla="*/ 36 h 144"/>
                  <a:gd name="T92" fmla="*/ 127 w 302"/>
                  <a:gd name="T93" fmla="*/ 60 h 144"/>
                  <a:gd name="T94" fmla="*/ 151 w 302"/>
                  <a:gd name="T95" fmla="*/ 78 h 144"/>
                  <a:gd name="T96" fmla="*/ 152 w 302"/>
                  <a:gd name="T97" fmla="*/ 78 h 144"/>
                  <a:gd name="T98" fmla="*/ 213 w 302"/>
                  <a:gd name="T99" fmla="*/ 66 h 144"/>
                  <a:gd name="T100" fmla="*/ 214 w 302"/>
                  <a:gd name="T101" fmla="*/ 66 h 144"/>
                  <a:gd name="T102" fmla="*/ 265 w 302"/>
                  <a:gd name="T103" fmla="*/ 32 h 144"/>
                  <a:gd name="T104" fmla="*/ 283 w 302"/>
                  <a:gd name="T105" fmla="*/ 30 h 144"/>
                  <a:gd name="T106" fmla="*/ 276 w 302"/>
                  <a:gd name="T107" fmla="*/ 4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2" h="144">
                    <a:moveTo>
                      <a:pt x="295" y="20"/>
                    </a:moveTo>
                    <a:cubicBezTo>
                      <a:pt x="287" y="11"/>
                      <a:pt x="272" y="8"/>
                      <a:pt x="256" y="19"/>
                    </a:cubicBezTo>
                    <a:cubicBezTo>
                      <a:pt x="226" y="41"/>
                      <a:pt x="218" y="46"/>
                      <a:pt x="207" y="52"/>
                    </a:cubicBezTo>
                    <a:cubicBezTo>
                      <a:pt x="205" y="53"/>
                      <a:pt x="205" y="53"/>
                      <a:pt x="205" y="53"/>
                    </a:cubicBezTo>
                    <a:cubicBezTo>
                      <a:pt x="189" y="63"/>
                      <a:pt x="178" y="63"/>
                      <a:pt x="152" y="63"/>
                    </a:cubicBezTo>
                    <a:cubicBezTo>
                      <a:pt x="151" y="63"/>
                      <a:pt x="151" y="63"/>
                      <a:pt x="151" y="63"/>
                    </a:cubicBezTo>
                    <a:cubicBezTo>
                      <a:pt x="146" y="63"/>
                      <a:pt x="143" y="60"/>
                      <a:pt x="142" y="60"/>
                    </a:cubicBezTo>
                    <a:cubicBezTo>
                      <a:pt x="143" y="58"/>
                      <a:pt x="149" y="53"/>
                      <a:pt x="172" y="51"/>
                    </a:cubicBezTo>
                    <a:cubicBezTo>
                      <a:pt x="194" y="50"/>
                      <a:pt x="208" y="45"/>
                      <a:pt x="214" y="37"/>
                    </a:cubicBezTo>
                    <a:cubicBezTo>
                      <a:pt x="218" y="32"/>
                      <a:pt x="219" y="26"/>
                      <a:pt x="218" y="20"/>
                    </a:cubicBezTo>
                    <a:cubicBezTo>
                      <a:pt x="214" y="0"/>
                      <a:pt x="187" y="2"/>
                      <a:pt x="152" y="5"/>
                    </a:cubicBezTo>
                    <a:cubicBezTo>
                      <a:pt x="147" y="5"/>
                      <a:pt x="141" y="6"/>
                      <a:pt x="135" y="6"/>
                    </a:cubicBezTo>
                    <a:cubicBezTo>
                      <a:pt x="120" y="7"/>
                      <a:pt x="92" y="20"/>
                      <a:pt x="67" y="33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7" y="12"/>
                      <a:pt x="57" y="7"/>
                      <a:pt x="52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3" y="6"/>
                      <a:pt x="0" y="10"/>
                      <a:pt x="0" y="14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40"/>
                      <a:pt x="3" y="144"/>
                      <a:pt x="7" y="144"/>
                    </a:cubicBezTo>
                    <a:cubicBezTo>
                      <a:pt x="50" y="144"/>
                      <a:pt x="50" y="144"/>
                      <a:pt x="50" y="144"/>
                    </a:cubicBezTo>
                    <a:cubicBezTo>
                      <a:pt x="50" y="144"/>
                      <a:pt x="50" y="144"/>
                      <a:pt x="50" y="144"/>
                    </a:cubicBezTo>
                    <a:cubicBezTo>
                      <a:pt x="57" y="143"/>
                      <a:pt x="65" y="138"/>
                      <a:pt x="67" y="130"/>
                    </a:cubicBezTo>
                    <a:cubicBezTo>
                      <a:pt x="122" y="130"/>
                      <a:pt x="182" y="129"/>
                      <a:pt x="182" y="129"/>
                    </a:cubicBezTo>
                    <a:cubicBezTo>
                      <a:pt x="199" y="129"/>
                      <a:pt x="207" y="123"/>
                      <a:pt x="209" y="121"/>
                    </a:cubicBezTo>
                    <a:cubicBezTo>
                      <a:pt x="214" y="117"/>
                      <a:pt x="264" y="77"/>
                      <a:pt x="286" y="58"/>
                    </a:cubicBezTo>
                    <a:cubicBezTo>
                      <a:pt x="302" y="43"/>
                      <a:pt x="302" y="29"/>
                      <a:pt x="295" y="20"/>
                    </a:cubicBezTo>
                    <a:close/>
                    <a:moveTo>
                      <a:pt x="52" y="127"/>
                    </a:moveTo>
                    <a:cubicBezTo>
                      <a:pt x="52" y="128"/>
                      <a:pt x="50" y="128"/>
                      <a:pt x="49" y="128"/>
                    </a:cubicBezTo>
                    <a:cubicBezTo>
                      <a:pt x="15" y="128"/>
                      <a:pt x="15" y="128"/>
                      <a:pt x="15" y="128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22"/>
                      <a:pt x="52" y="23"/>
                      <a:pt x="52" y="25"/>
                    </a:cubicBezTo>
                    <a:lnTo>
                      <a:pt x="52" y="127"/>
                    </a:lnTo>
                    <a:close/>
                    <a:moveTo>
                      <a:pt x="276" y="46"/>
                    </a:moveTo>
                    <a:cubicBezTo>
                      <a:pt x="254" y="66"/>
                      <a:pt x="200" y="109"/>
                      <a:pt x="199" y="109"/>
                    </a:cubicBezTo>
                    <a:cubicBezTo>
                      <a:pt x="199" y="109"/>
                      <a:pt x="199" y="109"/>
                      <a:pt x="199" y="109"/>
                    </a:cubicBezTo>
                    <a:cubicBezTo>
                      <a:pt x="199" y="109"/>
                      <a:pt x="194" y="113"/>
                      <a:pt x="182" y="113"/>
                    </a:cubicBezTo>
                    <a:cubicBezTo>
                      <a:pt x="181" y="113"/>
                      <a:pt x="122" y="115"/>
                      <a:pt x="67" y="115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9" y="49"/>
                      <a:pt x="71" y="48"/>
                      <a:pt x="74" y="47"/>
                    </a:cubicBezTo>
                    <a:cubicBezTo>
                      <a:pt x="88" y="39"/>
                      <a:pt x="123" y="22"/>
                      <a:pt x="135" y="22"/>
                    </a:cubicBezTo>
                    <a:cubicBezTo>
                      <a:pt x="142" y="21"/>
                      <a:pt x="148" y="21"/>
                      <a:pt x="154" y="20"/>
                    </a:cubicBezTo>
                    <a:cubicBezTo>
                      <a:pt x="169" y="19"/>
                      <a:pt x="202" y="17"/>
                      <a:pt x="203" y="23"/>
                    </a:cubicBezTo>
                    <a:cubicBezTo>
                      <a:pt x="203" y="25"/>
                      <a:pt x="203" y="27"/>
                      <a:pt x="202" y="27"/>
                    </a:cubicBezTo>
                    <a:cubicBezTo>
                      <a:pt x="200" y="30"/>
                      <a:pt x="194" y="34"/>
                      <a:pt x="171" y="36"/>
                    </a:cubicBezTo>
                    <a:cubicBezTo>
                      <a:pt x="132" y="38"/>
                      <a:pt x="127" y="52"/>
                      <a:pt x="127" y="60"/>
                    </a:cubicBezTo>
                    <a:cubicBezTo>
                      <a:pt x="127" y="70"/>
                      <a:pt x="138" y="78"/>
                      <a:pt x="151" y="78"/>
                    </a:cubicBezTo>
                    <a:cubicBezTo>
                      <a:pt x="152" y="78"/>
                      <a:pt x="152" y="78"/>
                      <a:pt x="152" y="78"/>
                    </a:cubicBezTo>
                    <a:cubicBezTo>
                      <a:pt x="179" y="78"/>
                      <a:pt x="193" y="78"/>
                      <a:pt x="213" y="66"/>
                    </a:cubicBezTo>
                    <a:cubicBezTo>
                      <a:pt x="214" y="66"/>
                      <a:pt x="214" y="66"/>
                      <a:pt x="214" y="66"/>
                    </a:cubicBezTo>
                    <a:cubicBezTo>
                      <a:pt x="226" y="59"/>
                      <a:pt x="234" y="54"/>
                      <a:pt x="265" y="32"/>
                    </a:cubicBezTo>
                    <a:cubicBezTo>
                      <a:pt x="273" y="26"/>
                      <a:pt x="280" y="27"/>
                      <a:pt x="283" y="30"/>
                    </a:cubicBezTo>
                    <a:cubicBezTo>
                      <a:pt x="285" y="33"/>
                      <a:pt x="284" y="39"/>
                      <a:pt x="276" y="4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9">
                <a:extLst>
                  <a:ext uri="{FF2B5EF4-FFF2-40B4-BE49-F238E27FC236}">
                    <a16:creationId xmlns:a16="http://schemas.microsoft.com/office/drawing/2014/main" id="{334A39C9-F334-4581-B9AF-9C6E9D4C1D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33713" y="320675"/>
                <a:ext cx="596900" cy="600075"/>
              </a:xfrm>
              <a:custGeom>
                <a:avLst/>
                <a:gdLst>
                  <a:gd name="T0" fmla="*/ 99 w 198"/>
                  <a:gd name="T1" fmla="*/ 199 h 199"/>
                  <a:gd name="T2" fmla="*/ 198 w 198"/>
                  <a:gd name="T3" fmla="*/ 100 h 199"/>
                  <a:gd name="T4" fmla="*/ 99 w 198"/>
                  <a:gd name="T5" fmla="*/ 0 h 199"/>
                  <a:gd name="T6" fmla="*/ 0 w 198"/>
                  <a:gd name="T7" fmla="*/ 100 h 199"/>
                  <a:gd name="T8" fmla="*/ 99 w 198"/>
                  <a:gd name="T9" fmla="*/ 199 h 199"/>
                  <a:gd name="T10" fmla="*/ 99 w 198"/>
                  <a:gd name="T11" fmla="*/ 16 h 199"/>
                  <a:gd name="T12" fmla="*/ 183 w 198"/>
                  <a:gd name="T13" fmla="*/ 100 h 199"/>
                  <a:gd name="T14" fmla="*/ 99 w 198"/>
                  <a:gd name="T15" fmla="*/ 183 h 199"/>
                  <a:gd name="T16" fmla="*/ 16 w 198"/>
                  <a:gd name="T17" fmla="*/ 100 h 199"/>
                  <a:gd name="T18" fmla="*/ 99 w 198"/>
                  <a:gd name="T19" fmla="*/ 16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199">
                    <a:moveTo>
                      <a:pt x="99" y="199"/>
                    </a:moveTo>
                    <a:cubicBezTo>
                      <a:pt x="154" y="199"/>
                      <a:pt x="198" y="154"/>
                      <a:pt x="198" y="100"/>
                    </a:cubicBezTo>
                    <a:cubicBezTo>
                      <a:pt x="198" y="45"/>
                      <a:pt x="154" y="0"/>
                      <a:pt x="99" y="0"/>
                    </a:cubicBezTo>
                    <a:cubicBezTo>
                      <a:pt x="45" y="0"/>
                      <a:pt x="0" y="45"/>
                      <a:pt x="0" y="100"/>
                    </a:cubicBezTo>
                    <a:cubicBezTo>
                      <a:pt x="0" y="154"/>
                      <a:pt x="45" y="199"/>
                      <a:pt x="99" y="199"/>
                    </a:cubicBezTo>
                    <a:close/>
                    <a:moveTo>
                      <a:pt x="99" y="16"/>
                    </a:moveTo>
                    <a:cubicBezTo>
                      <a:pt x="146" y="16"/>
                      <a:pt x="183" y="53"/>
                      <a:pt x="183" y="100"/>
                    </a:cubicBezTo>
                    <a:cubicBezTo>
                      <a:pt x="183" y="146"/>
                      <a:pt x="146" y="183"/>
                      <a:pt x="99" y="183"/>
                    </a:cubicBezTo>
                    <a:cubicBezTo>
                      <a:pt x="53" y="183"/>
                      <a:pt x="16" y="146"/>
                      <a:pt x="16" y="100"/>
                    </a:cubicBezTo>
                    <a:cubicBezTo>
                      <a:pt x="16" y="53"/>
                      <a:pt x="53" y="16"/>
                      <a:pt x="99" y="1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20">
                <a:extLst>
                  <a:ext uri="{FF2B5EF4-FFF2-40B4-BE49-F238E27FC236}">
                    <a16:creationId xmlns:a16="http://schemas.microsoft.com/office/drawing/2014/main" id="{1215978C-63B2-4313-BE37-D1A0DA99E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5325" y="417513"/>
                <a:ext cx="196850" cy="406400"/>
              </a:xfrm>
              <a:custGeom>
                <a:avLst/>
                <a:gdLst>
                  <a:gd name="T0" fmla="*/ 37 w 65"/>
                  <a:gd name="T1" fmla="*/ 103 h 135"/>
                  <a:gd name="T2" fmla="*/ 14 w 65"/>
                  <a:gd name="T3" fmla="*/ 91 h 135"/>
                  <a:gd name="T4" fmla="*/ 0 w 65"/>
                  <a:gd name="T5" fmla="*/ 96 h 135"/>
                  <a:gd name="T6" fmla="*/ 25 w 65"/>
                  <a:gd name="T7" fmla="*/ 118 h 135"/>
                  <a:gd name="T8" fmla="*/ 25 w 65"/>
                  <a:gd name="T9" fmla="*/ 135 h 135"/>
                  <a:gd name="T10" fmla="*/ 40 w 65"/>
                  <a:gd name="T11" fmla="*/ 135 h 135"/>
                  <a:gd name="T12" fmla="*/ 40 w 65"/>
                  <a:gd name="T13" fmla="*/ 118 h 135"/>
                  <a:gd name="T14" fmla="*/ 65 w 65"/>
                  <a:gd name="T15" fmla="*/ 91 h 135"/>
                  <a:gd name="T16" fmla="*/ 31 w 65"/>
                  <a:gd name="T17" fmla="*/ 57 h 135"/>
                  <a:gd name="T18" fmla="*/ 24 w 65"/>
                  <a:gd name="T19" fmla="*/ 54 h 135"/>
                  <a:gd name="T20" fmla="*/ 18 w 65"/>
                  <a:gd name="T21" fmla="*/ 42 h 135"/>
                  <a:gd name="T22" fmla="*/ 31 w 65"/>
                  <a:gd name="T23" fmla="*/ 31 h 135"/>
                  <a:gd name="T24" fmla="*/ 51 w 65"/>
                  <a:gd name="T25" fmla="*/ 44 h 135"/>
                  <a:gd name="T26" fmla="*/ 65 w 65"/>
                  <a:gd name="T27" fmla="*/ 37 h 135"/>
                  <a:gd name="T28" fmla="*/ 40 w 65"/>
                  <a:gd name="T29" fmla="*/ 17 h 135"/>
                  <a:gd name="T30" fmla="*/ 40 w 65"/>
                  <a:gd name="T31" fmla="*/ 0 h 135"/>
                  <a:gd name="T32" fmla="*/ 25 w 65"/>
                  <a:gd name="T33" fmla="*/ 0 h 135"/>
                  <a:gd name="T34" fmla="*/ 25 w 65"/>
                  <a:gd name="T35" fmla="*/ 17 h 135"/>
                  <a:gd name="T36" fmla="*/ 3 w 65"/>
                  <a:gd name="T37" fmla="*/ 38 h 135"/>
                  <a:gd name="T38" fmla="*/ 17 w 65"/>
                  <a:gd name="T39" fmla="*/ 68 h 135"/>
                  <a:gd name="T40" fmla="*/ 27 w 65"/>
                  <a:gd name="T41" fmla="*/ 72 h 135"/>
                  <a:gd name="T42" fmla="*/ 49 w 65"/>
                  <a:gd name="T43" fmla="*/ 91 h 135"/>
                  <a:gd name="T44" fmla="*/ 37 w 65"/>
                  <a:gd name="T45" fmla="*/ 10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5" h="135">
                    <a:moveTo>
                      <a:pt x="37" y="103"/>
                    </a:moveTo>
                    <a:cubicBezTo>
                      <a:pt x="29" y="105"/>
                      <a:pt x="18" y="101"/>
                      <a:pt x="14" y="91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4" y="109"/>
                      <a:pt x="14" y="116"/>
                      <a:pt x="25" y="118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40" y="135"/>
                      <a:pt x="40" y="135"/>
                      <a:pt x="40" y="135"/>
                    </a:cubicBezTo>
                    <a:cubicBezTo>
                      <a:pt x="40" y="118"/>
                      <a:pt x="40" y="118"/>
                      <a:pt x="40" y="118"/>
                    </a:cubicBezTo>
                    <a:cubicBezTo>
                      <a:pt x="55" y="115"/>
                      <a:pt x="64" y="105"/>
                      <a:pt x="65" y="91"/>
                    </a:cubicBezTo>
                    <a:cubicBezTo>
                      <a:pt x="65" y="68"/>
                      <a:pt x="44" y="61"/>
                      <a:pt x="31" y="57"/>
                    </a:cubicBezTo>
                    <a:cubicBezTo>
                      <a:pt x="28" y="56"/>
                      <a:pt x="26" y="55"/>
                      <a:pt x="24" y="54"/>
                    </a:cubicBezTo>
                    <a:cubicBezTo>
                      <a:pt x="16" y="51"/>
                      <a:pt x="17" y="44"/>
                      <a:pt x="18" y="42"/>
                    </a:cubicBezTo>
                    <a:cubicBezTo>
                      <a:pt x="19" y="37"/>
                      <a:pt x="24" y="31"/>
                      <a:pt x="31" y="31"/>
                    </a:cubicBezTo>
                    <a:cubicBezTo>
                      <a:pt x="44" y="31"/>
                      <a:pt x="51" y="43"/>
                      <a:pt x="51" y="44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4" y="36"/>
                      <a:pt x="57" y="21"/>
                      <a:pt x="40" y="1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14" y="19"/>
                      <a:pt x="5" y="27"/>
                      <a:pt x="3" y="38"/>
                    </a:cubicBezTo>
                    <a:cubicBezTo>
                      <a:pt x="0" y="51"/>
                      <a:pt x="5" y="62"/>
                      <a:pt x="17" y="68"/>
                    </a:cubicBezTo>
                    <a:cubicBezTo>
                      <a:pt x="20" y="70"/>
                      <a:pt x="23" y="71"/>
                      <a:pt x="27" y="72"/>
                    </a:cubicBezTo>
                    <a:cubicBezTo>
                      <a:pt x="40" y="76"/>
                      <a:pt x="49" y="80"/>
                      <a:pt x="49" y="91"/>
                    </a:cubicBezTo>
                    <a:cubicBezTo>
                      <a:pt x="49" y="100"/>
                      <a:pt x="40" y="103"/>
                      <a:pt x="37" y="1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5F38B54-9D82-4FD8-B544-FF63DA5C353D}"/>
                </a:ext>
              </a:extLst>
            </p:cNvPr>
            <p:cNvSpPr/>
            <p:nvPr/>
          </p:nvSpPr>
          <p:spPr>
            <a:xfrm>
              <a:off x="1821392" y="3814288"/>
              <a:ext cx="320575" cy="33405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C1DD2ED-D8B8-444D-AD95-81FEDD1DB53E}"/>
              </a:ext>
            </a:extLst>
          </p:cNvPr>
          <p:cNvSpPr txBox="1"/>
          <p:nvPr/>
        </p:nvSpPr>
        <p:spPr>
          <a:xfrm>
            <a:off x="781154" y="2992118"/>
            <a:ext cx="112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김기성</a:t>
            </a:r>
          </a:p>
        </p:txBody>
      </p:sp>
      <p:pic>
        <p:nvPicPr>
          <p:cNvPr id="98" name="Picture 2" descr="남자 아이콘 - ico,png,icns,무료 아이콘 다운로드">
            <a:extLst>
              <a:ext uri="{FF2B5EF4-FFF2-40B4-BE49-F238E27FC236}">
                <a16:creationId xmlns:a16="http://schemas.microsoft.com/office/drawing/2014/main" id="{0A6C881C-31BC-93EA-1C92-883A6128B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35" y="1604451"/>
            <a:ext cx="1158059" cy="115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22A44880-836B-BB53-8364-FC13797FCFEF}"/>
              </a:ext>
            </a:extLst>
          </p:cNvPr>
          <p:cNvGrpSpPr/>
          <p:nvPr/>
        </p:nvGrpSpPr>
        <p:grpSpPr>
          <a:xfrm>
            <a:off x="760524" y="4531050"/>
            <a:ext cx="1297526" cy="1508082"/>
            <a:chOff x="1160967" y="4108776"/>
            <a:chExt cx="1297526" cy="1508082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B268951-8ECB-0C67-9B94-E7F587268592}"/>
                </a:ext>
              </a:extLst>
            </p:cNvPr>
            <p:cNvSpPr/>
            <p:nvPr/>
          </p:nvSpPr>
          <p:spPr>
            <a:xfrm>
              <a:off x="1160967" y="4108776"/>
              <a:ext cx="1072335" cy="4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050" b="1" dirty="0">
                  <a:solidFill>
                    <a:schemeClr val="tx1"/>
                  </a:solidFill>
                </a:rPr>
                <a:t>► 상권분석</a:t>
              </a:r>
              <a:endParaRPr kumimoji="1" lang="ko-Kore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1DCA8DD-4C62-A024-BA21-3877DEB616CD}"/>
                </a:ext>
              </a:extLst>
            </p:cNvPr>
            <p:cNvSpPr/>
            <p:nvPr/>
          </p:nvSpPr>
          <p:spPr>
            <a:xfrm>
              <a:off x="1160967" y="4471221"/>
              <a:ext cx="1297526" cy="4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050" b="1" dirty="0">
                  <a:solidFill>
                    <a:schemeClr val="tx1"/>
                  </a:solidFill>
                </a:rPr>
                <a:t>► </a:t>
              </a:r>
              <a:r>
                <a:rPr kumimoji="1" lang="en" altLang="ko-KR" sz="1050" b="1" dirty="0">
                  <a:solidFill>
                    <a:schemeClr val="tx1"/>
                  </a:solidFill>
                </a:rPr>
                <a:t>AI BM CANVAS</a:t>
              </a:r>
              <a:endParaRPr kumimoji="1" lang="ko-Kore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F707F5E9-084A-F33A-9AEC-87ACE806DA09}"/>
                </a:ext>
              </a:extLst>
            </p:cNvPr>
            <p:cNvSpPr/>
            <p:nvPr/>
          </p:nvSpPr>
          <p:spPr>
            <a:xfrm>
              <a:off x="1160967" y="4833666"/>
              <a:ext cx="1072335" cy="4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050" b="1" dirty="0">
                  <a:solidFill>
                    <a:schemeClr val="tx1"/>
                  </a:solidFill>
                </a:rPr>
                <a:t>► 기대 효과</a:t>
              </a:r>
              <a:endParaRPr kumimoji="1" lang="ko-Kore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62EDF4D7-D2EE-55CA-BD5B-FBCD075C7F9A}"/>
                </a:ext>
              </a:extLst>
            </p:cNvPr>
            <p:cNvSpPr/>
            <p:nvPr/>
          </p:nvSpPr>
          <p:spPr>
            <a:xfrm>
              <a:off x="1160967" y="5196111"/>
              <a:ext cx="1072335" cy="4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050" b="1" dirty="0">
                  <a:solidFill>
                    <a:schemeClr val="tx1"/>
                  </a:solidFill>
                </a:rPr>
                <a:t>► 설문지 제작</a:t>
              </a:r>
              <a:endParaRPr kumimoji="1" lang="ko-Kore-KR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270619" y="3702086"/>
            <a:ext cx="733826" cy="334056"/>
            <a:chOff x="4166961" y="5755628"/>
            <a:chExt cx="1009463" cy="440988"/>
          </a:xfrm>
        </p:grpSpPr>
        <p:sp>
          <p:nvSpPr>
            <p:cNvPr id="39" name="Freeform 51">
              <a:extLst>
                <a:ext uri="{FF2B5EF4-FFF2-40B4-BE49-F238E27FC236}">
                  <a16:creationId xmlns:a16="http://schemas.microsoft.com/office/drawing/2014/main" id="{B90B3AD1-5AF2-4F48-AFDE-B90DF11FDA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2554" y="6019950"/>
              <a:ext cx="41558" cy="79824"/>
            </a:xfrm>
            <a:custGeom>
              <a:avLst/>
              <a:gdLst>
                <a:gd name="T0" fmla="*/ 45 w 53"/>
                <a:gd name="T1" fmla="*/ 0 h 102"/>
                <a:gd name="T2" fmla="*/ 8 w 53"/>
                <a:gd name="T3" fmla="*/ 0 h 102"/>
                <a:gd name="T4" fmla="*/ 0 w 53"/>
                <a:gd name="T5" fmla="*/ 8 h 102"/>
                <a:gd name="T6" fmla="*/ 0 w 53"/>
                <a:gd name="T7" fmla="*/ 94 h 102"/>
                <a:gd name="T8" fmla="*/ 8 w 53"/>
                <a:gd name="T9" fmla="*/ 102 h 102"/>
                <a:gd name="T10" fmla="*/ 45 w 53"/>
                <a:gd name="T11" fmla="*/ 102 h 102"/>
                <a:gd name="T12" fmla="*/ 53 w 53"/>
                <a:gd name="T13" fmla="*/ 94 h 102"/>
                <a:gd name="T14" fmla="*/ 53 w 53"/>
                <a:gd name="T15" fmla="*/ 8 h 102"/>
                <a:gd name="T16" fmla="*/ 45 w 53"/>
                <a:gd name="T17" fmla="*/ 0 h 102"/>
                <a:gd name="T18" fmla="*/ 37 w 53"/>
                <a:gd name="T19" fmla="*/ 86 h 102"/>
                <a:gd name="T20" fmla="*/ 15 w 53"/>
                <a:gd name="T21" fmla="*/ 86 h 102"/>
                <a:gd name="T22" fmla="*/ 15 w 53"/>
                <a:gd name="T23" fmla="*/ 16 h 102"/>
                <a:gd name="T24" fmla="*/ 37 w 53"/>
                <a:gd name="T25" fmla="*/ 16 h 102"/>
                <a:gd name="T26" fmla="*/ 37 w 53"/>
                <a:gd name="T27" fmla="*/ 8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102">
                  <a:moveTo>
                    <a:pt x="45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8"/>
                    <a:pt x="3" y="102"/>
                    <a:pt x="8" y="102"/>
                  </a:cubicBezTo>
                  <a:cubicBezTo>
                    <a:pt x="45" y="102"/>
                    <a:pt x="45" y="102"/>
                    <a:pt x="45" y="102"/>
                  </a:cubicBezTo>
                  <a:cubicBezTo>
                    <a:pt x="49" y="102"/>
                    <a:pt x="53" y="98"/>
                    <a:pt x="53" y="94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4"/>
                    <a:pt x="49" y="0"/>
                    <a:pt x="45" y="0"/>
                  </a:cubicBezTo>
                  <a:close/>
                  <a:moveTo>
                    <a:pt x="37" y="86"/>
                  </a:moveTo>
                  <a:cubicBezTo>
                    <a:pt x="15" y="86"/>
                    <a:pt x="15" y="86"/>
                    <a:pt x="15" y="8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37" y="16"/>
                    <a:pt x="37" y="16"/>
                    <a:pt x="37" y="16"/>
                  </a:cubicBezTo>
                  <a:lnTo>
                    <a:pt x="37" y="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52">
              <a:extLst>
                <a:ext uri="{FF2B5EF4-FFF2-40B4-BE49-F238E27FC236}">
                  <a16:creationId xmlns:a16="http://schemas.microsoft.com/office/drawing/2014/main" id="{7129405E-34CC-405E-BD0F-78494EC7F9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4648" y="5913380"/>
              <a:ext cx="82705" cy="186394"/>
            </a:xfrm>
            <a:custGeom>
              <a:avLst/>
              <a:gdLst>
                <a:gd name="T0" fmla="*/ 105 w 106"/>
                <a:gd name="T1" fmla="*/ 100 h 238"/>
                <a:gd name="T2" fmla="*/ 60 w 106"/>
                <a:gd name="T3" fmla="*/ 4 h 238"/>
                <a:gd name="T4" fmla="*/ 53 w 106"/>
                <a:gd name="T5" fmla="*/ 0 h 238"/>
                <a:gd name="T6" fmla="*/ 46 w 106"/>
                <a:gd name="T7" fmla="*/ 4 h 238"/>
                <a:gd name="T8" fmla="*/ 1 w 106"/>
                <a:gd name="T9" fmla="*/ 100 h 238"/>
                <a:gd name="T10" fmla="*/ 2 w 106"/>
                <a:gd name="T11" fmla="*/ 107 h 238"/>
                <a:gd name="T12" fmla="*/ 8 w 106"/>
                <a:gd name="T13" fmla="*/ 111 h 238"/>
                <a:gd name="T14" fmla="*/ 27 w 106"/>
                <a:gd name="T15" fmla="*/ 111 h 238"/>
                <a:gd name="T16" fmla="*/ 27 w 106"/>
                <a:gd name="T17" fmla="*/ 230 h 238"/>
                <a:gd name="T18" fmla="*/ 34 w 106"/>
                <a:gd name="T19" fmla="*/ 238 h 238"/>
                <a:gd name="T20" fmla="*/ 72 w 106"/>
                <a:gd name="T21" fmla="*/ 238 h 238"/>
                <a:gd name="T22" fmla="*/ 79 w 106"/>
                <a:gd name="T23" fmla="*/ 230 h 238"/>
                <a:gd name="T24" fmla="*/ 79 w 106"/>
                <a:gd name="T25" fmla="*/ 111 h 238"/>
                <a:gd name="T26" fmla="*/ 98 w 106"/>
                <a:gd name="T27" fmla="*/ 111 h 238"/>
                <a:gd name="T28" fmla="*/ 104 w 106"/>
                <a:gd name="T29" fmla="*/ 107 h 238"/>
                <a:gd name="T30" fmla="*/ 105 w 106"/>
                <a:gd name="T31" fmla="*/ 100 h 238"/>
                <a:gd name="T32" fmla="*/ 72 w 106"/>
                <a:gd name="T33" fmla="*/ 96 h 238"/>
                <a:gd name="T34" fmla="*/ 64 w 106"/>
                <a:gd name="T35" fmla="*/ 103 h 238"/>
                <a:gd name="T36" fmla="*/ 64 w 106"/>
                <a:gd name="T37" fmla="*/ 222 h 238"/>
                <a:gd name="T38" fmla="*/ 42 w 106"/>
                <a:gd name="T39" fmla="*/ 222 h 238"/>
                <a:gd name="T40" fmla="*/ 42 w 106"/>
                <a:gd name="T41" fmla="*/ 103 h 238"/>
                <a:gd name="T42" fmla="*/ 34 w 106"/>
                <a:gd name="T43" fmla="*/ 96 h 238"/>
                <a:gd name="T44" fmla="*/ 20 w 106"/>
                <a:gd name="T45" fmla="*/ 96 h 238"/>
                <a:gd name="T46" fmla="*/ 53 w 106"/>
                <a:gd name="T47" fmla="*/ 26 h 238"/>
                <a:gd name="T48" fmla="*/ 86 w 106"/>
                <a:gd name="T49" fmla="*/ 96 h 238"/>
                <a:gd name="T50" fmla="*/ 72 w 106"/>
                <a:gd name="T51" fmla="*/ 96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" h="238">
                  <a:moveTo>
                    <a:pt x="105" y="100"/>
                  </a:moveTo>
                  <a:cubicBezTo>
                    <a:pt x="60" y="4"/>
                    <a:pt x="60" y="4"/>
                    <a:pt x="60" y="4"/>
                  </a:cubicBezTo>
                  <a:cubicBezTo>
                    <a:pt x="59" y="1"/>
                    <a:pt x="56" y="0"/>
                    <a:pt x="53" y="0"/>
                  </a:cubicBezTo>
                  <a:cubicBezTo>
                    <a:pt x="50" y="0"/>
                    <a:pt x="47" y="1"/>
                    <a:pt x="46" y="4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0" y="102"/>
                    <a:pt x="0" y="105"/>
                    <a:pt x="2" y="107"/>
                  </a:cubicBezTo>
                  <a:cubicBezTo>
                    <a:pt x="3" y="110"/>
                    <a:pt x="6" y="111"/>
                    <a:pt x="8" y="111"/>
                  </a:cubicBezTo>
                  <a:cubicBezTo>
                    <a:pt x="27" y="111"/>
                    <a:pt x="27" y="111"/>
                    <a:pt x="27" y="111"/>
                  </a:cubicBezTo>
                  <a:cubicBezTo>
                    <a:pt x="27" y="230"/>
                    <a:pt x="27" y="230"/>
                    <a:pt x="27" y="230"/>
                  </a:cubicBezTo>
                  <a:cubicBezTo>
                    <a:pt x="27" y="234"/>
                    <a:pt x="30" y="238"/>
                    <a:pt x="34" y="238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6" y="238"/>
                    <a:pt x="79" y="234"/>
                    <a:pt x="79" y="230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100" y="111"/>
                    <a:pt x="103" y="110"/>
                    <a:pt x="104" y="107"/>
                  </a:cubicBezTo>
                  <a:cubicBezTo>
                    <a:pt x="106" y="105"/>
                    <a:pt x="106" y="102"/>
                    <a:pt x="105" y="100"/>
                  </a:cubicBezTo>
                  <a:close/>
                  <a:moveTo>
                    <a:pt x="72" y="96"/>
                  </a:moveTo>
                  <a:cubicBezTo>
                    <a:pt x="67" y="96"/>
                    <a:pt x="64" y="99"/>
                    <a:pt x="64" y="103"/>
                  </a:cubicBezTo>
                  <a:cubicBezTo>
                    <a:pt x="64" y="222"/>
                    <a:pt x="64" y="222"/>
                    <a:pt x="64" y="222"/>
                  </a:cubicBezTo>
                  <a:cubicBezTo>
                    <a:pt x="42" y="222"/>
                    <a:pt x="42" y="222"/>
                    <a:pt x="42" y="222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99"/>
                    <a:pt x="39" y="96"/>
                    <a:pt x="34" y="96"/>
                  </a:cubicBezTo>
                  <a:cubicBezTo>
                    <a:pt x="20" y="96"/>
                    <a:pt x="20" y="96"/>
                    <a:pt x="20" y="9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86" y="96"/>
                    <a:pt x="86" y="96"/>
                    <a:pt x="86" y="96"/>
                  </a:cubicBezTo>
                  <a:lnTo>
                    <a:pt x="72" y="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53">
              <a:extLst>
                <a:ext uri="{FF2B5EF4-FFF2-40B4-BE49-F238E27FC236}">
                  <a16:creationId xmlns:a16="http://schemas.microsoft.com/office/drawing/2014/main" id="{8BA6F7A4-8852-4991-942F-A251261E1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475" y="6087018"/>
              <a:ext cx="41147" cy="12756"/>
            </a:xfrm>
            <a:custGeom>
              <a:avLst/>
              <a:gdLst>
                <a:gd name="T0" fmla="*/ 45 w 53"/>
                <a:gd name="T1" fmla="*/ 0 h 16"/>
                <a:gd name="T2" fmla="*/ 8 w 53"/>
                <a:gd name="T3" fmla="*/ 0 h 16"/>
                <a:gd name="T4" fmla="*/ 0 w 53"/>
                <a:gd name="T5" fmla="*/ 8 h 16"/>
                <a:gd name="T6" fmla="*/ 8 w 53"/>
                <a:gd name="T7" fmla="*/ 16 h 16"/>
                <a:gd name="T8" fmla="*/ 45 w 53"/>
                <a:gd name="T9" fmla="*/ 16 h 16"/>
                <a:gd name="T10" fmla="*/ 53 w 53"/>
                <a:gd name="T11" fmla="*/ 8 h 16"/>
                <a:gd name="T12" fmla="*/ 45 w 5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6">
                  <a:moveTo>
                    <a:pt x="45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9" y="16"/>
                    <a:pt x="53" y="12"/>
                    <a:pt x="53" y="8"/>
                  </a:cubicBezTo>
                  <a:cubicBezTo>
                    <a:pt x="53" y="4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54">
              <a:extLst>
                <a:ext uri="{FF2B5EF4-FFF2-40B4-BE49-F238E27FC236}">
                  <a16:creationId xmlns:a16="http://schemas.microsoft.com/office/drawing/2014/main" id="{3CE9E4C8-2165-4CD5-8AE0-094D2586D4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0547" y="5853306"/>
              <a:ext cx="55548" cy="52256"/>
            </a:xfrm>
            <a:custGeom>
              <a:avLst/>
              <a:gdLst>
                <a:gd name="T0" fmla="*/ 29 w 71"/>
                <a:gd name="T1" fmla="*/ 66 h 67"/>
                <a:gd name="T2" fmla="*/ 36 w 71"/>
                <a:gd name="T3" fmla="*/ 67 h 67"/>
                <a:gd name="T4" fmla="*/ 69 w 71"/>
                <a:gd name="T5" fmla="*/ 40 h 67"/>
                <a:gd name="T6" fmla="*/ 64 w 71"/>
                <a:gd name="T7" fmla="*/ 15 h 67"/>
                <a:gd name="T8" fmla="*/ 43 w 71"/>
                <a:gd name="T9" fmla="*/ 1 h 67"/>
                <a:gd name="T10" fmla="*/ 36 w 71"/>
                <a:gd name="T11" fmla="*/ 0 h 67"/>
                <a:gd name="T12" fmla="*/ 3 w 71"/>
                <a:gd name="T13" fmla="*/ 27 h 67"/>
                <a:gd name="T14" fmla="*/ 29 w 71"/>
                <a:gd name="T15" fmla="*/ 66 h 67"/>
                <a:gd name="T16" fmla="*/ 18 w 71"/>
                <a:gd name="T17" fmla="*/ 30 h 67"/>
                <a:gd name="T18" fmla="*/ 36 w 71"/>
                <a:gd name="T19" fmla="*/ 15 h 67"/>
                <a:gd name="T20" fmla="*/ 40 w 71"/>
                <a:gd name="T21" fmla="*/ 16 h 67"/>
                <a:gd name="T22" fmla="*/ 51 w 71"/>
                <a:gd name="T23" fmla="*/ 24 h 67"/>
                <a:gd name="T24" fmla="*/ 54 w 71"/>
                <a:gd name="T25" fmla="*/ 37 h 67"/>
                <a:gd name="T26" fmla="*/ 36 w 71"/>
                <a:gd name="T27" fmla="*/ 51 h 67"/>
                <a:gd name="T28" fmla="*/ 32 w 71"/>
                <a:gd name="T29" fmla="*/ 51 h 67"/>
                <a:gd name="T30" fmla="*/ 18 w 71"/>
                <a:gd name="T31" fmla="*/ 3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67">
                  <a:moveTo>
                    <a:pt x="29" y="66"/>
                  </a:moveTo>
                  <a:cubicBezTo>
                    <a:pt x="31" y="67"/>
                    <a:pt x="34" y="67"/>
                    <a:pt x="36" y="67"/>
                  </a:cubicBezTo>
                  <a:cubicBezTo>
                    <a:pt x="52" y="67"/>
                    <a:pt x="66" y="56"/>
                    <a:pt x="69" y="40"/>
                  </a:cubicBezTo>
                  <a:cubicBezTo>
                    <a:pt x="71" y="32"/>
                    <a:pt x="69" y="23"/>
                    <a:pt x="64" y="15"/>
                  </a:cubicBezTo>
                  <a:cubicBezTo>
                    <a:pt x="59" y="8"/>
                    <a:pt x="52" y="3"/>
                    <a:pt x="43" y="1"/>
                  </a:cubicBezTo>
                  <a:cubicBezTo>
                    <a:pt x="41" y="0"/>
                    <a:pt x="38" y="0"/>
                    <a:pt x="36" y="0"/>
                  </a:cubicBezTo>
                  <a:cubicBezTo>
                    <a:pt x="20" y="0"/>
                    <a:pt x="7" y="11"/>
                    <a:pt x="3" y="27"/>
                  </a:cubicBezTo>
                  <a:cubicBezTo>
                    <a:pt x="0" y="45"/>
                    <a:pt x="11" y="62"/>
                    <a:pt x="29" y="66"/>
                  </a:cubicBezTo>
                  <a:close/>
                  <a:moveTo>
                    <a:pt x="18" y="30"/>
                  </a:moveTo>
                  <a:cubicBezTo>
                    <a:pt x="20" y="21"/>
                    <a:pt x="28" y="15"/>
                    <a:pt x="36" y="15"/>
                  </a:cubicBezTo>
                  <a:cubicBezTo>
                    <a:pt x="37" y="15"/>
                    <a:pt x="38" y="16"/>
                    <a:pt x="40" y="16"/>
                  </a:cubicBezTo>
                  <a:cubicBezTo>
                    <a:pt x="44" y="17"/>
                    <a:pt x="48" y="20"/>
                    <a:pt x="51" y="24"/>
                  </a:cubicBezTo>
                  <a:cubicBezTo>
                    <a:pt x="54" y="28"/>
                    <a:pt x="55" y="32"/>
                    <a:pt x="54" y="37"/>
                  </a:cubicBezTo>
                  <a:cubicBezTo>
                    <a:pt x="52" y="45"/>
                    <a:pt x="45" y="51"/>
                    <a:pt x="36" y="51"/>
                  </a:cubicBezTo>
                  <a:cubicBezTo>
                    <a:pt x="35" y="51"/>
                    <a:pt x="34" y="51"/>
                    <a:pt x="32" y="51"/>
                  </a:cubicBezTo>
                  <a:cubicBezTo>
                    <a:pt x="23" y="49"/>
                    <a:pt x="16" y="39"/>
                    <a:pt x="18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55">
              <a:extLst>
                <a:ext uri="{FF2B5EF4-FFF2-40B4-BE49-F238E27FC236}">
                  <a16:creationId xmlns:a16="http://schemas.microsoft.com/office/drawing/2014/main" id="{BF717348-4DFA-405F-9C0C-9E353F31B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7556" y="5900213"/>
              <a:ext cx="185983" cy="177342"/>
            </a:xfrm>
            <a:custGeom>
              <a:avLst/>
              <a:gdLst>
                <a:gd name="T0" fmla="*/ 166 w 238"/>
                <a:gd name="T1" fmla="*/ 226 h 227"/>
                <a:gd name="T2" fmla="*/ 185 w 238"/>
                <a:gd name="T3" fmla="*/ 217 h 227"/>
                <a:gd name="T4" fmla="*/ 171 w 238"/>
                <a:gd name="T5" fmla="*/ 142 h 227"/>
                <a:gd name="T6" fmla="*/ 143 w 238"/>
                <a:gd name="T7" fmla="*/ 84 h 227"/>
                <a:gd name="T8" fmla="*/ 174 w 238"/>
                <a:gd name="T9" fmla="*/ 106 h 227"/>
                <a:gd name="T10" fmla="*/ 217 w 238"/>
                <a:gd name="T11" fmla="*/ 111 h 227"/>
                <a:gd name="T12" fmla="*/ 238 w 238"/>
                <a:gd name="T13" fmla="*/ 92 h 227"/>
                <a:gd name="T14" fmla="*/ 219 w 238"/>
                <a:gd name="T15" fmla="*/ 70 h 227"/>
                <a:gd name="T16" fmla="*/ 155 w 238"/>
                <a:gd name="T17" fmla="*/ 27 h 227"/>
                <a:gd name="T18" fmla="*/ 135 w 238"/>
                <a:gd name="T19" fmla="*/ 7 h 227"/>
                <a:gd name="T20" fmla="*/ 93 w 238"/>
                <a:gd name="T21" fmla="*/ 0 h 227"/>
                <a:gd name="T22" fmla="*/ 3 w 238"/>
                <a:gd name="T23" fmla="*/ 60 h 227"/>
                <a:gd name="T24" fmla="*/ 12 w 238"/>
                <a:gd name="T25" fmla="*/ 87 h 227"/>
                <a:gd name="T26" fmla="*/ 40 w 238"/>
                <a:gd name="T27" fmla="*/ 76 h 227"/>
                <a:gd name="T28" fmla="*/ 75 w 238"/>
                <a:gd name="T29" fmla="*/ 43 h 227"/>
                <a:gd name="T30" fmla="*/ 72 w 238"/>
                <a:gd name="T31" fmla="*/ 126 h 227"/>
                <a:gd name="T32" fmla="*/ 19 w 238"/>
                <a:gd name="T33" fmla="*/ 183 h 227"/>
                <a:gd name="T34" fmla="*/ 11 w 238"/>
                <a:gd name="T35" fmla="*/ 216 h 227"/>
                <a:gd name="T36" fmla="*/ 31 w 238"/>
                <a:gd name="T37" fmla="*/ 227 h 227"/>
                <a:gd name="T38" fmla="*/ 80 w 238"/>
                <a:gd name="T39" fmla="*/ 195 h 227"/>
                <a:gd name="T40" fmla="*/ 131 w 238"/>
                <a:gd name="T41" fmla="*/ 168 h 227"/>
                <a:gd name="T42" fmla="*/ 142 w 238"/>
                <a:gd name="T43" fmla="*/ 204 h 227"/>
                <a:gd name="T44" fmla="*/ 69 w 238"/>
                <a:gd name="T45" fmla="*/ 184 h 227"/>
                <a:gd name="T46" fmla="*/ 30 w 238"/>
                <a:gd name="T47" fmla="*/ 212 h 227"/>
                <a:gd name="T48" fmla="*/ 23 w 238"/>
                <a:gd name="T49" fmla="*/ 201 h 227"/>
                <a:gd name="T50" fmla="*/ 57 w 238"/>
                <a:gd name="T51" fmla="*/ 172 h 227"/>
                <a:gd name="T52" fmla="*/ 101 w 238"/>
                <a:gd name="T53" fmla="*/ 142 h 227"/>
                <a:gd name="T54" fmla="*/ 85 w 238"/>
                <a:gd name="T55" fmla="*/ 116 h 227"/>
                <a:gd name="T56" fmla="*/ 95 w 238"/>
                <a:gd name="T57" fmla="*/ 36 h 227"/>
                <a:gd name="T58" fmla="*/ 88 w 238"/>
                <a:gd name="T59" fmla="*/ 25 h 227"/>
                <a:gd name="T60" fmla="*/ 27 w 238"/>
                <a:gd name="T61" fmla="*/ 69 h 227"/>
                <a:gd name="T62" fmla="*/ 17 w 238"/>
                <a:gd name="T63" fmla="*/ 71 h 227"/>
                <a:gd name="T64" fmla="*/ 50 w 238"/>
                <a:gd name="T65" fmla="*/ 26 h 227"/>
                <a:gd name="T66" fmla="*/ 119 w 238"/>
                <a:gd name="T67" fmla="*/ 18 h 227"/>
                <a:gd name="T68" fmla="*/ 140 w 238"/>
                <a:gd name="T69" fmla="*/ 32 h 227"/>
                <a:gd name="T70" fmla="*/ 141 w 238"/>
                <a:gd name="T71" fmla="*/ 34 h 227"/>
                <a:gd name="T72" fmla="*/ 174 w 238"/>
                <a:gd name="T73" fmla="*/ 80 h 227"/>
                <a:gd name="T74" fmla="*/ 221 w 238"/>
                <a:gd name="T75" fmla="*/ 87 h 227"/>
                <a:gd name="T76" fmla="*/ 217 w 238"/>
                <a:gd name="T77" fmla="*/ 95 h 227"/>
                <a:gd name="T78" fmla="*/ 169 w 238"/>
                <a:gd name="T79" fmla="*/ 89 h 227"/>
                <a:gd name="T80" fmla="*/ 140 w 238"/>
                <a:gd name="T81" fmla="*/ 61 h 227"/>
                <a:gd name="T82" fmla="*/ 117 w 238"/>
                <a:gd name="T83" fmla="*/ 104 h 227"/>
                <a:gd name="T84" fmla="*/ 119 w 238"/>
                <a:gd name="T85" fmla="*/ 114 h 227"/>
                <a:gd name="T86" fmla="*/ 175 w 238"/>
                <a:gd name="T87" fmla="*/ 201 h 227"/>
                <a:gd name="T88" fmla="*/ 167 w 238"/>
                <a:gd name="T89" fmla="*/ 211 h 227"/>
                <a:gd name="T90" fmla="*/ 158 w 238"/>
                <a:gd name="T91" fmla="*/ 203 h 227"/>
                <a:gd name="T92" fmla="*/ 85 w 238"/>
                <a:gd name="T93" fmla="*/ 11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8" h="227">
                  <a:moveTo>
                    <a:pt x="161" y="226"/>
                  </a:moveTo>
                  <a:cubicBezTo>
                    <a:pt x="163" y="226"/>
                    <a:pt x="165" y="226"/>
                    <a:pt x="166" y="226"/>
                  </a:cubicBezTo>
                  <a:cubicBezTo>
                    <a:pt x="167" y="226"/>
                    <a:pt x="168" y="226"/>
                    <a:pt x="169" y="226"/>
                  </a:cubicBezTo>
                  <a:cubicBezTo>
                    <a:pt x="175" y="225"/>
                    <a:pt x="181" y="222"/>
                    <a:pt x="185" y="217"/>
                  </a:cubicBezTo>
                  <a:cubicBezTo>
                    <a:pt x="189" y="212"/>
                    <a:pt x="191" y="206"/>
                    <a:pt x="190" y="200"/>
                  </a:cubicBezTo>
                  <a:cubicBezTo>
                    <a:pt x="190" y="198"/>
                    <a:pt x="187" y="167"/>
                    <a:pt x="171" y="142"/>
                  </a:cubicBezTo>
                  <a:cubicBezTo>
                    <a:pt x="164" y="130"/>
                    <a:pt x="151" y="118"/>
                    <a:pt x="133" y="105"/>
                  </a:cubicBezTo>
                  <a:cubicBezTo>
                    <a:pt x="143" y="84"/>
                    <a:pt x="143" y="84"/>
                    <a:pt x="143" y="84"/>
                  </a:cubicBezTo>
                  <a:cubicBezTo>
                    <a:pt x="150" y="94"/>
                    <a:pt x="157" y="100"/>
                    <a:pt x="164" y="103"/>
                  </a:cubicBezTo>
                  <a:cubicBezTo>
                    <a:pt x="166" y="104"/>
                    <a:pt x="170" y="105"/>
                    <a:pt x="174" y="106"/>
                  </a:cubicBezTo>
                  <a:cubicBezTo>
                    <a:pt x="189" y="109"/>
                    <a:pt x="210" y="110"/>
                    <a:pt x="216" y="111"/>
                  </a:cubicBezTo>
                  <a:cubicBezTo>
                    <a:pt x="217" y="111"/>
                    <a:pt x="217" y="111"/>
                    <a:pt x="217" y="111"/>
                  </a:cubicBezTo>
                  <a:cubicBezTo>
                    <a:pt x="217" y="111"/>
                    <a:pt x="217" y="111"/>
                    <a:pt x="217" y="111"/>
                  </a:cubicBezTo>
                  <a:cubicBezTo>
                    <a:pt x="228" y="111"/>
                    <a:pt x="237" y="102"/>
                    <a:pt x="238" y="92"/>
                  </a:cubicBezTo>
                  <a:cubicBezTo>
                    <a:pt x="238" y="86"/>
                    <a:pt x="236" y="81"/>
                    <a:pt x="233" y="77"/>
                  </a:cubicBezTo>
                  <a:cubicBezTo>
                    <a:pt x="229" y="73"/>
                    <a:pt x="224" y="70"/>
                    <a:pt x="219" y="70"/>
                  </a:cubicBezTo>
                  <a:cubicBezTo>
                    <a:pt x="205" y="69"/>
                    <a:pt x="187" y="67"/>
                    <a:pt x="180" y="65"/>
                  </a:cubicBezTo>
                  <a:cubicBezTo>
                    <a:pt x="176" y="62"/>
                    <a:pt x="165" y="46"/>
                    <a:pt x="155" y="27"/>
                  </a:cubicBezTo>
                  <a:cubicBezTo>
                    <a:pt x="154" y="26"/>
                    <a:pt x="154" y="25"/>
                    <a:pt x="153" y="25"/>
                  </a:cubicBezTo>
                  <a:cubicBezTo>
                    <a:pt x="149" y="17"/>
                    <a:pt x="143" y="10"/>
                    <a:pt x="135" y="7"/>
                  </a:cubicBezTo>
                  <a:cubicBezTo>
                    <a:pt x="131" y="5"/>
                    <a:pt x="122" y="3"/>
                    <a:pt x="122" y="3"/>
                  </a:cubicBezTo>
                  <a:cubicBezTo>
                    <a:pt x="121" y="3"/>
                    <a:pt x="109" y="0"/>
                    <a:pt x="93" y="0"/>
                  </a:cubicBezTo>
                  <a:cubicBezTo>
                    <a:pt x="72" y="0"/>
                    <a:pt x="54" y="4"/>
                    <a:pt x="42" y="13"/>
                  </a:cubicBezTo>
                  <a:cubicBezTo>
                    <a:pt x="17" y="29"/>
                    <a:pt x="3" y="59"/>
                    <a:pt x="3" y="60"/>
                  </a:cubicBezTo>
                  <a:cubicBezTo>
                    <a:pt x="0" y="65"/>
                    <a:pt x="0" y="71"/>
                    <a:pt x="2" y="76"/>
                  </a:cubicBezTo>
                  <a:cubicBezTo>
                    <a:pt x="4" y="81"/>
                    <a:pt x="8" y="85"/>
                    <a:pt x="12" y="87"/>
                  </a:cubicBezTo>
                  <a:cubicBezTo>
                    <a:pt x="15" y="88"/>
                    <a:pt x="18" y="89"/>
                    <a:pt x="21" y="89"/>
                  </a:cubicBezTo>
                  <a:cubicBezTo>
                    <a:pt x="29" y="89"/>
                    <a:pt x="36" y="84"/>
                    <a:pt x="40" y="76"/>
                  </a:cubicBezTo>
                  <a:cubicBezTo>
                    <a:pt x="44" y="69"/>
                    <a:pt x="53" y="54"/>
                    <a:pt x="64" y="47"/>
                  </a:cubicBezTo>
                  <a:cubicBezTo>
                    <a:pt x="66" y="45"/>
                    <a:pt x="71" y="44"/>
                    <a:pt x="75" y="43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51" y="95"/>
                    <a:pt x="57" y="115"/>
                    <a:pt x="72" y="126"/>
                  </a:cubicBezTo>
                  <a:cubicBezTo>
                    <a:pt x="65" y="136"/>
                    <a:pt x="53" y="154"/>
                    <a:pt x="46" y="161"/>
                  </a:cubicBezTo>
                  <a:cubicBezTo>
                    <a:pt x="34" y="173"/>
                    <a:pt x="19" y="182"/>
                    <a:pt x="19" y="183"/>
                  </a:cubicBezTo>
                  <a:cubicBezTo>
                    <a:pt x="13" y="186"/>
                    <a:pt x="9" y="191"/>
                    <a:pt x="8" y="198"/>
                  </a:cubicBezTo>
                  <a:cubicBezTo>
                    <a:pt x="6" y="204"/>
                    <a:pt x="8" y="210"/>
                    <a:pt x="11" y="216"/>
                  </a:cubicBezTo>
                  <a:cubicBezTo>
                    <a:pt x="14" y="222"/>
                    <a:pt x="20" y="225"/>
                    <a:pt x="26" y="227"/>
                  </a:cubicBezTo>
                  <a:cubicBezTo>
                    <a:pt x="28" y="227"/>
                    <a:pt x="30" y="227"/>
                    <a:pt x="31" y="227"/>
                  </a:cubicBezTo>
                  <a:cubicBezTo>
                    <a:pt x="36" y="227"/>
                    <a:pt x="40" y="226"/>
                    <a:pt x="44" y="224"/>
                  </a:cubicBezTo>
                  <a:cubicBezTo>
                    <a:pt x="45" y="223"/>
                    <a:pt x="64" y="211"/>
                    <a:pt x="80" y="195"/>
                  </a:cubicBezTo>
                  <a:cubicBezTo>
                    <a:pt x="91" y="184"/>
                    <a:pt x="106" y="162"/>
                    <a:pt x="114" y="151"/>
                  </a:cubicBezTo>
                  <a:cubicBezTo>
                    <a:pt x="119" y="156"/>
                    <a:pt x="125" y="162"/>
                    <a:pt x="131" y="168"/>
                  </a:cubicBezTo>
                  <a:cubicBezTo>
                    <a:pt x="141" y="181"/>
                    <a:pt x="142" y="201"/>
                    <a:pt x="142" y="204"/>
                  </a:cubicBezTo>
                  <a:cubicBezTo>
                    <a:pt x="142" y="204"/>
                    <a:pt x="142" y="204"/>
                    <a:pt x="142" y="204"/>
                  </a:cubicBezTo>
                  <a:cubicBezTo>
                    <a:pt x="143" y="215"/>
                    <a:pt x="151" y="224"/>
                    <a:pt x="161" y="226"/>
                  </a:cubicBezTo>
                  <a:close/>
                  <a:moveTo>
                    <a:pt x="69" y="184"/>
                  </a:moveTo>
                  <a:cubicBezTo>
                    <a:pt x="54" y="199"/>
                    <a:pt x="36" y="210"/>
                    <a:pt x="36" y="211"/>
                  </a:cubicBezTo>
                  <a:cubicBezTo>
                    <a:pt x="34" y="212"/>
                    <a:pt x="32" y="212"/>
                    <a:pt x="30" y="212"/>
                  </a:cubicBezTo>
                  <a:cubicBezTo>
                    <a:pt x="27" y="211"/>
                    <a:pt x="25" y="210"/>
                    <a:pt x="24" y="208"/>
                  </a:cubicBezTo>
                  <a:cubicBezTo>
                    <a:pt x="23" y="206"/>
                    <a:pt x="22" y="203"/>
                    <a:pt x="23" y="201"/>
                  </a:cubicBezTo>
                  <a:cubicBezTo>
                    <a:pt x="23" y="199"/>
                    <a:pt x="25" y="197"/>
                    <a:pt x="27" y="196"/>
                  </a:cubicBezTo>
                  <a:cubicBezTo>
                    <a:pt x="28" y="195"/>
                    <a:pt x="44" y="185"/>
                    <a:pt x="57" y="172"/>
                  </a:cubicBezTo>
                  <a:cubicBezTo>
                    <a:pt x="65" y="164"/>
                    <a:pt x="79" y="144"/>
                    <a:pt x="86" y="133"/>
                  </a:cubicBezTo>
                  <a:cubicBezTo>
                    <a:pt x="90" y="135"/>
                    <a:pt x="95" y="138"/>
                    <a:pt x="101" y="142"/>
                  </a:cubicBezTo>
                  <a:cubicBezTo>
                    <a:pt x="95" y="152"/>
                    <a:pt x="79" y="174"/>
                    <a:pt x="69" y="184"/>
                  </a:cubicBezTo>
                  <a:close/>
                  <a:moveTo>
                    <a:pt x="85" y="116"/>
                  </a:moveTo>
                  <a:cubicBezTo>
                    <a:pt x="73" y="110"/>
                    <a:pt x="68" y="96"/>
                    <a:pt x="73" y="84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6" y="34"/>
                    <a:pt x="96" y="31"/>
                    <a:pt x="94" y="29"/>
                  </a:cubicBezTo>
                  <a:cubicBezTo>
                    <a:pt x="93" y="26"/>
                    <a:pt x="90" y="25"/>
                    <a:pt x="88" y="25"/>
                  </a:cubicBezTo>
                  <a:cubicBezTo>
                    <a:pt x="78" y="25"/>
                    <a:pt x="64" y="29"/>
                    <a:pt x="56" y="34"/>
                  </a:cubicBezTo>
                  <a:cubicBezTo>
                    <a:pt x="39" y="44"/>
                    <a:pt x="28" y="66"/>
                    <a:pt x="27" y="69"/>
                  </a:cubicBezTo>
                  <a:cubicBezTo>
                    <a:pt x="25" y="72"/>
                    <a:pt x="21" y="74"/>
                    <a:pt x="19" y="73"/>
                  </a:cubicBezTo>
                  <a:cubicBezTo>
                    <a:pt x="18" y="72"/>
                    <a:pt x="17" y="72"/>
                    <a:pt x="17" y="71"/>
                  </a:cubicBezTo>
                  <a:cubicBezTo>
                    <a:pt x="16" y="69"/>
                    <a:pt x="16" y="68"/>
                    <a:pt x="17" y="66"/>
                  </a:cubicBezTo>
                  <a:cubicBezTo>
                    <a:pt x="17" y="66"/>
                    <a:pt x="29" y="39"/>
                    <a:pt x="50" y="26"/>
                  </a:cubicBezTo>
                  <a:cubicBezTo>
                    <a:pt x="63" y="17"/>
                    <a:pt x="80" y="16"/>
                    <a:pt x="93" y="16"/>
                  </a:cubicBezTo>
                  <a:cubicBezTo>
                    <a:pt x="104" y="16"/>
                    <a:pt x="115" y="17"/>
                    <a:pt x="119" y="18"/>
                  </a:cubicBezTo>
                  <a:cubicBezTo>
                    <a:pt x="121" y="18"/>
                    <a:pt x="127" y="20"/>
                    <a:pt x="128" y="21"/>
                  </a:cubicBezTo>
                  <a:cubicBezTo>
                    <a:pt x="133" y="23"/>
                    <a:pt x="137" y="27"/>
                    <a:pt x="140" y="32"/>
                  </a:cubicBezTo>
                  <a:cubicBezTo>
                    <a:pt x="140" y="33"/>
                    <a:pt x="140" y="33"/>
                    <a:pt x="141" y="33"/>
                  </a:cubicBezTo>
                  <a:cubicBezTo>
                    <a:pt x="141" y="34"/>
                    <a:pt x="141" y="34"/>
                    <a:pt x="141" y="34"/>
                  </a:cubicBezTo>
                  <a:cubicBezTo>
                    <a:pt x="149" y="48"/>
                    <a:pt x="164" y="73"/>
                    <a:pt x="172" y="79"/>
                  </a:cubicBezTo>
                  <a:cubicBezTo>
                    <a:pt x="172" y="79"/>
                    <a:pt x="173" y="79"/>
                    <a:pt x="174" y="80"/>
                  </a:cubicBezTo>
                  <a:cubicBezTo>
                    <a:pt x="183" y="83"/>
                    <a:pt x="208" y="85"/>
                    <a:pt x="218" y="85"/>
                  </a:cubicBezTo>
                  <a:cubicBezTo>
                    <a:pt x="219" y="85"/>
                    <a:pt x="220" y="86"/>
                    <a:pt x="221" y="87"/>
                  </a:cubicBezTo>
                  <a:cubicBezTo>
                    <a:pt x="222" y="88"/>
                    <a:pt x="222" y="89"/>
                    <a:pt x="222" y="91"/>
                  </a:cubicBezTo>
                  <a:cubicBezTo>
                    <a:pt x="222" y="93"/>
                    <a:pt x="220" y="95"/>
                    <a:pt x="217" y="95"/>
                  </a:cubicBezTo>
                  <a:cubicBezTo>
                    <a:pt x="213" y="95"/>
                    <a:pt x="191" y="94"/>
                    <a:pt x="177" y="91"/>
                  </a:cubicBezTo>
                  <a:cubicBezTo>
                    <a:pt x="174" y="90"/>
                    <a:pt x="171" y="89"/>
                    <a:pt x="169" y="89"/>
                  </a:cubicBezTo>
                  <a:cubicBezTo>
                    <a:pt x="167" y="88"/>
                    <a:pt x="160" y="83"/>
                    <a:pt x="148" y="64"/>
                  </a:cubicBezTo>
                  <a:cubicBezTo>
                    <a:pt x="146" y="62"/>
                    <a:pt x="143" y="61"/>
                    <a:pt x="140" y="61"/>
                  </a:cubicBezTo>
                  <a:cubicBezTo>
                    <a:pt x="138" y="61"/>
                    <a:pt x="135" y="63"/>
                    <a:pt x="134" y="65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14" y="108"/>
                    <a:pt x="116" y="112"/>
                    <a:pt x="119" y="114"/>
                  </a:cubicBezTo>
                  <a:cubicBezTo>
                    <a:pt x="138" y="127"/>
                    <a:pt x="151" y="140"/>
                    <a:pt x="158" y="150"/>
                  </a:cubicBezTo>
                  <a:cubicBezTo>
                    <a:pt x="172" y="173"/>
                    <a:pt x="175" y="200"/>
                    <a:pt x="175" y="201"/>
                  </a:cubicBezTo>
                  <a:cubicBezTo>
                    <a:pt x="175" y="204"/>
                    <a:pt x="174" y="206"/>
                    <a:pt x="173" y="208"/>
                  </a:cubicBezTo>
                  <a:cubicBezTo>
                    <a:pt x="172" y="209"/>
                    <a:pt x="169" y="211"/>
                    <a:pt x="167" y="211"/>
                  </a:cubicBezTo>
                  <a:cubicBezTo>
                    <a:pt x="166" y="211"/>
                    <a:pt x="165" y="211"/>
                    <a:pt x="164" y="211"/>
                  </a:cubicBezTo>
                  <a:cubicBezTo>
                    <a:pt x="161" y="210"/>
                    <a:pt x="158" y="207"/>
                    <a:pt x="158" y="203"/>
                  </a:cubicBezTo>
                  <a:cubicBezTo>
                    <a:pt x="157" y="198"/>
                    <a:pt x="156" y="175"/>
                    <a:pt x="142" y="158"/>
                  </a:cubicBezTo>
                  <a:cubicBezTo>
                    <a:pt x="121" y="133"/>
                    <a:pt x="93" y="119"/>
                    <a:pt x="85" y="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81DD80A-93F8-4081-87D3-8DD88D308879}"/>
                </a:ext>
              </a:extLst>
            </p:cNvPr>
            <p:cNvSpPr/>
            <p:nvPr/>
          </p:nvSpPr>
          <p:spPr>
            <a:xfrm>
              <a:off x="4166961" y="5755628"/>
              <a:ext cx="440988" cy="440988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2204E71-8EDE-4E7F-96FD-B5405EB3CC80}"/>
                </a:ext>
              </a:extLst>
            </p:cNvPr>
            <p:cNvGrpSpPr/>
            <p:nvPr/>
          </p:nvGrpSpPr>
          <p:grpSpPr>
            <a:xfrm>
              <a:off x="4838234" y="5888161"/>
              <a:ext cx="156673" cy="156673"/>
              <a:chOff x="6152740" y="6088277"/>
              <a:chExt cx="492125" cy="492125"/>
            </a:xfrm>
            <a:solidFill>
              <a:schemeClr val="accent2"/>
            </a:solidFill>
          </p:grpSpPr>
          <p:sp>
            <p:nvSpPr>
              <p:cNvPr id="49" name="Freeform 34">
                <a:extLst>
                  <a:ext uri="{FF2B5EF4-FFF2-40B4-BE49-F238E27FC236}">
                    <a16:creationId xmlns:a16="http://schemas.microsoft.com/office/drawing/2014/main" id="{945335D0-F3E2-4ED8-B301-56A0702195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09902" y="6245439"/>
                <a:ext cx="177800" cy="177800"/>
              </a:xfrm>
              <a:custGeom>
                <a:avLst/>
                <a:gdLst>
                  <a:gd name="T0" fmla="*/ 29 w 59"/>
                  <a:gd name="T1" fmla="*/ 0 h 59"/>
                  <a:gd name="T2" fmla="*/ 0 w 59"/>
                  <a:gd name="T3" fmla="*/ 30 h 59"/>
                  <a:gd name="T4" fmla="*/ 29 w 59"/>
                  <a:gd name="T5" fmla="*/ 59 h 59"/>
                  <a:gd name="T6" fmla="*/ 59 w 59"/>
                  <a:gd name="T7" fmla="*/ 30 h 59"/>
                  <a:gd name="T8" fmla="*/ 29 w 59"/>
                  <a:gd name="T9" fmla="*/ 0 h 59"/>
                  <a:gd name="T10" fmla="*/ 29 w 59"/>
                  <a:gd name="T11" fmla="*/ 44 h 59"/>
                  <a:gd name="T12" fmla="*/ 15 w 59"/>
                  <a:gd name="T13" fmla="*/ 30 h 59"/>
                  <a:gd name="T14" fmla="*/ 29 w 59"/>
                  <a:gd name="T15" fmla="*/ 15 h 59"/>
                  <a:gd name="T16" fmla="*/ 44 w 59"/>
                  <a:gd name="T17" fmla="*/ 30 h 59"/>
                  <a:gd name="T18" fmla="*/ 29 w 59"/>
                  <a:gd name="T19" fmla="*/ 4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59">
                    <a:moveTo>
                      <a:pt x="29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6"/>
                      <a:pt x="13" y="59"/>
                      <a:pt x="29" y="59"/>
                    </a:cubicBezTo>
                    <a:cubicBezTo>
                      <a:pt x="46" y="59"/>
                      <a:pt x="59" y="46"/>
                      <a:pt x="59" y="30"/>
                    </a:cubicBezTo>
                    <a:cubicBezTo>
                      <a:pt x="59" y="13"/>
                      <a:pt x="46" y="0"/>
                      <a:pt x="29" y="0"/>
                    </a:cubicBezTo>
                    <a:close/>
                    <a:moveTo>
                      <a:pt x="29" y="44"/>
                    </a:moveTo>
                    <a:cubicBezTo>
                      <a:pt x="21" y="44"/>
                      <a:pt x="15" y="38"/>
                      <a:pt x="15" y="30"/>
                    </a:cubicBezTo>
                    <a:cubicBezTo>
                      <a:pt x="15" y="22"/>
                      <a:pt x="21" y="15"/>
                      <a:pt x="29" y="15"/>
                    </a:cubicBezTo>
                    <a:cubicBezTo>
                      <a:pt x="37" y="15"/>
                      <a:pt x="44" y="22"/>
                      <a:pt x="44" y="30"/>
                    </a:cubicBezTo>
                    <a:cubicBezTo>
                      <a:pt x="44" y="38"/>
                      <a:pt x="37" y="44"/>
                      <a:pt x="2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35">
                <a:extLst>
                  <a:ext uri="{FF2B5EF4-FFF2-40B4-BE49-F238E27FC236}">
                    <a16:creationId xmlns:a16="http://schemas.microsoft.com/office/drawing/2014/main" id="{7FC9E789-6B3F-4953-817D-B1AD2EA0F1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2740" y="6088277"/>
                <a:ext cx="492125" cy="492125"/>
              </a:xfrm>
              <a:custGeom>
                <a:avLst/>
                <a:gdLst>
                  <a:gd name="T0" fmla="*/ 102 w 163"/>
                  <a:gd name="T1" fmla="*/ 142 h 163"/>
                  <a:gd name="T2" fmla="*/ 121 w 163"/>
                  <a:gd name="T3" fmla="*/ 147 h 163"/>
                  <a:gd name="T4" fmla="*/ 146 w 163"/>
                  <a:gd name="T5" fmla="*/ 131 h 163"/>
                  <a:gd name="T6" fmla="*/ 139 w 163"/>
                  <a:gd name="T7" fmla="*/ 110 h 163"/>
                  <a:gd name="T8" fmla="*/ 156 w 163"/>
                  <a:gd name="T9" fmla="*/ 99 h 163"/>
                  <a:gd name="T10" fmla="*/ 163 w 163"/>
                  <a:gd name="T11" fmla="*/ 82 h 163"/>
                  <a:gd name="T12" fmla="*/ 156 w 163"/>
                  <a:gd name="T13" fmla="*/ 64 h 163"/>
                  <a:gd name="T14" fmla="*/ 139 w 163"/>
                  <a:gd name="T15" fmla="*/ 54 h 163"/>
                  <a:gd name="T16" fmla="*/ 146 w 163"/>
                  <a:gd name="T17" fmla="*/ 33 h 163"/>
                  <a:gd name="T18" fmla="*/ 121 w 163"/>
                  <a:gd name="T19" fmla="*/ 16 h 163"/>
                  <a:gd name="T20" fmla="*/ 102 w 163"/>
                  <a:gd name="T21" fmla="*/ 21 h 163"/>
                  <a:gd name="T22" fmla="*/ 93 w 163"/>
                  <a:gd name="T23" fmla="*/ 1 h 163"/>
                  <a:gd name="T24" fmla="*/ 64 w 163"/>
                  <a:gd name="T25" fmla="*/ 7 h 163"/>
                  <a:gd name="T26" fmla="*/ 53 w 163"/>
                  <a:gd name="T27" fmla="*/ 24 h 163"/>
                  <a:gd name="T28" fmla="*/ 32 w 163"/>
                  <a:gd name="T29" fmla="*/ 17 h 163"/>
                  <a:gd name="T30" fmla="*/ 16 w 163"/>
                  <a:gd name="T31" fmla="*/ 41 h 163"/>
                  <a:gd name="T32" fmla="*/ 21 w 163"/>
                  <a:gd name="T33" fmla="*/ 61 h 163"/>
                  <a:gd name="T34" fmla="*/ 1 w 163"/>
                  <a:gd name="T35" fmla="*/ 70 h 163"/>
                  <a:gd name="T36" fmla="*/ 1 w 163"/>
                  <a:gd name="T37" fmla="*/ 93 h 163"/>
                  <a:gd name="T38" fmla="*/ 21 w 163"/>
                  <a:gd name="T39" fmla="*/ 103 h 163"/>
                  <a:gd name="T40" fmla="*/ 16 w 163"/>
                  <a:gd name="T41" fmla="*/ 122 h 163"/>
                  <a:gd name="T42" fmla="*/ 32 w 163"/>
                  <a:gd name="T43" fmla="*/ 146 h 163"/>
                  <a:gd name="T44" fmla="*/ 53 w 163"/>
                  <a:gd name="T45" fmla="*/ 139 h 163"/>
                  <a:gd name="T46" fmla="*/ 64 w 163"/>
                  <a:gd name="T47" fmla="*/ 156 h 163"/>
                  <a:gd name="T48" fmla="*/ 81 w 163"/>
                  <a:gd name="T49" fmla="*/ 163 h 163"/>
                  <a:gd name="T50" fmla="*/ 99 w 163"/>
                  <a:gd name="T51" fmla="*/ 156 h 163"/>
                  <a:gd name="T52" fmla="*/ 85 w 163"/>
                  <a:gd name="T53" fmla="*/ 147 h 163"/>
                  <a:gd name="T54" fmla="*/ 74 w 163"/>
                  <a:gd name="T55" fmla="*/ 134 h 163"/>
                  <a:gd name="T56" fmla="*/ 57 w 163"/>
                  <a:gd name="T57" fmla="*/ 124 h 163"/>
                  <a:gd name="T58" fmla="*/ 38 w 163"/>
                  <a:gd name="T59" fmla="*/ 131 h 163"/>
                  <a:gd name="T60" fmla="*/ 39 w 163"/>
                  <a:gd name="T61" fmla="*/ 114 h 163"/>
                  <a:gd name="T62" fmla="*/ 34 w 163"/>
                  <a:gd name="T63" fmla="*/ 94 h 163"/>
                  <a:gd name="T64" fmla="*/ 16 w 163"/>
                  <a:gd name="T65" fmla="*/ 86 h 163"/>
                  <a:gd name="T66" fmla="*/ 16 w 163"/>
                  <a:gd name="T67" fmla="*/ 78 h 163"/>
                  <a:gd name="T68" fmla="*/ 34 w 163"/>
                  <a:gd name="T69" fmla="*/ 69 h 163"/>
                  <a:gd name="T70" fmla="*/ 39 w 163"/>
                  <a:gd name="T71" fmla="*/ 49 h 163"/>
                  <a:gd name="T72" fmla="*/ 38 w 163"/>
                  <a:gd name="T73" fmla="*/ 32 h 163"/>
                  <a:gd name="T74" fmla="*/ 57 w 163"/>
                  <a:gd name="T75" fmla="*/ 40 h 163"/>
                  <a:gd name="T76" fmla="*/ 74 w 163"/>
                  <a:gd name="T77" fmla="*/ 29 h 163"/>
                  <a:gd name="T78" fmla="*/ 85 w 163"/>
                  <a:gd name="T79" fmla="*/ 16 h 163"/>
                  <a:gd name="T80" fmla="*/ 94 w 163"/>
                  <a:gd name="T81" fmla="*/ 35 h 163"/>
                  <a:gd name="T82" fmla="*/ 114 w 163"/>
                  <a:gd name="T83" fmla="*/ 40 h 163"/>
                  <a:gd name="T84" fmla="*/ 131 w 163"/>
                  <a:gd name="T85" fmla="*/ 38 h 163"/>
                  <a:gd name="T86" fmla="*/ 123 w 163"/>
                  <a:gd name="T87" fmla="*/ 57 h 163"/>
                  <a:gd name="T88" fmla="*/ 134 w 163"/>
                  <a:gd name="T89" fmla="*/ 75 h 163"/>
                  <a:gd name="T90" fmla="*/ 147 w 163"/>
                  <a:gd name="T91" fmla="*/ 82 h 163"/>
                  <a:gd name="T92" fmla="*/ 134 w 163"/>
                  <a:gd name="T93" fmla="*/ 88 h 163"/>
                  <a:gd name="T94" fmla="*/ 123 w 163"/>
                  <a:gd name="T95" fmla="*/ 106 h 163"/>
                  <a:gd name="T96" fmla="*/ 131 w 163"/>
                  <a:gd name="T97" fmla="*/ 125 h 163"/>
                  <a:gd name="T98" fmla="*/ 114 w 163"/>
                  <a:gd name="T99" fmla="*/ 124 h 163"/>
                  <a:gd name="T100" fmla="*/ 94 w 163"/>
                  <a:gd name="T101" fmla="*/ 12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3" h="163">
                    <a:moveTo>
                      <a:pt x="99" y="156"/>
                    </a:moveTo>
                    <a:cubicBezTo>
                      <a:pt x="102" y="142"/>
                      <a:pt x="102" y="142"/>
                      <a:pt x="102" y="142"/>
                    </a:cubicBezTo>
                    <a:cubicBezTo>
                      <a:pt x="105" y="141"/>
                      <a:pt x="107" y="140"/>
                      <a:pt x="109" y="139"/>
                    </a:cubicBezTo>
                    <a:cubicBezTo>
                      <a:pt x="121" y="147"/>
                      <a:pt x="121" y="147"/>
                      <a:pt x="121" y="147"/>
                    </a:cubicBezTo>
                    <a:cubicBezTo>
                      <a:pt x="124" y="149"/>
                      <a:pt x="128" y="148"/>
                      <a:pt x="130" y="146"/>
                    </a:cubicBezTo>
                    <a:cubicBezTo>
                      <a:pt x="136" y="142"/>
                      <a:pt x="142" y="137"/>
                      <a:pt x="146" y="131"/>
                    </a:cubicBezTo>
                    <a:cubicBezTo>
                      <a:pt x="148" y="128"/>
                      <a:pt x="148" y="125"/>
                      <a:pt x="147" y="122"/>
                    </a:cubicBezTo>
                    <a:cubicBezTo>
                      <a:pt x="139" y="110"/>
                      <a:pt x="139" y="110"/>
                      <a:pt x="139" y="110"/>
                    </a:cubicBezTo>
                    <a:cubicBezTo>
                      <a:pt x="140" y="107"/>
                      <a:pt x="141" y="105"/>
                      <a:pt x="142" y="103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59" y="99"/>
                      <a:pt x="161" y="96"/>
                      <a:pt x="162" y="93"/>
                    </a:cubicBezTo>
                    <a:cubicBezTo>
                      <a:pt x="162" y="89"/>
                      <a:pt x="163" y="85"/>
                      <a:pt x="163" y="82"/>
                    </a:cubicBezTo>
                    <a:cubicBezTo>
                      <a:pt x="163" y="78"/>
                      <a:pt x="162" y="74"/>
                      <a:pt x="162" y="70"/>
                    </a:cubicBezTo>
                    <a:cubicBezTo>
                      <a:pt x="161" y="67"/>
                      <a:pt x="159" y="65"/>
                      <a:pt x="156" y="64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1" y="58"/>
                      <a:pt x="140" y="56"/>
                      <a:pt x="139" y="54"/>
                    </a:cubicBezTo>
                    <a:cubicBezTo>
                      <a:pt x="147" y="41"/>
                      <a:pt x="147" y="41"/>
                      <a:pt x="147" y="41"/>
                    </a:cubicBezTo>
                    <a:cubicBezTo>
                      <a:pt x="148" y="39"/>
                      <a:pt x="148" y="35"/>
                      <a:pt x="146" y="33"/>
                    </a:cubicBezTo>
                    <a:cubicBezTo>
                      <a:pt x="142" y="27"/>
                      <a:pt x="136" y="21"/>
                      <a:pt x="130" y="17"/>
                    </a:cubicBezTo>
                    <a:cubicBezTo>
                      <a:pt x="128" y="15"/>
                      <a:pt x="124" y="15"/>
                      <a:pt x="121" y="16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07" y="23"/>
                      <a:pt x="105" y="22"/>
                      <a:pt x="102" y="21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8" y="4"/>
                      <a:pt x="96" y="2"/>
                      <a:pt x="93" y="1"/>
                    </a:cubicBezTo>
                    <a:cubicBezTo>
                      <a:pt x="85" y="0"/>
                      <a:pt x="78" y="0"/>
                      <a:pt x="70" y="1"/>
                    </a:cubicBezTo>
                    <a:cubicBezTo>
                      <a:pt x="67" y="2"/>
                      <a:pt x="64" y="4"/>
                      <a:pt x="64" y="7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58" y="22"/>
                      <a:pt x="56" y="23"/>
                      <a:pt x="53" y="24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8" y="15"/>
                      <a:pt x="35" y="15"/>
                      <a:pt x="32" y="17"/>
                    </a:cubicBezTo>
                    <a:cubicBezTo>
                      <a:pt x="26" y="21"/>
                      <a:pt x="21" y="27"/>
                      <a:pt x="16" y="33"/>
                    </a:cubicBezTo>
                    <a:cubicBezTo>
                      <a:pt x="15" y="35"/>
                      <a:pt x="14" y="39"/>
                      <a:pt x="16" y="41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3" y="56"/>
                      <a:pt x="22" y="58"/>
                      <a:pt x="21" y="61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4" y="65"/>
                      <a:pt x="1" y="67"/>
                      <a:pt x="1" y="70"/>
                    </a:cubicBezTo>
                    <a:cubicBezTo>
                      <a:pt x="0" y="74"/>
                      <a:pt x="0" y="78"/>
                      <a:pt x="0" y="82"/>
                    </a:cubicBezTo>
                    <a:cubicBezTo>
                      <a:pt x="0" y="85"/>
                      <a:pt x="0" y="89"/>
                      <a:pt x="1" y="93"/>
                    </a:cubicBezTo>
                    <a:cubicBezTo>
                      <a:pt x="1" y="96"/>
                      <a:pt x="4" y="99"/>
                      <a:pt x="7" y="99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2" y="105"/>
                      <a:pt x="23" y="107"/>
                      <a:pt x="24" y="110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4" y="125"/>
                      <a:pt x="15" y="128"/>
                      <a:pt x="16" y="131"/>
                    </a:cubicBezTo>
                    <a:cubicBezTo>
                      <a:pt x="21" y="137"/>
                      <a:pt x="26" y="142"/>
                      <a:pt x="32" y="146"/>
                    </a:cubicBezTo>
                    <a:cubicBezTo>
                      <a:pt x="35" y="148"/>
                      <a:pt x="38" y="149"/>
                      <a:pt x="41" y="147"/>
                    </a:cubicBezTo>
                    <a:cubicBezTo>
                      <a:pt x="53" y="139"/>
                      <a:pt x="53" y="139"/>
                      <a:pt x="53" y="139"/>
                    </a:cubicBezTo>
                    <a:cubicBezTo>
                      <a:pt x="56" y="140"/>
                      <a:pt x="58" y="141"/>
                      <a:pt x="60" y="142"/>
                    </a:cubicBezTo>
                    <a:cubicBezTo>
                      <a:pt x="64" y="156"/>
                      <a:pt x="64" y="156"/>
                      <a:pt x="64" y="156"/>
                    </a:cubicBezTo>
                    <a:cubicBezTo>
                      <a:pt x="64" y="159"/>
                      <a:pt x="67" y="162"/>
                      <a:pt x="70" y="162"/>
                    </a:cubicBezTo>
                    <a:cubicBezTo>
                      <a:pt x="74" y="163"/>
                      <a:pt x="78" y="163"/>
                      <a:pt x="81" y="163"/>
                    </a:cubicBezTo>
                    <a:cubicBezTo>
                      <a:pt x="85" y="163"/>
                      <a:pt x="89" y="163"/>
                      <a:pt x="93" y="162"/>
                    </a:cubicBezTo>
                    <a:cubicBezTo>
                      <a:pt x="96" y="162"/>
                      <a:pt x="98" y="159"/>
                      <a:pt x="99" y="156"/>
                    </a:cubicBezTo>
                    <a:close/>
                    <a:moveTo>
                      <a:pt x="88" y="134"/>
                    </a:moveTo>
                    <a:cubicBezTo>
                      <a:pt x="85" y="147"/>
                      <a:pt x="85" y="147"/>
                      <a:pt x="85" y="147"/>
                    </a:cubicBezTo>
                    <a:cubicBezTo>
                      <a:pt x="83" y="148"/>
                      <a:pt x="80" y="148"/>
                      <a:pt x="77" y="147"/>
                    </a:cubicBezTo>
                    <a:cubicBezTo>
                      <a:pt x="74" y="134"/>
                      <a:pt x="74" y="134"/>
                      <a:pt x="74" y="134"/>
                    </a:cubicBezTo>
                    <a:cubicBezTo>
                      <a:pt x="74" y="132"/>
                      <a:pt x="72" y="129"/>
                      <a:pt x="69" y="129"/>
                    </a:cubicBezTo>
                    <a:cubicBezTo>
                      <a:pt x="65" y="127"/>
                      <a:pt x="61" y="126"/>
                      <a:pt x="57" y="124"/>
                    </a:cubicBezTo>
                    <a:cubicBezTo>
                      <a:pt x="54" y="122"/>
                      <a:pt x="51" y="122"/>
                      <a:pt x="49" y="124"/>
                    </a:cubicBezTo>
                    <a:cubicBezTo>
                      <a:pt x="38" y="131"/>
                      <a:pt x="38" y="131"/>
                      <a:pt x="38" y="131"/>
                    </a:cubicBezTo>
                    <a:cubicBezTo>
                      <a:pt x="36" y="129"/>
                      <a:pt x="34" y="127"/>
                      <a:pt x="32" y="125"/>
                    </a:cubicBezTo>
                    <a:cubicBezTo>
                      <a:pt x="39" y="114"/>
                      <a:pt x="39" y="114"/>
                      <a:pt x="39" y="114"/>
                    </a:cubicBezTo>
                    <a:cubicBezTo>
                      <a:pt x="41" y="112"/>
                      <a:pt x="41" y="109"/>
                      <a:pt x="39" y="106"/>
                    </a:cubicBezTo>
                    <a:cubicBezTo>
                      <a:pt x="37" y="102"/>
                      <a:pt x="35" y="98"/>
                      <a:pt x="34" y="94"/>
                    </a:cubicBezTo>
                    <a:cubicBezTo>
                      <a:pt x="34" y="91"/>
                      <a:pt x="31" y="89"/>
                      <a:pt x="29" y="88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6" y="84"/>
                      <a:pt x="15" y="83"/>
                      <a:pt x="15" y="82"/>
                    </a:cubicBezTo>
                    <a:cubicBezTo>
                      <a:pt x="15" y="80"/>
                      <a:pt x="16" y="79"/>
                      <a:pt x="16" y="78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1" y="74"/>
                      <a:pt x="34" y="72"/>
                      <a:pt x="34" y="69"/>
                    </a:cubicBezTo>
                    <a:cubicBezTo>
                      <a:pt x="35" y="65"/>
                      <a:pt x="37" y="61"/>
                      <a:pt x="39" y="57"/>
                    </a:cubicBezTo>
                    <a:cubicBezTo>
                      <a:pt x="41" y="55"/>
                      <a:pt x="41" y="52"/>
                      <a:pt x="39" y="49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4" y="36"/>
                      <a:pt x="36" y="34"/>
                      <a:pt x="38" y="32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1" y="41"/>
                      <a:pt x="54" y="41"/>
                      <a:pt x="57" y="40"/>
                    </a:cubicBezTo>
                    <a:cubicBezTo>
                      <a:pt x="61" y="37"/>
                      <a:pt x="65" y="36"/>
                      <a:pt x="69" y="35"/>
                    </a:cubicBezTo>
                    <a:cubicBezTo>
                      <a:pt x="72" y="34"/>
                      <a:pt x="74" y="32"/>
                      <a:pt x="74" y="2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80" y="16"/>
                      <a:pt x="83" y="16"/>
                      <a:pt x="85" y="16"/>
                    </a:cubicBezTo>
                    <a:cubicBezTo>
                      <a:pt x="88" y="29"/>
                      <a:pt x="88" y="29"/>
                      <a:pt x="88" y="29"/>
                    </a:cubicBezTo>
                    <a:cubicBezTo>
                      <a:pt x="89" y="32"/>
                      <a:pt x="91" y="34"/>
                      <a:pt x="94" y="35"/>
                    </a:cubicBezTo>
                    <a:cubicBezTo>
                      <a:pt x="98" y="36"/>
                      <a:pt x="102" y="37"/>
                      <a:pt x="106" y="40"/>
                    </a:cubicBezTo>
                    <a:cubicBezTo>
                      <a:pt x="108" y="41"/>
                      <a:pt x="111" y="41"/>
                      <a:pt x="114" y="40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7" y="34"/>
                      <a:pt x="129" y="36"/>
                      <a:pt x="131" y="38"/>
                    </a:cubicBezTo>
                    <a:cubicBezTo>
                      <a:pt x="123" y="49"/>
                      <a:pt x="123" y="49"/>
                      <a:pt x="123" y="49"/>
                    </a:cubicBezTo>
                    <a:cubicBezTo>
                      <a:pt x="122" y="52"/>
                      <a:pt x="122" y="55"/>
                      <a:pt x="123" y="57"/>
                    </a:cubicBezTo>
                    <a:cubicBezTo>
                      <a:pt x="125" y="61"/>
                      <a:pt x="127" y="65"/>
                      <a:pt x="128" y="69"/>
                    </a:cubicBezTo>
                    <a:cubicBezTo>
                      <a:pt x="129" y="72"/>
                      <a:pt x="131" y="74"/>
                      <a:pt x="134" y="75"/>
                    </a:cubicBezTo>
                    <a:cubicBezTo>
                      <a:pt x="147" y="78"/>
                      <a:pt x="147" y="78"/>
                      <a:pt x="147" y="78"/>
                    </a:cubicBezTo>
                    <a:cubicBezTo>
                      <a:pt x="147" y="79"/>
                      <a:pt x="147" y="80"/>
                      <a:pt x="147" y="82"/>
                    </a:cubicBezTo>
                    <a:cubicBezTo>
                      <a:pt x="147" y="83"/>
                      <a:pt x="147" y="84"/>
                      <a:pt x="147" y="86"/>
                    </a:cubicBezTo>
                    <a:cubicBezTo>
                      <a:pt x="134" y="88"/>
                      <a:pt x="134" y="88"/>
                      <a:pt x="134" y="88"/>
                    </a:cubicBezTo>
                    <a:cubicBezTo>
                      <a:pt x="131" y="89"/>
                      <a:pt x="129" y="91"/>
                      <a:pt x="128" y="94"/>
                    </a:cubicBezTo>
                    <a:cubicBezTo>
                      <a:pt x="127" y="98"/>
                      <a:pt x="125" y="102"/>
                      <a:pt x="123" y="106"/>
                    </a:cubicBezTo>
                    <a:cubicBezTo>
                      <a:pt x="122" y="109"/>
                      <a:pt x="122" y="112"/>
                      <a:pt x="123" y="114"/>
                    </a:cubicBezTo>
                    <a:cubicBezTo>
                      <a:pt x="131" y="125"/>
                      <a:pt x="131" y="125"/>
                      <a:pt x="131" y="125"/>
                    </a:cubicBezTo>
                    <a:cubicBezTo>
                      <a:pt x="129" y="127"/>
                      <a:pt x="127" y="129"/>
                      <a:pt x="125" y="131"/>
                    </a:cubicBezTo>
                    <a:cubicBezTo>
                      <a:pt x="114" y="124"/>
                      <a:pt x="114" y="124"/>
                      <a:pt x="114" y="124"/>
                    </a:cubicBezTo>
                    <a:cubicBezTo>
                      <a:pt x="111" y="122"/>
                      <a:pt x="108" y="122"/>
                      <a:pt x="106" y="124"/>
                    </a:cubicBezTo>
                    <a:cubicBezTo>
                      <a:pt x="102" y="126"/>
                      <a:pt x="98" y="127"/>
                      <a:pt x="94" y="129"/>
                    </a:cubicBezTo>
                    <a:cubicBezTo>
                      <a:pt x="91" y="129"/>
                      <a:pt x="89" y="132"/>
                      <a:pt x="88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A2FBC943-86AD-47CA-8335-4F3CBE3AEA86}"/>
                </a:ext>
              </a:extLst>
            </p:cNvPr>
            <p:cNvSpPr>
              <a:spLocks noEditPoints="1"/>
            </p:cNvSpPr>
            <p:nvPr/>
          </p:nvSpPr>
          <p:spPr bwMode="auto">
            <a:xfrm rot="18794176">
              <a:off x="4867916" y="5980137"/>
              <a:ext cx="281001" cy="96025"/>
            </a:xfrm>
            <a:custGeom>
              <a:avLst/>
              <a:gdLst>
                <a:gd name="T0" fmla="*/ 291 w 293"/>
                <a:gd name="T1" fmla="*/ 3 h 100"/>
                <a:gd name="T2" fmla="*/ 283 w 293"/>
                <a:gd name="T3" fmla="*/ 1 h 100"/>
                <a:gd name="T4" fmla="*/ 214 w 293"/>
                <a:gd name="T5" fmla="*/ 19 h 100"/>
                <a:gd name="T6" fmla="*/ 209 w 293"/>
                <a:gd name="T7" fmla="*/ 24 h 100"/>
                <a:gd name="T8" fmla="*/ 211 w 293"/>
                <a:gd name="T9" fmla="*/ 32 h 100"/>
                <a:gd name="T10" fmla="*/ 231 w 293"/>
                <a:gd name="T11" fmla="*/ 52 h 100"/>
                <a:gd name="T12" fmla="*/ 138 w 293"/>
                <a:gd name="T13" fmla="*/ 85 h 100"/>
                <a:gd name="T14" fmla="*/ 15 w 293"/>
                <a:gd name="T15" fmla="*/ 20 h 100"/>
                <a:gd name="T16" fmla="*/ 4 w 293"/>
                <a:gd name="T17" fmla="*/ 18 h 100"/>
                <a:gd name="T18" fmla="*/ 2 w 293"/>
                <a:gd name="T19" fmla="*/ 28 h 100"/>
                <a:gd name="T20" fmla="*/ 138 w 293"/>
                <a:gd name="T21" fmla="*/ 100 h 100"/>
                <a:gd name="T22" fmla="*/ 242 w 293"/>
                <a:gd name="T23" fmla="*/ 63 h 100"/>
                <a:gd name="T24" fmla="*/ 261 w 293"/>
                <a:gd name="T25" fmla="*/ 82 h 100"/>
                <a:gd name="T26" fmla="*/ 267 w 293"/>
                <a:gd name="T27" fmla="*/ 85 h 100"/>
                <a:gd name="T28" fmla="*/ 269 w 293"/>
                <a:gd name="T29" fmla="*/ 84 h 100"/>
                <a:gd name="T30" fmla="*/ 274 w 293"/>
                <a:gd name="T31" fmla="*/ 79 h 100"/>
                <a:gd name="T32" fmla="*/ 293 w 293"/>
                <a:gd name="T33" fmla="*/ 10 h 100"/>
                <a:gd name="T34" fmla="*/ 291 w 293"/>
                <a:gd name="T35" fmla="*/ 3 h 100"/>
                <a:gd name="T36" fmla="*/ 263 w 293"/>
                <a:gd name="T37" fmla="*/ 62 h 100"/>
                <a:gd name="T38" fmla="*/ 231 w 293"/>
                <a:gd name="T39" fmla="*/ 30 h 100"/>
                <a:gd name="T40" fmla="*/ 274 w 293"/>
                <a:gd name="T41" fmla="*/ 19 h 100"/>
                <a:gd name="T42" fmla="*/ 263 w 293"/>
                <a:gd name="T43" fmla="*/ 6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3" h="100">
                  <a:moveTo>
                    <a:pt x="291" y="3"/>
                  </a:moveTo>
                  <a:cubicBezTo>
                    <a:pt x="289" y="1"/>
                    <a:pt x="286" y="0"/>
                    <a:pt x="283" y="1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2" y="20"/>
                    <a:pt x="210" y="22"/>
                    <a:pt x="209" y="24"/>
                  </a:cubicBezTo>
                  <a:cubicBezTo>
                    <a:pt x="208" y="27"/>
                    <a:pt x="209" y="30"/>
                    <a:pt x="211" y="3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05" y="73"/>
                    <a:pt x="172" y="85"/>
                    <a:pt x="138" y="85"/>
                  </a:cubicBezTo>
                  <a:cubicBezTo>
                    <a:pt x="89" y="85"/>
                    <a:pt x="43" y="61"/>
                    <a:pt x="15" y="20"/>
                  </a:cubicBezTo>
                  <a:cubicBezTo>
                    <a:pt x="13" y="16"/>
                    <a:pt x="8" y="15"/>
                    <a:pt x="4" y="18"/>
                  </a:cubicBezTo>
                  <a:cubicBezTo>
                    <a:pt x="1" y="20"/>
                    <a:pt x="0" y="25"/>
                    <a:pt x="2" y="28"/>
                  </a:cubicBezTo>
                  <a:cubicBezTo>
                    <a:pt x="33" y="73"/>
                    <a:pt x="83" y="100"/>
                    <a:pt x="138" y="100"/>
                  </a:cubicBezTo>
                  <a:cubicBezTo>
                    <a:pt x="176" y="100"/>
                    <a:pt x="213" y="87"/>
                    <a:pt x="242" y="63"/>
                  </a:cubicBezTo>
                  <a:cubicBezTo>
                    <a:pt x="261" y="82"/>
                    <a:pt x="261" y="82"/>
                    <a:pt x="261" y="82"/>
                  </a:cubicBezTo>
                  <a:cubicBezTo>
                    <a:pt x="263" y="84"/>
                    <a:pt x="265" y="85"/>
                    <a:pt x="267" y="85"/>
                  </a:cubicBezTo>
                  <a:cubicBezTo>
                    <a:pt x="267" y="85"/>
                    <a:pt x="268" y="85"/>
                    <a:pt x="269" y="84"/>
                  </a:cubicBezTo>
                  <a:cubicBezTo>
                    <a:pt x="271" y="84"/>
                    <a:pt x="274" y="82"/>
                    <a:pt x="274" y="79"/>
                  </a:cubicBezTo>
                  <a:cubicBezTo>
                    <a:pt x="293" y="10"/>
                    <a:pt x="293" y="10"/>
                    <a:pt x="293" y="10"/>
                  </a:cubicBezTo>
                  <a:cubicBezTo>
                    <a:pt x="293" y="7"/>
                    <a:pt x="293" y="4"/>
                    <a:pt x="291" y="3"/>
                  </a:cubicBezTo>
                  <a:close/>
                  <a:moveTo>
                    <a:pt x="263" y="62"/>
                  </a:moveTo>
                  <a:cubicBezTo>
                    <a:pt x="231" y="30"/>
                    <a:pt x="231" y="30"/>
                    <a:pt x="231" y="30"/>
                  </a:cubicBezTo>
                  <a:cubicBezTo>
                    <a:pt x="274" y="19"/>
                    <a:pt x="274" y="19"/>
                    <a:pt x="274" y="19"/>
                  </a:cubicBezTo>
                  <a:lnTo>
                    <a:pt x="263" y="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6A16837-5FA5-43E3-972D-0EDD7693E571}"/>
                </a:ext>
              </a:extLst>
            </p:cNvPr>
            <p:cNvSpPr/>
            <p:nvPr/>
          </p:nvSpPr>
          <p:spPr>
            <a:xfrm>
              <a:off x="4735436" y="5755628"/>
              <a:ext cx="440988" cy="440988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0B9EC36-C96B-491C-A17F-FBED8A23AC72}"/>
              </a:ext>
            </a:extLst>
          </p:cNvPr>
          <p:cNvSpPr txBox="1"/>
          <p:nvPr/>
        </p:nvSpPr>
        <p:spPr>
          <a:xfrm>
            <a:off x="3075121" y="2992118"/>
            <a:ext cx="1124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accent2">
                    <a:lumMod val="75000"/>
                  </a:schemeClr>
                </a:solidFill>
              </a:rPr>
              <a:t>강보영</a:t>
            </a:r>
            <a:endParaRPr lang="ko-KR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" name="Picture 6" descr="여자 아이콘 - ico,png,icns,무료 아이콘 다운로드">
            <a:extLst>
              <a:ext uri="{FF2B5EF4-FFF2-40B4-BE49-F238E27FC236}">
                <a16:creationId xmlns:a16="http://schemas.microsoft.com/office/drawing/2014/main" id="{D3FEAA9A-0C1F-4765-F201-746EDF94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049" y="1585543"/>
            <a:ext cx="1176967" cy="117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2D2F28F-F18E-4F4E-0B02-ACED2A0A2A16}"/>
              </a:ext>
            </a:extLst>
          </p:cNvPr>
          <p:cNvGrpSpPr/>
          <p:nvPr/>
        </p:nvGrpSpPr>
        <p:grpSpPr>
          <a:xfrm>
            <a:off x="3088394" y="4531050"/>
            <a:ext cx="1179570" cy="1508082"/>
            <a:chOff x="3380208" y="4108776"/>
            <a:chExt cx="1179570" cy="1508082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F8A57F52-22C4-5F9E-5627-67AFC1CE1E95}"/>
                </a:ext>
              </a:extLst>
            </p:cNvPr>
            <p:cNvSpPr/>
            <p:nvPr/>
          </p:nvSpPr>
          <p:spPr>
            <a:xfrm>
              <a:off x="3380208" y="4108776"/>
              <a:ext cx="1072335" cy="4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050" b="1" dirty="0">
                  <a:solidFill>
                    <a:schemeClr val="accent2">
                      <a:lumMod val="75000"/>
                    </a:schemeClr>
                  </a:solidFill>
                </a:rPr>
                <a:t>► 시계열 분석</a:t>
              </a:r>
              <a:endParaRPr kumimoji="1" lang="ko-Kore-KR" altLang="en-US" sz="105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BCB4F6F-9168-306F-012D-12D2CFEA0BDB}"/>
                </a:ext>
              </a:extLst>
            </p:cNvPr>
            <p:cNvSpPr/>
            <p:nvPr/>
          </p:nvSpPr>
          <p:spPr>
            <a:xfrm>
              <a:off x="3380208" y="4471221"/>
              <a:ext cx="1179569" cy="4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050" b="1" dirty="0">
                  <a:solidFill>
                    <a:schemeClr val="accent2">
                      <a:lumMod val="75000"/>
                    </a:schemeClr>
                  </a:solidFill>
                </a:rPr>
                <a:t>► </a:t>
              </a:r>
              <a:r>
                <a:rPr kumimoji="1" lang="en" altLang="ko-KR" sz="1050" b="1" dirty="0">
                  <a:solidFill>
                    <a:schemeClr val="accent2">
                      <a:lumMod val="75000"/>
                    </a:schemeClr>
                  </a:solidFill>
                </a:rPr>
                <a:t>AI BM CANVAS</a:t>
              </a:r>
              <a:endParaRPr kumimoji="1" lang="ko-Kore-KR" altLang="en-US" sz="105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E533AD3-529A-F065-4650-446F4E3DC21C}"/>
                </a:ext>
              </a:extLst>
            </p:cNvPr>
            <p:cNvSpPr/>
            <p:nvPr/>
          </p:nvSpPr>
          <p:spPr>
            <a:xfrm>
              <a:off x="3380208" y="4833666"/>
              <a:ext cx="1179570" cy="4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100" b="1" dirty="0">
                  <a:solidFill>
                    <a:schemeClr val="accent2">
                      <a:lumMod val="75000"/>
                    </a:schemeClr>
                  </a:solidFill>
                </a:rPr>
                <a:t>► 사업화 계획</a:t>
              </a:r>
              <a:endParaRPr kumimoji="1" lang="ko-Kore-KR" alt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ADBC6E8D-76E3-65EA-F2C3-E13476C7F3F1}"/>
                </a:ext>
              </a:extLst>
            </p:cNvPr>
            <p:cNvSpPr/>
            <p:nvPr/>
          </p:nvSpPr>
          <p:spPr>
            <a:xfrm>
              <a:off x="3380208" y="5196111"/>
              <a:ext cx="1179569" cy="4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100" b="1" dirty="0">
                  <a:solidFill>
                    <a:schemeClr val="accent2">
                      <a:lumMod val="75000"/>
                    </a:schemeClr>
                  </a:solidFill>
                </a:rPr>
                <a:t>► 설문지 분석</a:t>
              </a:r>
              <a:endParaRPr kumimoji="1" lang="ko-Kore-KR" alt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527557" y="3721510"/>
            <a:ext cx="735528" cy="334057"/>
            <a:chOff x="9758533" y="5755628"/>
            <a:chExt cx="1011803" cy="440988"/>
          </a:xfrm>
        </p:grpSpPr>
        <p:sp>
          <p:nvSpPr>
            <p:cNvPr id="60" name="Freeform 36">
              <a:extLst>
                <a:ext uri="{FF2B5EF4-FFF2-40B4-BE49-F238E27FC236}">
                  <a16:creationId xmlns:a16="http://schemas.microsoft.com/office/drawing/2014/main" id="{1F08BCF9-3400-486A-BE46-6DD2065A64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57277" y="5861322"/>
              <a:ext cx="243175" cy="236593"/>
            </a:xfrm>
            <a:custGeom>
              <a:avLst/>
              <a:gdLst>
                <a:gd name="T0" fmla="*/ 169 w 311"/>
                <a:gd name="T1" fmla="*/ 88 h 303"/>
                <a:gd name="T2" fmla="*/ 144 w 311"/>
                <a:gd name="T3" fmla="*/ 0 h 303"/>
                <a:gd name="T4" fmla="*/ 0 w 311"/>
                <a:gd name="T5" fmla="*/ 25 h 303"/>
                <a:gd name="T6" fmla="*/ 26 w 311"/>
                <a:gd name="T7" fmla="*/ 247 h 303"/>
                <a:gd name="T8" fmla="*/ 92 w 311"/>
                <a:gd name="T9" fmla="*/ 263 h 303"/>
                <a:gd name="T10" fmla="*/ 145 w 311"/>
                <a:gd name="T11" fmla="*/ 272 h 303"/>
                <a:gd name="T12" fmla="*/ 132 w 311"/>
                <a:gd name="T13" fmla="*/ 289 h 303"/>
                <a:gd name="T14" fmla="*/ 228 w 311"/>
                <a:gd name="T15" fmla="*/ 303 h 303"/>
                <a:gd name="T16" fmla="*/ 229 w 311"/>
                <a:gd name="T17" fmla="*/ 272 h 303"/>
                <a:gd name="T18" fmla="*/ 219 w 311"/>
                <a:gd name="T19" fmla="*/ 263 h 303"/>
                <a:gd name="T20" fmla="*/ 311 w 311"/>
                <a:gd name="T21" fmla="*/ 233 h 303"/>
                <a:gd name="T22" fmla="*/ 281 w 311"/>
                <a:gd name="T23" fmla="*/ 88 h 303"/>
                <a:gd name="T24" fmla="*/ 295 w 311"/>
                <a:gd name="T25" fmla="*/ 211 h 303"/>
                <a:gd name="T26" fmla="*/ 78 w 311"/>
                <a:gd name="T27" fmla="*/ 118 h 303"/>
                <a:gd name="T28" fmla="*/ 281 w 311"/>
                <a:gd name="T29" fmla="*/ 103 h 303"/>
                <a:gd name="T30" fmla="*/ 92 w 311"/>
                <a:gd name="T31" fmla="*/ 88 h 303"/>
                <a:gd name="T32" fmla="*/ 62 w 311"/>
                <a:gd name="T33" fmla="*/ 190 h 303"/>
                <a:gd name="T34" fmla="*/ 16 w 311"/>
                <a:gd name="T35" fmla="*/ 54 h 303"/>
                <a:gd name="T36" fmla="*/ 154 w 311"/>
                <a:gd name="T37" fmla="*/ 88 h 303"/>
                <a:gd name="T38" fmla="*/ 26 w 311"/>
                <a:gd name="T39" fmla="*/ 15 h 303"/>
                <a:gd name="T40" fmla="*/ 154 w 311"/>
                <a:gd name="T41" fmla="*/ 25 h 303"/>
                <a:gd name="T42" fmla="*/ 16 w 311"/>
                <a:gd name="T43" fmla="*/ 39 h 303"/>
                <a:gd name="T44" fmla="*/ 26 w 311"/>
                <a:gd name="T45" fmla="*/ 15 h 303"/>
                <a:gd name="T46" fmla="*/ 16 w 311"/>
                <a:gd name="T47" fmla="*/ 206 h 303"/>
                <a:gd name="T48" fmla="*/ 62 w 311"/>
                <a:gd name="T49" fmla="*/ 231 h 303"/>
                <a:gd name="T50" fmla="*/ 16 w 311"/>
                <a:gd name="T51" fmla="*/ 221 h 303"/>
                <a:gd name="T52" fmla="*/ 226 w 311"/>
                <a:gd name="T53" fmla="*/ 288 h 303"/>
                <a:gd name="T54" fmla="*/ 147 w 311"/>
                <a:gd name="T55" fmla="*/ 287 h 303"/>
                <a:gd name="T56" fmla="*/ 203 w 311"/>
                <a:gd name="T57" fmla="*/ 263 h 303"/>
                <a:gd name="T58" fmla="*/ 281 w 311"/>
                <a:gd name="T59" fmla="*/ 247 h 303"/>
                <a:gd name="T60" fmla="*/ 78 w 311"/>
                <a:gd name="T61" fmla="*/ 233 h 303"/>
                <a:gd name="T62" fmla="*/ 295 w 311"/>
                <a:gd name="T63" fmla="*/ 227 h 303"/>
                <a:gd name="T64" fmla="*/ 281 w 311"/>
                <a:gd name="T65" fmla="*/ 24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1" h="303">
                  <a:moveTo>
                    <a:pt x="281" y="88"/>
                  </a:moveTo>
                  <a:cubicBezTo>
                    <a:pt x="169" y="88"/>
                    <a:pt x="169" y="88"/>
                    <a:pt x="169" y="8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11"/>
                    <a:pt x="158" y="0"/>
                    <a:pt x="14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35"/>
                    <a:pt x="12" y="247"/>
                    <a:pt x="26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71" y="256"/>
                    <a:pt x="81" y="263"/>
                    <a:pt x="92" y="263"/>
                  </a:cubicBezTo>
                  <a:cubicBezTo>
                    <a:pt x="154" y="263"/>
                    <a:pt x="154" y="263"/>
                    <a:pt x="154" y="263"/>
                  </a:cubicBezTo>
                  <a:cubicBezTo>
                    <a:pt x="153" y="267"/>
                    <a:pt x="150" y="271"/>
                    <a:pt x="145" y="272"/>
                  </a:cubicBezTo>
                  <a:cubicBezTo>
                    <a:pt x="145" y="272"/>
                    <a:pt x="144" y="272"/>
                    <a:pt x="144" y="272"/>
                  </a:cubicBezTo>
                  <a:cubicBezTo>
                    <a:pt x="136" y="273"/>
                    <a:pt x="131" y="280"/>
                    <a:pt x="132" y="289"/>
                  </a:cubicBezTo>
                  <a:cubicBezTo>
                    <a:pt x="132" y="297"/>
                    <a:pt x="138" y="303"/>
                    <a:pt x="145" y="303"/>
                  </a:cubicBezTo>
                  <a:cubicBezTo>
                    <a:pt x="228" y="303"/>
                    <a:pt x="228" y="303"/>
                    <a:pt x="228" y="303"/>
                  </a:cubicBezTo>
                  <a:cubicBezTo>
                    <a:pt x="235" y="303"/>
                    <a:pt x="241" y="297"/>
                    <a:pt x="241" y="289"/>
                  </a:cubicBezTo>
                  <a:cubicBezTo>
                    <a:pt x="242" y="280"/>
                    <a:pt x="237" y="273"/>
                    <a:pt x="229" y="272"/>
                  </a:cubicBezTo>
                  <a:cubicBezTo>
                    <a:pt x="229" y="272"/>
                    <a:pt x="228" y="272"/>
                    <a:pt x="228" y="272"/>
                  </a:cubicBezTo>
                  <a:cubicBezTo>
                    <a:pt x="223" y="271"/>
                    <a:pt x="220" y="267"/>
                    <a:pt x="219" y="263"/>
                  </a:cubicBezTo>
                  <a:cubicBezTo>
                    <a:pt x="281" y="263"/>
                    <a:pt x="281" y="263"/>
                    <a:pt x="281" y="263"/>
                  </a:cubicBezTo>
                  <a:cubicBezTo>
                    <a:pt x="297" y="263"/>
                    <a:pt x="311" y="249"/>
                    <a:pt x="311" y="233"/>
                  </a:cubicBezTo>
                  <a:cubicBezTo>
                    <a:pt x="311" y="118"/>
                    <a:pt x="311" y="118"/>
                    <a:pt x="311" y="118"/>
                  </a:cubicBezTo>
                  <a:cubicBezTo>
                    <a:pt x="311" y="101"/>
                    <a:pt x="297" y="88"/>
                    <a:pt x="281" y="88"/>
                  </a:cubicBezTo>
                  <a:close/>
                  <a:moveTo>
                    <a:pt x="295" y="118"/>
                  </a:moveTo>
                  <a:cubicBezTo>
                    <a:pt x="295" y="211"/>
                    <a:pt x="295" y="211"/>
                    <a:pt x="295" y="211"/>
                  </a:cubicBezTo>
                  <a:cubicBezTo>
                    <a:pt x="78" y="211"/>
                    <a:pt x="78" y="211"/>
                    <a:pt x="78" y="211"/>
                  </a:cubicBezTo>
                  <a:cubicBezTo>
                    <a:pt x="78" y="118"/>
                    <a:pt x="78" y="118"/>
                    <a:pt x="78" y="118"/>
                  </a:cubicBezTo>
                  <a:cubicBezTo>
                    <a:pt x="78" y="110"/>
                    <a:pt x="84" y="103"/>
                    <a:pt x="92" y="103"/>
                  </a:cubicBezTo>
                  <a:cubicBezTo>
                    <a:pt x="281" y="103"/>
                    <a:pt x="281" y="103"/>
                    <a:pt x="281" y="103"/>
                  </a:cubicBezTo>
                  <a:cubicBezTo>
                    <a:pt x="289" y="103"/>
                    <a:pt x="295" y="110"/>
                    <a:pt x="295" y="118"/>
                  </a:cubicBezTo>
                  <a:close/>
                  <a:moveTo>
                    <a:pt x="92" y="88"/>
                  </a:moveTo>
                  <a:cubicBezTo>
                    <a:pt x="76" y="88"/>
                    <a:pt x="62" y="101"/>
                    <a:pt x="62" y="118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4" y="88"/>
                    <a:pt x="154" y="88"/>
                    <a:pt x="154" y="88"/>
                  </a:cubicBezTo>
                  <a:lnTo>
                    <a:pt x="92" y="88"/>
                  </a:lnTo>
                  <a:close/>
                  <a:moveTo>
                    <a:pt x="26" y="15"/>
                  </a:moveTo>
                  <a:cubicBezTo>
                    <a:pt x="144" y="15"/>
                    <a:pt x="144" y="15"/>
                    <a:pt x="144" y="15"/>
                  </a:cubicBezTo>
                  <a:cubicBezTo>
                    <a:pt x="149" y="15"/>
                    <a:pt x="154" y="19"/>
                    <a:pt x="154" y="25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9"/>
                    <a:pt x="20" y="15"/>
                    <a:pt x="26" y="15"/>
                  </a:cubicBezTo>
                  <a:close/>
                  <a:moveTo>
                    <a:pt x="16" y="221"/>
                  </a:moveTo>
                  <a:cubicBezTo>
                    <a:pt x="16" y="206"/>
                    <a:pt x="16" y="206"/>
                    <a:pt x="16" y="206"/>
                  </a:cubicBezTo>
                  <a:cubicBezTo>
                    <a:pt x="62" y="206"/>
                    <a:pt x="62" y="206"/>
                    <a:pt x="62" y="206"/>
                  </a:cubicBezTo>
                  <a:cubicBezTo>
                    <a:pt x="62" y="231"/>
                    <a:pt x="62" y="231"/>
                    <a:pt x="62" y="231"/>
                  </a:cubicBezTo>
                  <a:cubicBezTo>
                    <a:pt x="26" y="231"/>
                    <a:pt x="26" y="231"/>
                    <a:pt x="26" y="231"/>
                  </a:cubicBezTo>
                  <a:cubicBezTo>
                    <a:pt x="20" y="231"/>
                    <a:pt x="16" y="227"/>
                    <a:pt x="16" y="221"/>
                  </a:cubicBezTo>
                  <a:close/>
                  <a:moveTo>
                    <a:pt x="226" y="287"/>
                  </a:moveTo>
                  <a:cubicBezTo>
                    <a:pt x="226" y="287"/>
                    <a:pt x="226" y="288"/>
                    <a:pt x="226" y="288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8"/>
                    <a:pt x="147" y="287"/>
                    <a:pt x="147" y="287"/>
                  </a:cubicBezTo>
                  <a:cubicBezTo>
                    <a:pt x="161" y="286"/>
                    <a:pt x="168" y="273"/>
                    <a:pt x="170" y="263"/>
                  </a:cubicBezTo>
                  <a:cubicBezTo>
                    <a:pt x="203" y="263"/>
                    <a:pt x="203" y="263"/>
                    <a:pt x="203" y="263"/>
                  </a:cubicBezTo>
                  <a:cubicBezTo>
                    <a:pt x="205" y="273"/>
                    <a:pt x="212" y="286"/>
                    <a:pt x="226" y="287"/>
                  </a:cubicBezTo>
                  <a:close/>
                  <a:moveTo>
                    <a:pt x="281" y="247"/>
                  </a:moveTo>
                  <a:cubicBezTo>
                    <a:pt x="92" y="247"/>
                    <a:pt x="92" y="247"/>
                    <a:pt x="92" y="247"/>
                  </a:cubicBezTo>
                  <a:cubicBezTo>
                    <a:pt x="84" y="247"/>
                    <a:pt x="78" y="241"/>
                    <a:pt x="78" y="233"/>
                  </a:cubicBezTo>
                  <a:cubicBezTo>
                    <a:pt x="78" y="227"/>
                    <a:pt x="78" y="227"/>
                    <a:pt x="78" y="227"/>
                  </a:cubicBezTo>
                  <a:cubicBezTo>
                    <a:pt x="295" y="227"/>
                    <a:pt x="295" y="227"/>
                    <a:pt x="295" y="227"/>
                  </a:cubicBezTo>
                  <a:cubicBezTo>
                    <a:pt x="295" y="233"/>
                    <a:pt x="295" y="233"/>
                    <a:pt x="295" y="233"/>
                  </a:cubicBezTo>
                  <a:cubicBezTo>
                    <a:pt x="295" y="241"/>
                    <a:pt x="289" y="247"/>
                    <a:pt x="281" y="2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A685AEB-DBB7-450E-B074-345008586F4C}"/>
                </a:ext>
              </a:extLst>
            </p:cNvPr>
            <p:cNvSpPr/>
            <p:nvPr/>
          </p:nvSpPr>
          <p:spPr>
            <a:xfrm>
              <a:off x="9758533" y="5755628"/>
              <a:ext cx="440988" cy="440988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E3AB29B1-F3A5-4CC2-B0B2-895A7D5DF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1715" y="5881530"/>
              <a:ext cx="243587" cy="184336"/>
            </a:xfrm>
            <a:custGeom>
              <a:avLst/>
              <a:gdLst>
                <a:gd name="T0" fmla="*/ 309 w 312"/>
                <a:gd name="T1" fmla="*/ 7 h 236"/>
                <a:gd name="T2" fmla="*/ 292 w 312"/>
                <a:gd name="T3" fmla="*/ 2 h 236"/>
                <a:gd name="T4" fmla="*/ 12 w 312"/>
                <a:gd name="T5" fmla="*/ 78 h 236"/>
                <a:gd name="T6" fmla="*/ 1 w 312"/>
                <a:gd name="T7" fmla="*/ 89 h 236"/>
                <a:gd name="T8" fmla="*/ 8 w 312"/>
                <a:gd name="T9" fmla="*/ 103 h 236"/>
                <a:gd name="T10" fmla="*/ 78 w 312"/>
                <a:gd name="T11" fmla="*/ 148 h 236"/>
                <a:gd name="T12" fmla="*/ 78 w 312"/>
                <a:gd name="T13" fmla="*/ 229 h 236"/>
                <a:gd name="T14" fmla="*/ 82 w 312"/>
                <a:gd name="T15" fmla="*/ 236 h 236"/>
                <a:gd name="T16" fmla="*/ 85 w 312"/>
                <a:gd name="T17" fmla="*/ 236 h 236"/>
                <a:gd name="T18" fmla="*/ 90 w 312"/>
                <a:gd name="T19" fmla="*/ 235 h 236"/>
                <a:gd name="T20" fmla="*/ 145 w 312"/>
                <a:gd name="T21" fmla="*/ 192 h 236"/>
                <a:gd name="T22" fmla="*/ 201 w 312"/>
                <a:gd name="T23" fmla="*/ 228 h 236"/>
                <a:gd name="T24" fmla="*/ 211 w 312"/>
                <a:gd name="T25" fmla="*/ 232 h 236"/>
                <a:gd name="T26" fmla="*/ 228 w 312"/>
                <a:gd name="T27" fmla="*/ 220 h 236"/>
                <a:gd name="T28" fmla="*/ 309 w 312"/>
                <a:gd name="T29" fmla="*/ 21 h 236"/>
                <a:gd name="T30" fmla="*/ 309 w 312"/>
                <a:gd name="T31" fmla="*/ 7 h 236"/>
                <a:gd name="T32" fmla="*/ 278 w 312"/>
                <a:gd name="T33" fmla="*/ 22 h 236"/>
                <a:gd name="T34" fmla="*/ 85 w 312"/>
                <a:gd name="T35" fmla="*/ 135 h 236"/>
                <a:gd name="T36" fmla="*/ 20 w 312"/>
                <a:gd name="T37" fmla="*/ 92 h 236"/>
                <a:gd name="T38" fmla="*/ 278 w 312"/>
                <a:gd name="T39" fmla="*/ 22 h 236"/>
                <a:gd name="T40" fmla="*/ 93 w 312"/>
                <a:gd name="T41" fmla="*/ 213 h 236"/>
                <a:gd name="T42" fmla="*/ 93 w 312"/>
                <a:gd name="T43" fmla="*/ 158 h 236"/>
                <a:gd name="T44" fmla="*/ 131 w 312"/>
                <a:gd name="T45" fmla="*/ 183 h 236"/>
                <a:gd name="T46" fmla="*/ 93 w 312"/>
                <a:gd name="T47" fmla="*/ 213 h 236"/>
                <a:gd name="T48" fmla="*/ 214 w 312"/>
                <a:gd name="T49" fmla="*/ 214 h 236"/>
                <a:gd name="T50" fmla="*/ 211 w 312"/>
                <a:gd name="T51" fmla="*/ 216 h 236"/>
                <a:gd name="T52" fmla="*/ 209 w 312"/>
                <a:gd name="T53" fmla="*/ 216 h 236"/>
                <a:gd name="T54" fmla="*/ 100 w 312"/>
                <a:gd name="T55" fmla="*/ 144 h 236"/>
                <a:gd name="T56" fmla="*/ 287 w 312"/>
                <a:gd name="T57" fmla="*/ 34 h 236"/>
                <a:gd name="T58" fmla="*/ 214 w 312"/>
                <a:gd name="T59" fmla="*/ 2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2" h="236">
                  <a:moveTo>
                    <a:pt x="309" y="7"/>
                  </a:moveTo>
                  <a:cubicBezTo>
                    <a:pt x="305" y="2"/>
                    <a:pt x="299" y="0"/>
                    <a:pt x="292" y="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3" y="81"/>
                    <a:pt x="1" y="87"/>
                    <a:pt x="1" y="89"/>
                  </a:cubicBezTo>
                  <a:cubicBezTo>
                    <a:pt x="0" y="92"/>
                    <a:pt x="0" y="98"/>
                    <a:pt x="8" y="103"/>
                  </a:cubicBezTo>
                  <a:cubicBezTo>
                    <a:pt x="78" y="148"/>
                    <a:pt x="78" y="148"/>
                    <a:pt x="78" y="148"/>
                  </a:cubicBezTo>
                  <a:cubicBezTo>
                    <a:pt x="78" y="229"/>
                    <a:pt x="78" y="229"/>
                    <a:pt x="78" y="229"/>
                  </a:cubicBezTo>
                  <a:cubicBezTo>
                    <a:pt x="78" y="232"/>
                    <a:pt x="79" y="234"/>
                    <a:pt x="82" y="236"/>
                  </a:cubicBezTo>
                  <a:cubicBezTo>
                    <a:pt x="83" y="236"/>
                    <a:pt x="84" y="236"/>
                    <a:pt x="85" y="236"/>
                  </a:cubicBezTo>
                  <a:cubicBezTo>
                    <a:pt x="87" y="236"/>
                    <a:pt x="89" y="236"/>
                    <a:pt x="90" y="235"/>
                  </a:cubicBezTo>
                  <a:cubicBezTo>
                    <a:pt x="145" y="192"/>
                    <a:pt x="145" y="192"/>
                    <a:pt x="145" y="192"/>
                  </a:cubicBezTo>
                  <a:cubicBezTo>
                    <a:pt x="201" y="228"/>
                    <a:pt x="201" y="228"/>
                    <a:pt x="201" y="228"/>
                  </a:cubicBezTo>
                  <a:cubicBezTo>
                    <a:pt x="204" y="231"/>
                    <a:pt x="208" y="232"/>
                    <a:pt x="211" y="232"/>
                  </a:cubicBezTo>
                  <a:cubicBezTo>
                    <a:pt x="219" y="232"/>
                    <a:pt x="225" y="227"/>
                    <a:pt x="228" y="220"/>
                  </a:cubicBezTo>
                  <a:cubicBezTo>
                    <a:pt x="309" y="21"/>
                    <a:pt x="309" y="21"/>
                    <a:pt x="309" y="21"/>
                  </a:cubicBezTo>
                  <a:cubicBezTo>
                    <a:pt x="312" y="14"/>
                    <a:pt x="310" y="9"/>
                    <a:pt x="309" y="7"/>
                  </a:cubicBezTo>
                  <a:close/>
                  <a:moveTo>
                    <a:pt x="278" y="22"/>
                  </a:moveTo>
                  <a:cubicBezTo>
                    <a:pt x="85" y="135"/>
                    <a:pt x="85" y="135"/>
                    <a:pt x="85" y="135"/>
                  </a:cubicBezTo>
                  <a:cubicBezTo>
                    <a:pt x="20" y="92"/>
                    <a:pt x="20" y="92"/>
                    <a:pt x="20" y="92"/>
                  </a:cubicBezTo>
                  <a:lnTo>
                    <a:pt x="278" y="22"/>
                  </a:lnTo>
                  <a:close/>
                  <a:moveTo>
                    <a:pt x="93" y="213"/>
                  </a:moveTo>
                  <a:cubicBezTo>
                    <a:pt x="93" y="158"/>
                    <a:pt x="93" y="158"/>
                    <a:pt x="93" y="158"/>
                  </a:cubicBezTo>
                  <a:cubicBezTo>
                    <a:pt x="131" y="183"/>
                    <a:pt x="131" y="183"/>
                    <a:pt x="131" y="183"/>
                  </a:cubicBezTo>
                  <a:lnTo>
                    <a:pt x="93" y="213"/>
                  </a:lnTo>
                  <a:close/>
                  <a:moveTo>
                    <a:pt x="214" y="214"/>
                  </a:moveTo>
                  <a:cubicBezTo>
                    <a:pt x="214" y="215"/>
                    <a:pt x="213" y="216"/>
                    <a:pt x="211" y="216"/>
                  </a:cubicBezTo>
                  <a:cubicBezTo>
                    <a:pt x="210" y="216"/>
                    <a:pt x="210" y="216"/>
                    <a:pt x="209" y="216"/>
                  </a:cubicBezTo>
                  <a:cubicBezTo>
                    <a:pt x="100" y="144"/>
                    <a:pt x="100" y="144"/>
                    <a:pt x="100" y="144"/>
                  </a:cubicBezTo>
                  <a:cubicBezTo>
                    <a:pt x="287" y="34"/>
                    <a:pt x="287" y="34"/>
                    <a:pt x="287" y="34"/>
                  </a:cubicBezTo>
                  <a:lnTo>
                    <a:pt x="214" y="2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BB52B38B-14E2-47CF-93E3-9171D0A49FF1}"/>
                </a:ext>
              </a:extLst>
            </p:cNvPr>
            <p:cNvSpPr/>
            <p:nvPr/>
          </p:nvSpPr>
          <p:spPr>
            <a:xfrm>
              <a:off x="10329348" y="5755628"/>
              <a:ext cx="440988" cy="440988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172D57-1045-4A09-8EF4-EE58DBA5B3CD}"/>
              </a:ext>
            </a:extLst>
          </p:cNvPr>
          <p:cNvSpPr txBox="1"/>
          <p:nvPr/>
        </p:nvSpPr>
        <p:spPr>
          <a:xfrm>
            <a:off x="5332911" y="2992118"/>
            <a:ext cx="112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장민수</a:t>
            </a:r>
          </a:p>
        </p:txBody>
      </p:sp>
      <p:pic>
        <p:nvPicPr>
          <p:cNvPr id="99" name="Picture 2" descr="남자 아이콘 - ico,png,icns,무료 아이콘 다운로드">
            <a:extLst>
              <a:ext uri="{FF2B5EF4-FFF2-40B4-BE49-F238E27FC236}">
                <a16:creationId xmlns:a16="http://schemas.microsoft.com/office/drawing/2014/main" id="{CEC32192-F5CB-FBAA-1533-B4100121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292" y="1604451"/>
            <a:ext cx="1158059" cy="115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14F26F00-6BF5-27FC-640B-7070FFFC667D}"/>
              </a:ext>
            </a:extLst>
          </p:cNvPr>
          <p:cNvGrpSpPr/>
          <p:nvPr/>
        </p:nvGrpSpPr>
        <p:grpSpPr>
          <a:xfrm>
            <a:off x="5374508" y="4543103"/>
            <a:ext cx="1179570" cy="1508082"/>
            <a:chOff x="5481494" y="4108776"/>
            <a:chExt cx="1179570" cy="1508082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2FE2F50-92EC-B872-0D36-87B3DE64C007}"/>
                </a:ext>
              </a:extLst>
            </p:cNvPr>
            <p:cNvSpPr/>
            <p:nvPr/>
          </p:nvSpPr>
          <p:spPr>
            <a:xfrm>
              <a:off x="5481494" y="4108776"/>
              <a:ext cx="1072335" cy="4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050" b="1" dirty="0">
                  <a:solidFill>
                    <a:schemeClr val="accent3">
                      <a:lumMod val="50000"/>
                    </a:schemeClr>
                  </a:solidFill>
                </a:rPr>
                <a:t>► 시장조사</a:t>
              </a:r>
              <a:endParaRPr kumimoji="1" lang="ko-Kore-KR" altLang="en-US" sz="105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D967E96F-F586-C6CE-6D57-F9B3A05D24BC}"/>
                </a:ext>
              </a:extLst>
            </p:cNvPr>
            <p:cNvSpPr/>
            <p:nvPr/>
          </p:nvSpPr>
          <p:spPr>
            <a:xfrm>
              <a:off x="5481494" y="4471221"/>
              <a:ext cx="1179569" cy="4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050" b="1" dirty="0">
                  <a:solidFill>
                    <a:schemeClr val="accent3">
                      <a:lumMod val="50000"/>
                    </a:schemeClr>
                  </a:solidFill>
                </a:rPr>
                <a:t>► </a:t>
              </a:r>
              <a:r>
                <a:rPr kumimoji="1" lang="en-US" altLang="ko-KR" sz="1050" b="1" dirty="0">
                  <a:solidFill>
                    <a:schemeClr val="accent3">
                      <a:lumMod val="50000"/>
                    </a:schemeClr>
                  </a:solidFill>
                </a:rPr>
                <a:t>AI BM CANVAS</a:t>
              </a:r>
              <a:endParaRPr kumimoji="1" lang="ko-Kore-KR" altLang="en-US" sz="105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AADADFA4-BC03-2BBF-E2A2-D5FE4E46866B}"/>
                </a:ext>
              </a:extLst>
            </p:cNvPr>
            <p:cNvSpPr/>
            <p:nvPr/>
          </p:nvSpPr>
          <p:spPr>
            <a:xfrm>
              <a:off x="5481494" y="4833666"/>
              <a:ext cx="1072335" cy="4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050" b="1" dirty="0">
                  <a:solidFill>
                    <a:schemeClr val="accent3">
                      <a:lumMod val="50000"/>
                    </a:schemeClr>
                  </a:solidFill>
                </a:rPr>
                <a:t>► </a:t>
              </a:r>
              <a:r>
                <a:rPr kumimoji="1" lang="en-US" altLang="ko-KR" sz="1050" b="1" dirty="0">
                  <a:solidFill>
                    <a:schemeClr val="accent3">
                      <a:lumMod val="50000"/>
                    </a:schemeClr>
                  </a:solidFill>
                </a:rPr>
                <a:t>SWOT </a:t>
              </a:r>
              <a:r>
                <a:rPr kumimoji="1" lang="ko-KR" altLang="en-US" sz="1050" b="1" dirty="0">
                  <a:solidFill>
                    <a:schemeClr val="accent3">
                      <a:lumMod val="50000"/>
                    </a:schemeClr>
                  </a:solidFill>
                </a:rPr>
                <a:t>분석</a:t>
              </a:r>
              <a:endParaRPr kumimoji="1" lang="ko-Kore-KR" altLang="en-US" sz="105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89310AE-267F-2BEB-158D-3C78A1205B44}"/>
                </a:ext>
              </a:extLst>
            </p:cNvPr>
            <p:cNvSpPr/>
            <p:nvPr/>
          </p:nvSpPr>
          <p:spPr>
            <a:xfrm>
              <a:off x="5481494" y="5196111"/>
              <a:ext cx="1179570" cy="4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050" b="1" dirty="0">
                  <a:solidFill>
                    <a:schemeClr val="accent3">
                      <a:lumMod val="50000"/>
                    </a:schemeClr>
                  </a:solidFill>
                </a:rPr>
                <a:t>► 프로젝트 시연</a:t>
              </a:r>
              <a:endParaRPr kumimoji="1" lang="ko-Kore-KR" altLang="en-US" sz="105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818250" y="3702086"/>
            <a:ext cx="733826" cy="334057"/>
            <a:chOff x="7017863" y="5755628"/>
            <a:chExt cx="1009463" cy="440988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5F3691D-2C45-46B3-BD3E-0A4B15614031}"/>
                </a:ext>
              </a:extLst>
            </p:cNvPr>
            <p:cNvGrpSpPr/>
            <p:nvPr/>
          </p:nvGrpSpPr>
          <p:grpSpPr>
            <a:xfrm>
              <a:off x="7130320" y="5834304"/>
              <a:ext cx="216072" cy="298408"/>
              <a:chOff x="14012863" y="361950"/>
              <a:chExt cx="720725" cy="995363"/>
            </a:xfrm>
            <a:solidFill>
              <a:schemeClr val="accent1"/>
            </a:solidFill>
          </p:grpSpPr>
          <p:sp>
            <p:nvSpPr>
              <p:cNvPr id="54" name="Freeform 27">
                <a:extLst>
                  <a:ext uri="{FF2B5EF4-FFF2-40B4-BE49-F238E27FC236}">
                    <a16:creationId xmlns:a16="http://schemas.microsoft.com/office/drawing/2014/main" id="{A354C93E-00B9-48DC-85C4-5BABFD10B8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012863" y="361950"/>
                <a:ext cx="720725" cy="995363"/>
              </a:xfrm>
              <a:custGeom>
                <a:avLst/>
                <a:gdLst>
                  <a:gd name="T0" fmla="*/ 119 w 239"/>
                  <a:gd name="T1" fmla="*/ 0 h 330"/>
                  <a:gd name="T2" fmla="*/ 0 w 239"/>
                  <a:gd name="T3" fmla="*/ 119 h 330"/>
                  <a:gd name="T4" fmla="*/ 15 w 239"/>
                  <a:gd name="T5" fmla="*/ 177 h 330"/>
                  <a:gd name="T6" fmla="*/ 16 w 239"/>
                  <a:gd name="T7" fmla="*/ 178 h 330"/>
                  <a:gd name="T8" fmla="*/ 19 w 239"/>
                  <a:gd name="T9" fmla="*/ 184 h 330"/>
                  <a:gd name="T10" fmla="*/ 20 w 239"/>
                  <a:gd name="T11" fmla="*/ 185 h 330"/>
                  <a:gd name="T12" fmla="*/ 28 w 239"/>
                  <a:gd name="T13" fmla="*/ 197 h 330"/>
                  <a:gd name="T14" fmla="*/ 36 w 239"/>
                  <a:gd name="T15" fmla="*/ 206 h 330"/>
                  <a:gd name="T16" fmla="*/ 59 w 239"/>
                  <a:gd name="T17" fmla="*/ 239 h 330"/>
                  <a:gd name="T18" fmla="*/ 67 w 239"/>
                  <a:gd name="T19" fmla="*/ 272 h 330"/>
                  <a:gd name="T20" fmla="*/ 67 w 239"/>
                  <a:gd name="T21" fmla="*/ 310 h 330"/>
                  <a:gd name="T22" fmla="*/ 71 w 239"/>
                  <a:gd name="T23" fmla="*/ 316 h 330"/>
                  <a:gd name="T24" fmla="*/ 119 w 239"/>
                  <a:gd name="T25" fmla="*/ 330 h 330"/>
                  <a:gd name="T26" fmla="*/ 168 w 239"/>
                  <a:gd name="T27" fmla="*/ 316 h 330"/>
                  <a:gd name="T28" fmla="*/ 172 w 239"/>
                  <a:gd name="T29" fmla="*/ 310 h 330"/>
                  <a:gd name="T30" fmla="*/ 172 w 239"/>
                  <a:gd name="T31" fmla="*/ 272 h 330"/>
                  <a:gd name="T32" fmla="*/ 180 w 239"/>
                  <a:gd name="T33" fmla="*/ 239 h 330"/>
                  <a:gd name="T34" fmla="*/ 203 w 239"/>
                  <a:gd name="T35" fmla="*/ 206 h 330"/>
                  <a:gd name="T36" fmla="*/ 210 w 239"/>
                  <a:gd name="T37" fmla="*/ 197 h 330"/>
                  <a:gd name="T38" fmla="*/ 219 w 239"/>
                  <a:gd name="T39" fmla="*/ 185 h 330"/>
                  <a:gd name="T40" fmla="*/ 220 w 239"/>
                  <a:gd name="T41" fmla="*/ 184 h 330"/>
                  <a:gd name="T42" fmla="*/ 223 w 239"/>
                  <a:gd name="T43" fmla="*/ 179 h 330"/>
                  <a:gd name="T44" fmla="*/ 224 w 239"/>
                  <a:gd name="T45" fmla="*/ 177 h 330"/>
                  <a:gd name="T46" fmla="*/ 239 w 239"/>
                  <a:gd name="T47" fmla="*/ 119 h 330"/>
                  <a:gd name="T48" fmla="*/ 119 w 239"/>
                  <a:gd name="T49" fmla="*/ 0 h 330"/>
                  <a:gd name="T50" fmla="*/ 157 w 239"/>
                  <a:gd name="T51" fmla="*/ 305 h 330"/>
                  <a:gd name="T52" fmla="*/ 119 w 239"/>
                  <a:gd name="T53" fmla="*/ 315 h 330"/>
                  <a:gd name="T54" fmla="*/ 82 w 239"/>
                  <a:gd name="T55" fmla="*/ 305 h 330"/>
                  <a:gd name="T56" fmla="*/ 82 w 239"/>
                  <a:gd name="T57" fmla="*/ 279 h 330"/>
                  <a:gd name="T58" fmla="*/ 157 w 239"/>
                  <a:gd name="T59" fmla="*/ 279 h 330"/>
                  <a:gd name="T60" fmla="*/ 157 w 239"/>
                  <a:gd name="T61" fmla="*/ 305 h 330"/>
                  <a:gd name="T62" fmla="*/ 210 w 239"/>
                  <a:gd name="T63" fmla="*/ 170 h 330"/>
                  <a:gd name="T64" fmla="*/ 208 w 239"/>
                  <a:gd name="T65" fmla="*/ 174 h 330"/>
                  <a:gd name="T66" fmla="*/ 199 w 239"/>
                  <a:gd name="T67" fmla="*/ 188 h 330"/>
                  <a:gd name="T68" fmla="*/ 192 w 239"/>
                  <a:gd name="T69" fmla="*/ 197 h 330"/>
                  <a:gd name="T70" fmla="*/ 166 w 239"/>
                  <a:gd name="T71" fmla="*/ 234 h 330"/>
                  <a:gd name="T72" fmla="*/ 158 w 239"/>
                  <a:gd name="T73" fmla="*/ 264 h 330"/>
                  <a:gd name="T74" fmla="*/ 81 w 239"/>
                  <a:gd name="T75" fmla="*/ 264 h 330"/>
                  <a:gd name="T76" fmla="*/ 73 w 239"/>
                  <a:gd name="T77" fmla="*/ 234 h 330"/>
                  <a:gd name="T78" fmla="*/ 47 w 239"/>
                  <a:gd name="T79" fmla="*/ 197 h 330"/>
                  <a:gd name="T80" fmla="*/ 40 w 239"/>
                  <a:gd name="T81" fmla="*/ 188 h 330"/>
                  <a:gd name="T82" fmla="*/ 30 w 239"/>
                  <a:gd name="T83" fmla="*/ 174 h 330"/>
                  <a:gd name="T84" fmla="*/ 28 w 239"/>
                  <a:gd name="T85" fmla="*/ 170 h 330"/>
                  <a:gd name="T86" fmla="*/ 15 w 239"/>
                  <a:gd name="T87" fmla="*/ 119 h 330"/>
                  <a:gd name="T88" fmla="*/ 119 w 239"/>
                  <a:gd name="T89" fmla="*/ 15 h 330"/>
                  <a:gd name="T90" fmla="*/ 224 w 239"/>
                  <a:gd name="T91" fmla="*/ 119 h 330"/>
                  <a:gd name="T92" fmla="*/ 210 w 239"/>
                  <a:gd name="T93" fmla="*/ 17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39" h="330">
                    <a:moveTo>
                      <a:pt x="119" y="0"/>
                    </a:moveTo>
                    <a:cubicBezTo>
                      <a:pt x="54" y="0"/>
                      <a:pt x="0" y="54"/>
                      <a:pt x="0" y="119"/>
                    </a:cubicBezTo>
                    <a:cubicBezTo>
                      <a:pt x="0" y="140"/>
                      <a:pt x="5" y="158"/>
                      <a:pt x="15" y="177"/>
                    </a:cubicBezTo>
                    <a:cubicBezTo>
                      <a:pt x="15" y="177"/>
                      <a:pt x="15" y="178"/>
                      <a:pt x="16" y="178"/>
                    </a:cubicBezTo>
                    <a:cubicBezTo>
                      <a:pt x="17" y="180"/>
                      <a:pt x="18" y="182"/>
                      <a:pt x="19" y="184"/>
                    </a:cubicBezTo>
                    <a:cubicBezTo>
                      <a:pt x="19" y="184"/>
                      <a:pt x="19" y="185"/>
                      <a:pt x="20" y="185"/>
                    </a:cubicBezTo>
                    <a:cubicBezTo>
                      <a:pt x="22" y="188"/>
                      <a:pt x="25" y="192"/>
                      <a:pt x="28" y="197"/>
                    </a:cubicBezTo>
                    <a:cubicBezTo>
                      <a:pt x="31" y="200"/>
                      <a:pt x="33" y="203"/>
                      <a:pt x="36" y="206"/>
                    </a:cubicBezTo>
                    <a:cubicBezTo>
                      <a:pt x="45" y="218"/>
                      <a:pt x="56" y="231"/>
                      <a:pt x="59" y="239"/>
                    </a:cubicBezTo>
                    <a:cubicBezTo>
                      <a:pt x="65" y="257"/>
                      <a:pt x="67" y="270"/>
                      <a:pt x="67" y="272"/>
                    </a:cubicBezTo>
                    <a:cubicBezTo>
                      <a:pt x="67" y="310"/>
                      <a:pt x="67" y="310"/>
                      <a:pt x="67" y="310"/>
                    </a:cubicBezTo>
                    <a:cubicBezTo>
                      <a:pt x="67" y="312"/>
                      <a:pt x="69" y="315"/>
                      <a:pt x="71" y="316"/>
                    </a:cubicBezTo>
                    <a:cubicBezTo>
                      <a:pt x="72" y="316"/>
                      <a:pt x="94" y="330"/>
                      <a:pt x="119" y="330"/>
                    </a:cubicBezTo>
                    <a:cubicBezTo>
                      <a:pt x="144" y="330"/>
                      <a:pt x="167" y="316"/>
                      <a:pt x="168" y="316"/>
                    </a:cubicBezTo>
                    <a:cubicBezTo>
                      <a:pt x="170" y="315"/>
                      <a:pt x="172" y="312"/>
                      <a:pt x="172" y="310"/>
                    </a:cubicBezTo>
                    <a:cubicBezTo>
                      <a:pt x="172" y="272"/>
                      <a:pt x="172" y="272"/>
                      <a:pt x="172" y="272"/>
                    </a:cubicBezTo>
                    <a:cubicBezTo>
                      <a:pt x="172" y="271"/>
                      <a:pt x="173" y="257"/>
                      <a:pt x="180" y="239"/>
                    </a:cubicBezTo>
                    <a:cubicBezTo>
                      <a:pt x="183" y="231"/>
                      <a:pt x="194" y="218"/>
                      <a:pt x="203" y="206"/>
                    </a:cubicBezTo>
                    <a:cubicBezTo>
                      <a:pt x="206" y="203"/>
                      <a:pt x="208" y="200"/>
                      <a:pt x="210" y="197"/>
                    </a:cubicBezTo>
                    <a:cubicBezTo>
                      <a:pt x="214" y="192"/>
                      <a:pt x="217" y="188"/>
                      <a:pt x="219" y="185"/>
                    </a:cubicBezTo>
                    <a:cubicBezTo>
                      <a:pt x="219" y="185"/>
                      <a:pt x="220" y="184"/>
                      <a:pt x="220" y="184"/>
                    </a:cubicBezTo>
                    <a:cubicBezTo>
                      <a:pt x="221" y="182"/>
                      <a:pt x="222" y="180"/>
                      <a:pt x="223" y="179"/>
                    </a:cubicBezTo>
                    <a:cubicBezTo>
                      <a:pt x="223" y="178"/>
                      <a:pt x="224" y="177"/>
                      <a:pt x="224" y="177"/>
                    </a:cubicBezTo>
                    <a:cubicBezTo>
                      <a:pt x="234" y="158"/>
                      <a:pt x="239" y="140"/>
                      <a:pt x="239" y="119"/>
                    </a:cubicBezTo>
                    <a:cubicBezTo>
                      <a:pt x="239" y="54"/>
                      <a:pt x="185" y="0"/>
                      <a:pt x="119" y="0"/>
                    </a:cubicBezTo>
                    <a:close/>
                    <a:moveTo>
                      <a:pt x="157" y="305"/>
                    </a:moveTo>
                    <a:cubicBezTo>
                      <a:pt x="150" y="308"/>
                      <a:pt x="135" y="315"/>
                      <a:pt x="119" y="315"/>
                    </a:cubicBezTo>
                    <a:cubicBezTo>
                      <a:pt x="104" y="315"/>
                      <a:pt x="89" y="308"/>
                      <a:pt x="82" y="305"/>
                    </a:cubicBezTo>
                    <a:cubicBezTo>
                      <a:pt x="82" y="279"/>
                      <a:pt x="82" y="279"/>
                      <a:pt x="82" y="279"/>
                    </a:cubicBezTo>
                    <a:cubicBezTo>
                      <a:pt x="157" y="279"/>
                      <a:pt x="157" y="279"/>
                      <a:pt x="157" y="279"/>
                    </a:cubicBezTo>
                    <a:lnTo>
                      <a:pt x="157" y="305"/>
                    </a:lnTo>
                    <a:close/>
                    <a:moveTo>
                      <a:pt x="210" y="170"/>
                    </a:moveTo>
                    <a:cubicBezTo>
                      <a:pt x="208" y="174"/>
                      <a:pt x="208" y="174"/>
                      <a:pt x="208" y="174"/>
                    </a:cubicBezTo>
                    <a:cubicBezTo>
                      <a:pt x="207" y="177"/>
                      <a:pt x="203" y="182"/>
                      <a:pt x="199" y="188"/>
                    </a:cubicBezTo>
                    <a:cubicBezTo>
                      <a:pt x="196" y="191"/>
                      <a:pt x="194" y="194"/>
                      <a:pt x="192" y="197"/>
                    </a:cubicBezTo>
                    <a:cubicBezTo>
                      <a:pt x="181" y="210"/>
                      <a:pt x="170" y="223"/>
                      <a:pt x="166" y="234"/>
                    </a:cubicBezTo>
                    <a:cubicBezTo>
                      <a:pt x="161" y="247"/>
                      <a:pt x="159" y="258"/>
                      <a:pt x="158" y="264"/>
                    </a:cubicBezTo>
                    <a:cubicBezTo>
                      <a:pt x="81" y="264"/>
                      <a:pt x="81" y="264"/>
                      <a:pt x="81" y="264"/>
                    </a:cubicBezTo>
                    <a:cubicBezTo>
                      <a:pt x="80" y="258"/>
                      <a:pt x="78" y="247"/>
                      <a:pt x="73" y="234"/>
                    </a:cubicBezTo>
                    <a:cubicBezTo>
                      <a:pt x="69" y="223"/>
                      <a:pt x="58" y="210"/>
                      <a:pt x="47" y="197"/>
                    </a:cubicBezTo>
                    <a:cubicBezTo>
                      <a:pt x="45" y="194"/>
                      <a:pt x="42" y="191"/>
                      <a:pt x="40" y="188"/>
                    </a:cubicBezTo>
                    <a:cubicBezTo>
                      <a:pt x="35" y="182"/>
                      <a:pt x="32" y="177"/>
                      <a:pt x="30" y="174"/>
                    </a:cubicBezTo>
                    <a:cubicBezTo>
                      <a:pt x="28" y="170"/>
                      <a:pt x="28" y="170"/>
                      <a:pt x="28" y="170"/>
                    </a:cubicBezTo>
                    <a:cubicBezTo>
                      <a:pt x="19" y="153"/>
                      <a:pt x="15" y="137"/>
                      <a:pt x="15" y="119"/>
                    </a:cubicBezTo>
                    <a:cubicBezTo>
                      <a:pt x="15" y="62"/>
                      <a:pt x="62" y="15"/>
                      <a:pt x="119" y="15"/>
                    </a:cubicBezTo>
                    <a:cubicBezTo>
                      <a:pt x="177" y="15"/>
                      <a:pt x="224" y="62"/>
                      <a:pt x="224" y="119"/>
                    </a:cubicBezTo>
                    <a:cubicBezTo>
                      <a:pt x="224" y="137"/>
                      <a:pt x="220" y="153"/>
                      <a:pt x="210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28">
                <a:extLst>
                  <a:ext uri="{FF2B5EF4-FFF2-40B4-BE49-F238E27FC236}">
                    <a16:creationId xmlns:a16="http://schemas.microsoft.com/office/drawing/2014/main" id="{46CADE4E-D749-4B47-B044-4BB93B141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36700" y="646113"/>
                <a:ext cx="331788" cy="238125"/>
              </a:xfrm>
              <a:custGeom>
                <a:avLst/>
                <a:gdLst>
                  <a:gd name="T0" fmla="*/ 97 w 110"/>
                  <a:gd name="T1" fmla="*/ 3 h 79"/>
                  <a:gd name="T2" fmla="*/ 39 w 110"/>
                  <a:gd name="T3" fmla="*/ 61 h 79"/>
                  <a:gd name="T4" fmla="*/ 13 w 110"/>
                  <a:gd name="T5" fmla="*/ 35 h 79"/>
                  <a:gd name="T6" fmla="*/ 3 w 110"/>
                  <a:gd name="T7" fmla="*/ 35 h 79"/>
                  <a:gd name="T8" fmla="*/ 3 w 110"/>
                  <a:gd name="T9" fmla="*/ 45 h 79"/>
                  <a:gd name="T10" fmla="*/ 34 w 110"/>
                  <a:gd name="T11" fmla="*/ 77 h 79"/>
                  <a:gd name="T12" fmla="*/ 39 w 110"/>
                  <a:gd name="T13" fmla="*/ 79 h 79"/>
                  <a:gd name="T14" fmla="*/ 45 w 110"/>
                  <a:gd name="T15" fmla="*/ 77 h 79"/>
                  <a:gd name="T16" fmla="*/ 108 w 110"/>
                  <a:gd name="T17" fmla="*/ 14 h 79"/>
                  <a:gd name="T18" fmla="*/ 108 w 110"/>
                  <a:gd name="T19" fmla="*/ 3 h 79"/>
                  <a:gd name="T20" fmla="*/ 97 w 110"/>
                  <a:gd name="T21" fmla="*/ 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79">
                    <a:moveTo>
                      <a:pt x="97" y="3"/>
                    </a:moveTo>
                    <a:cubicBezTo>
                      <a:pt x="39" y="61"/>
                      <a:pt x="39" y="61"/>
                      <a:pt x="39" y="61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0" y="32"/>
                      <a:pt x="6" y="32"/>
                      <a:pt x="3" y="35"/>
                    </a:cubicBezTo>
                    <a:cubicBezTo>
                      <a:pt x="0" y="38"/>
                      <a:pt x="0" y="42"/>
                      <a:pt x="3" y="45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6" y="78"/>
                      <a:pt x="37" y="79"/>
                      <a:pt x="39" y="79"/>
                    </a:cubicBezTo>
                    <a:cubicBezTo>
                      <a:pt x="41" y="79"/>
                      <a:pt x="43" y="78"/>
                      <a:pt x="45" y="77"/>
                    </a:cubicBezTo>
                    <a:cubicBezTo>
                      <a:pt x="108" y="14"/>
                      <a:pt x="108" y="14"/>
                      <a:pt x="108" y="14"/>
                    </a:cubicBezTo>
                    <a:cubicBezTo>
                      <a:pt x="110" y="11"/>
                      <a:pt x="110" y="6"/>
                      <a:pt x="108" y="3"/>
                    </a:cubicBezTo>
                    <a:cubicBezTo>
                      <a:pt x="105" y="0"/>
                      <a:pt x="100" y="0"/>
                      <a:pt x="9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6482CBC-0503-47FF-9DF2-44E62E892277}"/>
                </a:ext>
              </a:extLst>
            </p:cNvPr>
            <p:cNvSpPr/>
            <p:nvPr/>
          </p:nvSpPr>
          <p:spPr>
            <a:xfrm>
              <a:off x="7017863" y="5755628"/>
              <a:ext cx="440988" cy="440988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245EDBA-2120-4BA5-9981-B3CF170B0611}"/>
                </a:ext>
              </a:extLst>
            </p:cNvPr>
            <p:cNvSpPr>
              <a:spLocks noEditPoints="1"/>
            </p:cNvSpPr>
            <p:nvPr/>
          </p:nvSpPr>
          <p:spPr bwMode="auto">
            <a:xfrm rot="2642859">
              <a:off x="7743301" y="5835636"/>
              <a:ext cx="113208" cy="318325"/>
            </a:xfrm>
            <a:custGeom>
              <a:avLst/>
              <a:gdLst>
                <a:gd name="T0" fmla="*/ 5 w 49"/>
                <a:gd name="T1" fmla="*/ 22 h 138"/>
                <a:gd name="T2" fmla="*/ 44 w 49"/>
                <a:gd name="T3" fmla="*/ 22 h 138"/>
                <a:gd name="T4" fmla="*/ 44 w 49"/>
                <a:gd name="T5" fmla="*/ 5 h 138"/>
                <a:gd name="T6" fmla="*/ 5 w 49"/>
                <a:gd name="T7" fmla="*/ 5 h 138"/>
                <a:gd name="T8" fmla="*/ 5 w 49"/>
                <a:gd name="T9" fmla="*/ 22 h 138"/>
                <a:gd name="T10" fmla="*/ 21 w 49"/>
                <a:gd name="T11" fmla="*/ 125 h 138"/>
                <a:gd name="T12" fmla="*/ 28 w 49"/>
                <a:gd name="T13" fmla="*/ 125 h 138"/>
                <a:gd name="T14" fmla="*/ 41 w 49"/>
                <a:gd name="T15" fmla="*/ 107 h 138"/>
                <a:gd name="T16" fmla="*/ 8 w 49"/>
                <a:gd name="T17" fmla="*/ 107 h 138"/>
                <a:gd name="T18" fmla="*/ 21 w 49"/>
                <a:gd name="T19" fmla="*/ 125 h 138"/>
                <a:gd name="T20" fmla="*/ 27 w 49"/>
                <a:gd name="T21" fmla="*/ 28 h 138"/>
                <a:gd name="T22" fmla="*/ 27 w 49"/>
                <a:gd name="T23" fmla="*/ 102 h 138"/>
                <a:gd name="T24" fmla="*/ 44 w 49"/>
                <a:gd name="T25" fmla="*/ 102 h 138"/>
                <a:gd name="T26" fmla="*/ 44 w 49"/>
                <a:gd name="T27" fmla="*/ 28 h 138"/>
                <a:gd name="T28" fmla="*/ 27 w 49"/>
                <a:gd name="T29" fmla="*/ 28 h 138"/>
                <a:gd name="T30" fmla="*/ 22 w 49"/>
                <a:gd name="T31" fmla="*/ 102 h 138"/>
                <a:gd name="T32" fmla="*/ 22 w 49"/>
                <a:gd name="T33" fmla="*/ 28 h 138"/>
                <a:gd name="T34" fmla="*/ 5 w 49"/>
                <a:gd name="T35" fmla="*/ 28 h 138"/>
                <a:gd name="T36" fmla="*/ 5 w 49"/>
                <a:gd name="T37" fmla="*/ 102 h 138"/>
                <a:gd name="T38" fmla="*/ 22 w 49"/>
                <a:gd name="T39" fmla="*/ 102 h 138"/>
                <a:gd name="T40" fmla="*/ 49 w 49"/>
                <a:gd name="T41" fmla="*/ 25 h 138"/>
                <a:gd name="T42" fmla="*/ 49 w 49"/>
                <a:gd name="T43" fmla="*/ 104 h 138"/>
                <a:gd name="T44" fmla="*/ 49 w 49"/>
                <a:gd name="T45" fmla="*/ 106 h 138"/>
                <a:gd name="T46" fmla="*/ 27 w 49"/>
                <a:gd name="T47" fmla="*/ 137 h 138"/>
                <a:gd name="T48" fmla="*/ 26 w 49"/>
                <a:gd name="T49" fmla="*/ 137 h 138"/>
                <a:gd name="T50" fmla="*/ 26 w 49"/>
                <a:gd name="T51" fmla="*/ 137 h 138"/>
                <a:gd name="T52" fmla="*/ 26 w 49"/>
                <a:gd name="T53" fmla="*/ 137 h 138"/>
                <a:gd name="T54" fmla="*/ 26 w 49"/>
                <a:gd name="T55" fmla="*/ 137 h 138"/>
                <a:gd name="T56" fmla="*/ 26 w 49"/>
                <a:gd name="T57" fmla="*/ 137 h 138"/>
                <a:gd name="T58" fmla="*/ 26 w 49"/>
                <a:gd name="T59" fmla="*/ 138 h 138"/>
                <a:gd name="T60" fmla="*/ 26 w 49"/>
                <a:gd name="T61" fmla="*/ 138 h 138"/>
                <a:gd name="T62" fmla="*/ 25 w 49"/>
                <a:gd name="T63" fmla="*/ 138 h 138"/>
                <a:gd name="T64" fmla="*/ 25 w 49"/>
                <a:gd name="T65" fmla="*/ 138 h 138"/>
                <a:gd name="T66" fmla="*/ 25 w 49"/>
                <a:gd name="T67" fmla="*/ 138 h 138"/>
                <a:gd name="T68" fmla="*/ 24 w 49"/>
                <a:gd name="T69" fmla="*/ 138 h 138"/>
                <a:gd name="T70" fmla="*/ 24 w 49"/>
                <a:gd name="T71" fmla="*/ 138 h 138"/>
                <a:gd name="T72" fmla="*/ 24 w 49"/>
                <a:gd name="T73" fmla="*/ 138 h 138"/>
                <a:gd name="T74" fmla="*/ 23 w 49"/>
                <a:gd name="T75" fmla="*/ 138 h 138"/>
                <a:gd name="T76" fmla="*/ 23 w 49"/>
                <a:gd name="T77" fmla="*/ 138 h 138"/>
                <a:gd name="T78" fmla="*/ 23 w 49"/>
                <a:gd name="T79" fmla="*/ 137 h 138"/>
                <a:gd name="T80" fmla="*/ 23 w 49"/>
                <a:gd name="T81" fmla="*/ 137 h 138"/>
                <a:gd name="T82" fmla="*/ 22 w 49"/>
                <a:gd name="T83" fmla="*/ 137 h 138"/>
                <a:gd name="T84" fmla="*/ 22 w 49"/>
                <a:gd name="T85" fmla="*/ 137 h 138"/>
                <a:gd name="T86" fmla="*/ 22 w 49"/>
                <a:gd name="T87" fmla="*/ 137 h 138"/>
                <a:gd name="T88" fmla="*/ 0 w 49"/>
                <a:gd name="T89" fmla="*/ 106 h 138"/>
                <a:gd name="T90" fmla="*/ 0 w 49"/>
                <a:gd name="T91" fmla="*/ 104 h 138"/>
                <a:gd name="T92" fmla="*/ 0 w 49"/>
                <a:gd name="T93" fmla="*/ 3 h 138"/>
                <a:gd name="T94" fmla="*/ 2 w 49"/>
                <a:gd name="T95" fmla="*/ 0 h 138"/>
                <a:gd name="T96" fmla="*/ 47 w 49"/>
                <a:gd name="T97" fmla="*/ 0 h 138"/>
                <a:gd name="T98" fmla="*/ 49 w 49"/>
                <a:gd name="T99" fmla="*/ 3 h 138"/>
                <a:gd name="T100" fmla="*/ 49 w 49"/>
                <a:gd name="T101" fmla="*/ 2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" h="138">
                  <a:moveTo>
                    <a:pt x="5" y="22"/>
                  </a:moveTo>
                  <a:cubicBezTo>
                    <a:pt x="44" y="22"/>
                    <a:pt x="44" y="22"/>
                    <a:pt x="44" y="2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5" y="5"/>
                    <a:pt x="5" y="5"/>
                    <a:pt x="5" y="5"/>
                  </a:cubicBezTo>
                  <a:lnTo>
                    <a:pt x="5" y="22"/>
                  </a:lnTo>
                  <a:close/>
                  <a:moveTo>
                    <a:pt x="21" y="125"/>
                  </a:moveTo>
                  <a:cubicBezTo>
                    <a:pt x="28" y="125"/>
                    <a:pt x="28" y="125"/>
                    <a:pt x="28" y="125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8" y="107"/>
                    <a:pt x="8" y="107"/>
                    <a:pt x="8" y="107"/>
                  </a:cubicBezTo>
                  <a:lnTo>
                    <a:pt x="21" y="125"/>
                  </a:lnTo>
                  <a:close/>
                  <a:moveTo>
                    <a:pt x="27" y="28"/>
                  </a:moveTo>
                  <a:cubicBezTo>
                    <a:pt x="27" y="102"/>
                    <a:pt x="27" y="102"/>
                    <a:pt x="27" y="102"/>
                  </a:cubicBezTo>
                  <a:cubicBezTo>
                    <a:pt x="44" y="102"/>
                    <a:pt x="44" y="102"/>
                    <a:pt x="44" y="102"/>
                  </a:cubicBezTo>
                  <a:cubicBezTo>
                    <a:pt x="44" y="28"/>
                    <a:pt x="44" y="28"/>
                    <a:pt x="44" y="28"/>
                  </a:cubicBezTo>
                  <a:lnTo>
                    <a:pt x="27" y="28"/>
                  </a:lnTo>
                  <a:close/>
                  <a:moveTo>
                    <a:pt x="22" y="102"/>
                  </a:moveTo>
                  <a:cubicBezTo>
                    <a:pt x="22" y="28"/>
                    <a:pt x="22" y="28"/>
                    <a:pt x="22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102"/>
                    <a:pt x="5" y="102"/>
                    <a:pt x="5" y="102"/>
                  </a:cubicBezTo>
                  <a:lnTo>
                    <a:pt x="22" y="102"/>
                  </a:lnTo>
                  <a:close/>
                  <a:moveTo>
                    <a:pt x="49" y="25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105"/>
                    <a:pt x="49" y="106"/>
                    <a:pt x="49" y="106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7" y="137"/>
                    <a:pt x="27" y="137"/>
                    <a:pt x="2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25" y="138"/>
                    <a:pt x="25" y="138"/>
                    <a:pt x="25" y="138"/>
                  </a:cubicBezTo>
                  <a:cubicBezTo>
                    <a:pt x="25" y="138"/>
                    <a:pt x="25" y="138"/>
                    <a:pt x="25" y="138"/>
                  </a:cubicBezTo>
                  <a:cubicBezTo>
                    <a:pt x="25" y="138"/>
                    <a:pt x="25" y="138"/>
                    <a:pt x="25" y="138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4" y="138"/>
                    <a:pt x="24" y="138"/>
                    <a:pt x="23" y="138"/>
                  </a:cubicBezTo>
                  <a:cubicBezTo>
                    <a:pt x="23" y="138"/>
                    <a:pt x="23" y="138"/>
                    <a:pt x="23" y="138"/>
                  </a:cubicBezTo>
                  <a:cubicBezTo>
                    <a:pt x="23" y="138"/>
                    <a:pt x="23" y="138"/>
                    <a:pt x="23" y="137"/>
                  </a:cubicBezTo>
                  <a:cubicBezTo>
                    <a:pt x="23" y="137"/>
                    <a:pt x="23" y="137"/>
                    <a:pt x="23" y="137"/>
                  </a:cubicBezTo>
                  <a:cubicBezTo>
                    <a:pt x="22" y="137"/>
                    <a:pt x="22" y="137"/>
                    <a:pt x="22" y="137"/>
                  </a:cubicBezTo>
                  <a:cubicBezTo>
                    <a:pt x="22" y="137"/>
                    <a:pt x="22" y="137"/>
                    <a:pt x="22" y="137"/>
                  </a:cubicBezTo>
                  <a:cubicBezTo>
                    <a:pt x="22" y="137"/>
                    <a:pt x="22" y="137"/>
                    <a:pt x="22" y="137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5"/>
                    <a:pt x="0" y="10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9" y="1"/>
                    <a:pt x="49" y="3"/>
                  </a:cubicBezTo>
                  <a:lnTo>
                    <a:pt x="49" y="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AFBDD78-E6D0-46FB-AEF9-BD9C071471E2}"/>
                </a:ext>
              </a:extLst>
            </p:cNvPr>
            <p:cNvSpPr/>
            <p:nvPr/>
          </p:nvSpPr>
          <p:spPr>
            <a:xfrm>
              <a:off x="7586338" y="5755628"/>
              <a:ext cx="440988" cy="440988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EEE6D13-8DA7-4B62-88B3-57B13A13B0D1}"/>
              </a:ext>
            </a:extLst>
          </p:cNvPr>
          <p:cNvSpPr txBox="1"/>
          <p:nvPr/>
        </p:nvSpPr>
        <p:spPr>
          <a:xfrm>
            <a:off x="7622752" y="2992118"/>
            <a:ext cx="1124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>
                    <a:lumMod val="75000"/>
                  </a:schemeClr>
                </a:solidFill>
              </a:rPr>
              <a:t>장진욱</a:t>
            </a:r>
          </a:p>
        </p:txBody>
      </p:sp>
      <p:pic>
        <p:nvPicPr>
          <p:cNvPr id="100" name="Picture 2" descr="남자 아이콘 - ico,png,icns,무료 아이콘 다운로드">
            <a:extLst>
              <a:ext uri="{FF2B5EF4-FFF2-40B4-BE49-F238E27FC236}">
                <a16:creationId xmlns:a16="http://schemas.microsoft.com/office/drawing/2014/main" id="{983B8027-EA64-E6AD-B3BA-96AD2CB9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134" y="1604451"/>
            <a:ext cx="1158059" cy="115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3B9291BB-E6C2-9BC8-6912-3C965FB26CC4}"/>
              </a:ext>
            </a:extLst>
          </p:cNvPr>
          <p:cNvGrpSpPr/>
          <p:nvPr/>
        </p:nvGrpSpPr>
        <p:grpSpPr>
          <a:xfrm>
            <a:off x="7711422" y="4531050"/>
            <a:ext cx="1570008" cy="1508082"/>
            <a:chOff x="7582779" y="4108776"/>
            <a:chExt cx="1570008" cy="1508082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5F78C572-218A-6094-4EFC-95DB89B9A468}"/>
                </a:ext>
              </a:extLst>
            </p:cNvPr>
            <p:cNvSpPr/>
            <p:nvPr/>
          </p:nvSpPr>
          <p:spPr>
            <a:xfrm>
              <a:off x="7582779" y="4108776"/>
              <a:ext cx="1072335" cy="4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050" b="1" dirty="0">
                  <a:solidFill>
                    <a:schemeClr val="accent1">
                      <a:lumMod val="75000"/>
                    </a:schemeClr>
                  </a:solidFill>
                </a:rPr>
                <a:t>► 감성분석</a:t>
              </a:r>
              <a:endParaRPr kumimoji="1" lang="ko-Kore-KR" altLang="en-US" sz="10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44A257E-A752-8BAD-E230-7179DBA4EA37}"/>
                </a:ext>
              </a:extLst>
            </p:cNvPr>
            <p:cNvSpPr/>
            <p:nvPr/>
          </p:nvSpPr>
          <p:spPr>
            <a:xfrm>
              <a:off x="7582779" y="4471221"/>
              <a:ext cx="1179569" cy="4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050" b="1" dirty="0">
                  <a:solidFill>
                    <a:schemeClr val="accent1">
                      <a:lumMod val="75000"/>
                    </a:schemeClr>
                  </a:solidFill>
                </a:rPr>
                <a:t>► </a:t>
              </a:r>
              <a:r>
                <a:rPr kumimoji="1" lang="en" altLang="ko-KR" sz="1050" b="1" dirty="0">
                  <a:solidFill>
                    <a:schemeClr val="accent1">
                      <a:lumMod val="75000"/>
                    </a:schemeClr>
                  </a:solidFill>
                </a:rPr>
                <a:t>5forces model</a:t>
              </a:r>
              <a:endParaRPr kumimoji="1" lang="ko-Kore-KR" altLang="en-US" sz="10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6EF83AA-BAA9-1829-B922-C7745B576198}"/>
                </a:ext>
              </a:extLst>
            </p:cNvPr>
            <p:cNvSpPr/>
            <p:nvPr/>
          </p:nvSpPr>
          <p:spPr>
            <a:xfrm>
              <a:off x="7582779" y="4833666"/>
              <a:ext cx="1570008" cy="4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050" b="1" dirty="0">
                  <a:solidFill>
                    <a:schemeClr val="accent1">
                      <a:lumMod val="75000"/>
                    </a:schemeClr>
                  </a:solidFill>
                </a:rPr>
                <a:t>► 서비스 플로우 차트</a:t>
              </a:r>
              <a:endParaRPr kumimoji="1" lang="ko-Kore-KR" altLang="en-US" sz="10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74AFABD9-AED0-A314-1247-2E17903FB383}"/>
                </a:ext>
              </a:extLst>
            </p:cNvPr>
            <p:cNvSpPr/>
            <p:nvPr/>
          </p:nvSpPr>
          <p:spPr>
            <a:xfrm>
              <a:off x="7582779" y="5196111"/>
              <a:ext cx="1427279" cy="4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050" b="1" dirty="0">
                  <a:solidFill>
                    <a:schemeClr val="accent1">
                      <a:lumMod val="75000"/>
                    </a:schemeClr>
                  </a:solidFill>
                </a:rPr>
                <a:t>► 플로우 차트 설계</a:t>
              </a:r>
              <a:endParaRPr kumimoji="1" lang="ko-Kore-KR" altLang="en-US" sz="10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B51FDE79-7AAE-DF93-8476-58767729DAB2}"/>
              </a:ext>
            </a:extLst>
          </p:cNvPr>
          <p:cNvSpPr txBox="1"/>
          <p:nvPr/>
        </p:nvSpPr>
        <p:spPr>
          <a:xfrm>
            <a:off x="9969668" y="2992118"/>
            <a:ext cx="112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accent6">
                    <a:lumMod val="75000"/>
                  </a:schemeClr>
                </a:solidFill>
              </a:rPr>
              <a:t>홍현택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D5A911E6-B867-544D-B70B-F91BB4D40159}"/>
              </a:ext>
            </a:extLst>
          </p:cNvPr>
          <p:cNvGrpSpPr/>
          <p:nvPr/>
        </p:nvGrpSpPr>
        <p:grpSpPr>
          <a:xfrm>
            <a:off x="10164935" y="3688478"/>
            <a:ext cx="734287" cy="334057"/>
            <a:chOff x="10312556" y="5377824"/>
            <a:chExt cx="734287" cy="444630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716DDE2-D68D-E3FD-FE91-29F8F5E47553}"/>
                </a:ext>
              </a:extLst>
            </p:cNvPr>
            <p:cNvSpPr/>
            <p:nvPr/>
          </p:nvSpPr>
          <p:spPr>
            <a:xfrm>
              <a:off x="10312556" y="5377824"/>
              <a:ext cx="320575" cy="444630"/>
            </a:xfrm>
            <a:prstGeom prst="ellips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9E5EB39C-A0D0-1A17-6B20-3F7243780E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5909" y="5589824"/>
              <a:ext cx="47318" cy="65629"/>
            </a:xfrm>
            <a:custGeom>
              <a:avLst/>
              <a:gdLst>
                <a:gd name="T0" fmla="*/ 37 w 73"/>
                <a:gd name="T1" fmla="*/ 73 h 73"/>
                <a:gd name="T2" fmla="*/ 73 w 73"/>
                <a:gd name="T3" fmla="*/ 36 h 73"/>
                <a:gd name="T4" fmla="*/ 37 w 73"/>
                <a:gd name="T5" fmla="*/ 0 h 73"/>
                <a:gd name="T6" fmla="*/ 0 w 73"/>
                <a:gd name="T7" fmla="*/ 36 h 73"/>
                <a:gd name="T8" fmla="*/ 37 w 73"/>
                <a:gd name="T9" fmla="*/ 73 h 73"/>
                <a:gd name="T10" fmla="*/ 37 w 73"/>
                <a:gd name="T11" fmla="*/ 15 h 73"/>
                <a:gd name="T12" fmla="*/ 57 w 73"/>
                <a:gd name="T13" fmla="*/ 36 h 73"/>
                <a:gd name="T14" fmla="*/ 37 w 73"/>
                <a:gd name="T15" fmla="*/ 57 h 73"/>
                <a:gd name="T16" fmla="*/ 16 w 73"/>
                <a:gd name="T17" fmla="*/ 36 h 73"/>
                <a:gd name="T18" fmla="*/ 37 w 73"/>
                <a:gd name="T19" fmla="*/ 1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3">
                  <a:moveTo>
                    <a:pt x="37" y="73"/>
                  </a:moveTo>
                  <a:cubicBezTo>
                    <a:pt x="57" y="73"/>
                    <a:pt x="73" y="56"/>
                    <a:pt x="73" y="36"/>
                  </a:cubicBezTo>
                  <a:cubicBezTo>
                    <a:pt x="73" y="16"/>
                    <a:pt x="57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3"/>
                    <a:pt x="37" y="73"/>
                  </a:cubicBezTo>
                  <a:close/>
                  <a:moveTo>
                    <a:pt x="37" y="15"/>
                  </a:moveTo>
                  <a:cubicBezTo>
                    <a:pt x="48" y="15"/>
                    <a:pt x="57" y="25"/>
                    <a:pt x="57" y="36"/>
                  </a:cubicBezTo>
                  <a:cubicBezTo>
                    <a:pt x="57" y="48"/>
                    <a:pt x="48" y="57"/>
                    <a:pt x="37" y="57"/>
                  </a:cubicBezTo>
                  <a:cubicBezTo>
                    <a:pt x="25" y="57"/>
                    <a:pt x="16" y="48"/>
                    <a:pt x="16" y="36"/>
                  </a:cubicBezTo>
                  <a:cubicBezTo>
                    <a:pt x="16" y="25"/>
                    <a:pt x="25" y="15"/>
                    <a:pt x="37" y="1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34CCE514-29C9-87E0-AEE2-A09593BD8A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74123" y="5662535"/>
              <a:ext cx="90891" cy="49103"/>
            </a:xfrm>
            <a:custGeom>
              <a:avLst/>
              <a:gdLst>
                <a:gd name="T0" fmla="*/ 112 w 141"/>
                <a:gd name="T1" fmla="*/ 0 h 55"/>
                <a:gd name="T2" fmla="*/ 112 w 141"/>
                <a:gd name="T3" fmla="*/ 0 h 55"/>
                <a:gd name="T4" fmla="*/ 30 w 141"/>
                <a:gd name="T5" fmla="*/ 0 h 55"/>
                <a:gd name="T6" fmla="*/ 29 w 141"/>
                <a:gd name="T7" fmla="*/ 0 h 55"/>
                <a:gd name="T8" fmla="*/ 0 w 141"/>
                <a:gd name="T9" fmla="*/ 29 h 55"/>
                <a:gd name="T10" fmla="*/ 0 w 141"/>
                <a:gd name="T11" fmla="*/ 47 h 55"/>
                <a:gd name="T12" fmla="*/ 8 w 141"/>
                <a:gd name="T13" fmla="*/ 55 h 55"/>
                <a:gd name="T14" fmla="*/ 133 w 141"/>
                <a:gd name="T15" fmla="*/ 55 h 55"/>
                <a:gd name="T16" fmla="*/ 141 w 141"/>
                <a:gd name="T17" fmla="*/ 47 h 55"/>
                <a:gd name="T18" fmla="*/ 141 w 141"/>
                <a:gd name="T19" fmla="*/ 29 h 55"/>
                <a:gd name="T20" fmla="*/ 112 w 141"/>
                <a:gd name="T21" fmla="*/ 0 h 55"/>
                <a:gd name="T22" fmla="*/ 125 w 141"/>
                <a:gd name="T23" fmla="*/ 40 h 55"/>
                <a:gd name="T24" fmla="*/ 16 w 141"/>
                <a:gd name="T25" fmla="*/ 40 h 55"/>
                <a:gd name="T26" fmla="*/ 16 w 141"/>
                <a:gd name="T27" fmla="*/ 29 h 55"/>
                <a:gd name="T28" fmla="*/ 30 w 141"/>
                <a:gd name="T29" fmla="*/ 15 h 55"/>
                <a:gd name="T30" fmla="*/ 30 w 141"/>
                <a:gd name="T31" fmla="*/ 15 h 55"/>
                <a:gd name="T32" fmla="*/ 111 w 141"/>
                <a:gd name="T33" fmla="*/ 15 h 55"/>
                <a:gd name="T34" fmla="*/ 112 w 141"/>
                <a:gd name="T35" fmla="*/ 15 h 55"/>
                <a:gd name="T36" fmla="*/ 125 w 141"/>
                <a:gd name="T37" fmla="*/ 29 h 55"/>
                <a:gd name="T38" fmla="*/ 125 w 141"/>
                <a:gd name="T39" fmla="*/ 4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55"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2"/>
                    <a:pt x="4" y="55"/>
                    <a:pt x="8" y="55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37" y="55"/>
                    <a:pt x="141" y="52"/>
                    <a:pt x="141" y="47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41" y="13"/>
                    <a:pt x="128" y="0"/>
                    <a:pt x="112" y="0"/>
                  </a:cubicBezTo>
                  <a:close/>
                  <a:moveTo>
                    <a:pt x="125" y="40"/>
                  </a:moveTo>
                  <a:cubicBezTo>
                    <a:pt x="16" y="40"/>
                    <a:pt x="16" y="40"/>
                    <a:pt x="16" y="4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1"/>
                    <a:pt x="22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2" y="15"/>
                  </a:cubicBezTo>
                  <a:cubicBezTo>
                    <a:pt x="119" y="15"/>
                    <a:pt x="125" y="21"/>
                    <a:pt x="125" y="29"/>
                  </a:cubicBezTo>
                  <a:lnTo>
                    <a:pt x="125" y="4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9FECFE09-3B9A-D891-9B33-572C8D5FC9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03140" y="5589824"/>
              <a:ext cx="46637" cy="65629"/>
            </a:xfrm>
            <a:custGeom>
              <a:avLst/>
              <a:gdLst>
                <a:gd name="T0" fmla="*/ 0 w 72"/>
                <a:gd name="T1" fmla="*/ 36 h 73"/>
                <a:gd name="T2" fmla="*/ 36 w 72"/>
                <a:gd name="T3" fmla="*/ 73 h 73"/>
                <a:gd name="T4" fmla="*/ 72 w 72"/>
                <a:gd name="T5" fmla="*/ 36 h 73"/>
                <a:gd name="T6" fmla="*/ 36 w 72"/>
                <a:gd name="T7" fmla="*/ 0 h 73"/>
                <a:gd name="T8" fmla="*/ 0 w 72"/>
                <a:gd name="T9" fmla="*/ 36 h 73"/>
                <a:gd name="T10" fmla="*/ 36 w 72"/>
                <a:gd name="T11" fmla="*/ 15 h 73"/>
                <a:gd name="T12" fmla="*/ 57 w 72"/>
                <a:gd name="T13" fmla="*/ 36 h 73"/>
                <a:gd name="T14" fmla="*/ 36 w 72"/>
                <a:gd name="T15" fmla="*/ 57 h 73"/>
                <a:gd name="T16" fmla="*/ 15 w 72"/>
                <a:gd name="T17" fmla="*/ 36 h 73"/>
                <a:gd name="T18" fmla="*/ 36 w 72"/>
                <a:gd name="T19" fmla="*/ 1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3">
                  <a:moveTo>
                    <a:pt x="0" y="36"/>
                  </a:moveTo>
                  <a:cubicBezTo>
                    <a:pt x="0" y="56"/>
                    <a:pt x="16" y="73"/>
                    <a:pt x="36" y="73"/>
                  </a:cubicBezTo>
                  <a:cubicBezTo>
                    <a:pt x="56" y="73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lose/>
                  <a:moveTo>
                    <a:pt x="36" y="15"/>
                  </a:moveTo>
                  <a:cubicBezTo>
                    <a:pt x="48" y="15"/>
                    <a:pt x="57" y="25"/>
                    <a:pt x="57" y="36"/>
                  </a:cubicBezTo>
                  <a:cubicBezTo>
                    <a:pt x="57" y="48"/>
                    <a:pt x="48" y="57"/>
                    <a:pt x="36" y="57"/>
                  </a:cubicBezTo>
                  <a:cubicBezTo>
                    <a:pt x="25" y="57"/>
                    <a:pt x="15" y="48"/>
                    <a:pt x="15" y="36"/>
                  </a:cubicBezTo>
                  <a:cubicBezTo>
                    <a:pt x="15" y="25"/>
                    <a:pt x="25" y="15"/>
                    <a:pt x="36" y="1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33">
              <a:extLst>
                <a:ext uri="{FF2B5EF4-FFF2-40B4-BE49-F238E27FC236}">
                  <a16:creationId xmlns:a16="http://schemas.microsoft.com/office/drawing/2014/main" id="{6D6C45D8-0AC8-E073-2D0D-5CC928104D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81353" y="5662535"/>
              <a:ext cx="90210" cy="49103"/>
            </a:xfrm>
            <a:custGeom>
              <a:avLst/>
              <a:gdLst>
                <a:gd name="T0" fmla="*/ 112 w 140"/>
                <a:gd name="T1" fmla="*/ 0 h 55"/>
                <a:gd name="T2" fmla="*/ 111 w 140"/>
                <a:gd name="T3" fmla="*/ 0 h 55"/>
                <a:gd name="T4" fmla="*/ 29 w 140"/>
                <a:gd name="T5" fmla="*/ 0 h 55"/>
                <a:gd name="T6" fmla="*/ 28 w 140"/>
                <a:gd name="T7" fmla="*/ 0 h 55"/>
                <a:gd name="T8" fmla="*/ 0 w 140"/>
                <a:gd name="T9" fmla="*/ 29 h 55"/>
                <a:gd name="T10" fmla="*/ 0 w 140"/>
                <a:gd name="T11" fmla="*/ 47 h 55"/>
                <a:gd name="T12" fmla="*/ 8 w 140"/>
                <a:gd name="T13" fmla="*/ 55 h 55"/>
                <a:gd name="T14" fmla="*/ 133 w 140"/>
                <a:gd name="T15" fmla="*/ 55 h 55"/>
                <a:gd name="T16" fmla="*/ 140 w 140"/>
                <a:gd name="T17" fmla="*/ 47 h 55"/>
                <a:gd name="T18" fmla="*/ 140 w 140"/>
                <a:gd name="T19" fmla="*/ 29 h 55"/>
                <a:gd name="T20" fmla="*/ 112 w 140"/>
                <a:gd name="T21" fmla="*/ 0 h 55"/>
                <a:gd name="T22" fmla="*/ 125 w 140"/>
                <a:gd name="T23" fmla="*/ 40 h 55"/>
                <a:gd name="T24" fmla="*/ 15 w 140"/>
                <a:gd name="T25" fmla="*/ 40 h 55"/>
                <a:gd name="T26" fmla="*/ 15 w 140"/>
                <a:gd name="T27" fmla="*/ 29 h 55"/>
                <a:gd name="T28" fmla="*/ 29 w 140"/>
                <a:gd name="T29" fmla="*/ 15 h 55"/>
                <a:gd name="T30" fmla="*/ 30 w 140"/>
                <a:gd name="T31" fmla="*/ 15 h 55"/>
                <a:gd name="T32" fmla="*/ 111 w 140"/>
                <a:gd name="T33" fmla="*/ 15 h 55"/>
                <a:gd name="T34" fmla="*/ 111 w 140"/>
                <a:gd name="T35" fmla="*/ 15 h 55"/>
                <a:gd name="T36" fmla="*/ 125 w 140"/>
                <a:gd name="T37" fmla="*/ 29 h 55"/>
                <a:gd name="T38" fmla="*/ 125 w 140"/>
                <a:gd name="T39" fmla="*/ 4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0" h="55">
                  <a:moveTo>
                    <a:pt x="112" y="0"/>
                  </a:moveTo>
                  <a:cubicBezTo>
                    <a:pt x="112" y="0"/>
                    <a:pt x="111" y="0"/>
                    <a:pt x="11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2"/>
                    <a:pt x="3" y="55"/>
                    <a:pt x="8" y="55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37" y="55"/>
                    <a:pt x="140" y="52"/>
                    <a:pt x="140" y="47"/>
                  </a:cubicBezTo>
                  <a:cubicBezTo>
                    <a:pt x="140" y="29"/>
                    <a:pt x="140" y="29"/>
                    <a:pt x="140" y="29"/>
                  </a:cubicBezTo>
                  <a:cubicBezTo>
                    <a:pt x="140" y="13"/>
                    <a:pt x="128" y="0"/>
                    <a:pt x="112" y="0"/>
                  </a:cubicBezTo>
                  <a:close/>
                  <a:moveTo>
                    <a:pt x="125" y="40"/>
                  </a:moveTo>
                  <a:cubicBezTo>
                    <a:pt x="15" y="40"/>
                    <a:pt x="15" y="40"/>
                    <a:pt x="15" y="40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1"/>
                    <a:pt x="21" y="15"/>
                    <a:pt x="29" y="15"/>
                  </a:cubicBezTo>
                  <a:cubicBezTo>
                    <a:pt x="29" y="15"/>
                    <a:pt x="29" y="15"/>
                    <a:pt x="30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9" y="15"/>
                    <a:pt x="125" y="21"/>
                    <a:pt x="125" y="29"/>
                  </a:cubicBezTo>
                  <a:lnTo>
                    <a:pt x="125" y="4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686717AF-37F4-F763-9300-51C9123B76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4120" y="5503893"/>
              <a:ext cx="38126" cy="52881"/>
            </a:xfrm>
            <a:custGeom>
              <a:avLst/>
              <a:gdLst>
                <a:gd name="T0" fmla="*/ 29 w 59"/>
                <a:gd name="T1" fmla="*/ 0 h 59"/>
                <a:gd name="T2" fmla="*/ 0 w 59"/>
                <a:gd name="T3" fmla="*/ 30 h 59"/>
                <a:gd name="T4" fmla="*/ 29 w 59"/>
                <a:gd name="T5" fmla="*/ 59 h 59"/>
                <a:gd name="T6" fmla="*/ 59 w 59"/>
                <a:gd name="T7" fmla="*/ 30 h 59"/>
                <a:gd name="T8" fmla="*/ 29 w 59"/>
                <a:gd name="T9" fmla="*/ 0 h 59"/>
                <a:gd name="T10" fmla="*/ 29 w 59"/>
                <a:gd name="T11" fmla="*/ 44 h 59"/>
                <a:gd name="T12" fmla="*/ 15 w 59"/>
                <a:gd name="T13" fmla="*/ 30 h 59"/>
                <a:gd name="T14" fmla="*/ 29 w 59"/>
                <a:gd name="T15" fmla="*/ 15 h 59"/>
                <a:gd name="T16" fmla="*/ 44 w 59"/>
                <a:gd name="T17" fmla="*/ 30 h 59"/>
                <a:gd name="T18" fmla="*/ 29 w 59"/>
                <a:gd name="T19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9">
                  <a:moveTo>
                    <a:pt x="29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59"/>
                    <a:pt x="29" y="59"/>
                  </a:cubicBezTo>
                  <a:cubicBezTo>
                    <a:pt x="46" y="59"/>
                    <a:pt x="59" y="46"/>
                    <a:pt x="59" y="30"/>
                  </a:cubicBezTo>
                  <a:cubicBezTo>
                    <a:pt x="59" y="13"/>
                    <a:pt x="46" y="0"/>
                    <a:pt x="29" y="0"/>
                  </a:cubicBezTo>
                  <a:close/>
                  <a:moveTo>
                    <a:pt x="29" y="44"/>
                  </a:moveTo>
                  <a:cubicBezTo>
                    <a:pt x="21" y="44"/>
                    <a:pt x="15" y="38"/>
                    <a:pt x="15" y="30"/>
                  </a:cubicBezTo>
                  <a:cubicBezTo>
                    <a:pt x="15" y="22"/>
                    <a:pt x="21" y="15"/>
                    <a:pt x="29" y="15"/>
                  </a:cubicBezTo>
                  <a:cubicBezTo>
                    <a:pt x="37" y="15"/>
                    <a:pt x="44" y="22"/>
                    <a:pt x="44" y="30"/>
                  </a:cubicBezTo>
                  <a:cubicBezTo>
                    <a:pt x="44" y="38"/>
                    <a:pt x="37" y="44"/>
                    <a:pt x="29" y="44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35">
              <a:extLst>
                <a:ext uri="{FF2B5EF4-FFF2-40B4-BE49-F238E27FC236}">
                  <a16:creationId xmlns:a16="http://schemas.microsoft.com/office/drawing/2014/main" id="{AB9AE042-9605-8120-FD0A-ECEB4DEA14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0419" y="5457150"/>
              <a:ext cx="105528" cy="146366"/>
            </a:xfrm>
            <a:custGeom>
              <a:avLst/>
              <a:gdLst>
                <a:gd name="T0" fmla="*/ 102 w 163"/>
                <a:gd name="T1" fmla="*/ 142 h 163"/>
                <a:gd name="T2" fmla="*/ 121 w 163"/>
                <a:gd name="T3" fmla="*/ 147 h 163"/>
                <a:gd name="T4" fmla="*/ 146 w 163"/>
                <a:gd name="T5" fmla="*/ 131 h 163"/>
                <a:gd name="T6" fmla="*/ 139 w 163"/>
                <a:gd name="T7" fmla="*/ 110 h 163"/>
                <a:gd name="T8" fmla="*/ 156 w 163"/>
                <a:gd name="T9" fmla="*/ 99 h 163"/>
                <a:gd name="T10" fmla="*/ 163 w 163"/>
                <a:gd name="T11" fmla="*/ 82 h 163"/>
                <a:gd name="T12" fmla="*/ 156 w 163"/>
                <a:gd name="T13" fmla="*/ 64 h 163"/>
                <a:gd name="T14" fmla="*/ 139 w 163"/>
                <a:gd name="T15" fmla="*/ 54 h 163"/>
                <a:gd name="T16" fmla="*/ 146 w 163"/>
                <a:gd name="T17" fmla="*/ 33 h 163"/>
                <a:gd name="T18" fmla="*/ 121 w 163"/>
                <a:gd name="T19" fmla="*/ 16 h 163"/>
                <a:gd name="T20" fmla="*/ 102 w 163"/>
                <a:gd name="T21" fmla="*/ 21 h 163"/>
                <a:gd name="T22" fmla="*/ 93 w 163"/>
                <a:gd name="T23" fmla="*/ 1 h 163"/>
                <a:gd name="T24" fmla="*/ 64 w 163"/>
                <a:gd name="T25" fmla="*/ 7 h 163"/>
                <a:gd name="T26" fmla="*/ 53 w 163"/>
                <a:gd name="T27" fmla="*/ 24 h 163"/>
                <a:gd name="T28" fmla="*/ 32 w 163"/>
                <a:gd name="T29" fmla="*/ 17 h 163"/>
                <a:gd name="T30" fmla="*/ 16 w 163"/>
                <a:gd name="T31" fmla="*/ 41 h 163"/>
                <a:gd name="T32" fmla="*/ 21 w 163"/>
                <a:gd name="T33" fmla="*/ 61 h 163"/>
                <a:gd name="T34" fmla="*/ 1 w 163"/>
                <a:gd name="T35" fmla="*/ 70 h 163"/>
                <a:gd name="T36" fmla="*/ 1 w 163"/>
                <a:gd name="T37" fmla="*/ 93 h 163"/>
                <a:gd name="T38" fmla="*/ 21 w 163"/>
                <a:gd name="T39" fmla="*/ 103 h 163"/>
                <a:gd name="T40" fmla="*/ 16 w 163"/>
                <a:gd name="T41" fmla="*/ 122 h 163"/>
                <a:gd name="T42" fmla="*/ 32 w 163"/>
                <a:gd name="T43" fmla="*/ 146 h 163"/>
                <a:gd name="T44" fmla="*/ 53 w 163"/>
                <a:gd name="T45" fmla="*/ 139 h 163"/>
                <a:gd name="T46" fmla="*/ 64 w 163"/>
                <a:gd name="T47" fmla="*/ 156 h 163"/>
                <a:gd name="T48" fmla="*/ 81 w 163"/>
                <a:gd name="T49" fmla="*/ 163 h 163"/>
                <a:gd name="T50" fmla="*/ 99 w 163"/>
                <a:gd name="T51" fmla="*/ 156 h 163"/>
                <a:gd name="T52" fmla="*/ 85 w 163"/>
                <a:gd name="T53" fmla="*/ 147 h 163"/>
                <a:gd name="T54" fmla="*/ 74 w 163"/>
                <a:gd name="T55" fmla="*/ 134 h 163"/>
                <a:gd name="T56" fmla="*/ 57 w 163"/>
                <a:gd name="T57" fmla="*/ 124 h 163"/>
                <a:gd name="T58" fmla="*/ 38 w 163"/>
                <a:gd name="T59" fmla="*/ 131 h 163"/>
                <a:gd name="T60" fmla="*/ 39 w 163"/>
                <a:gd name="T61" fmla="*/ 114 h 163"/>
                <a:gd name="T62" fmla="*/ 34 w 163"/>
                <a:gd name="T63" fmla="*/ 94 h 163"/>
                <a:gd name="T64" fmla="*/ 16 w 163"/>
                <a:gd name="T65" fmla="*/ 86 h 163"/>
                <a:gd name="T66" fmla="*/ 16 w 163"/>
                <a:gd name="T67" fmla="*/ 78 h 163"/>
                <a:gd name="T68" fmla="*/ 34 w 163"/>
                <a:gd name="T69" fmla="*/ 69 h 163"/>
                <a:gd name="T70" fmla="*/ 39 w 163"/>
                <a:gd name="T71" fmla="*/ 49 h 163"/>
                <a:gd name="T72" fmla="*/ 38 w 163"/>
                <a:gd name="T73" fmla="*/ 32 h 163"/>
                <a:gd name="T74" fmla="*/ 57 w 163"/>
                <a:gd name="T75" fmla="*/ 40 h 163"/>
                <a:gd name="T76" fmla="*/ 74 w 163"/>
                <a:gd name="T77" fmla="*/ 29 h 163"/>
                <a:gd name="T78" fmla="*/ 85 w 163"/>
                <a:gd name="T79" fmla="*/ 16 h 163"/>
                <a:gd name="T80" fmla="*/ 94 w 163"/>
                <a:gd name="T81" fmla="*/ 35 h 163"/>
                <a:gd name="T82" fmla="*/ 114 w 163"/>
                <a:gd name="T83" fmla="*/ 40 h 163"/>
                <a:gd name="T84" fmla="*/ 131 w 163"/>
                <a:gd name="T85" fmla="*/ 38 h 163"/>
                <a:gd name="T86" fmla="*/ 123 w 163"/>
                <a:gd name="T87" fmla="*/ 57 h 163"/>
                <a:gd name="T88" fmla="*/ 134 w 163"/>
                <a:gd name="T89" fmla="*/ 75 h 163"/>
                <a:gd name="T90" fmla="*/ 147 w 163"/>
                <a:gd name="T91" fmla="*/ 82 h 163"/>
                <a:gd name="T92" fmla="*/ 134 w 163"/>
                <a:gd name="T93" fmla="*/ 88 h 163"/>
                <a:gd name="T94" fmla="*/ 123 w 163"/>
                <a:gd name="T95" fmla="*/ 106 h 163"/>
                <a:gd name="T96" fmla="*/ 131 w 163"/>
                <a:gd name="T97" fmla="*/ 125 h 163"/>
                <a:gd name="T98" fmla="*/ 114 w 163"/>
                <a:gd name="T99" fmla="*/ 124 h 163"/>
                <a:gd name="T100" fmla="*/ 94 w 163"/>
                <a:gd name="T101" fmla="*/ 12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3" h="163">
                  <a:moveTo>
                    <a:pt x="99" y="156"/>
                  </a:moveTo>
                  <a:cubicBezTo>
                    <a:pt x="102" y="142"/>
                    <a:pt x="102" y="142"/>
                    <a:pt x="102" y="142"/>
                  </a:cubicBezTo>
                  <a:cubicBezTo>
                    <a:pt x="105" y="141"/>
                    <a:pt x="107" y="140"/>
                    <a:pt x="109" y="139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4" y="149"/>
                    <a:pt x="128" y="148"/>
                    <a:pt x="130" y="146"/>
                  </a:cubicBezTo>
                  <a:cubicBezTo>
                    <a:pt x="136" y="142"/>
                    <a:pt x="142" y="137"/>
                    <a:pt x="146" y="131"/>
                  </a:cubicBezTo>
                  <a:cubicBezTo>
                    <a:pt x="148" y="128"/>
                    <a:pt x="148" y="125"/>
                    <a:pt x="147" y="122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40" y="107"/>
                    <a:pt x="141" y="105"/>
                    <a:pt x="142" y="103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9" y="99"/>
                    <a:pt x="161" y="96"/>
                    <a:pt x="162" y="93"/>
                  </a:cubicBezTo>
                  <a:cubicBezTo>
                    <a:pt x="162" y="89"/>
                    <a:pt x="163" y="85"/>
                    <a:pt x="163" y="82"/>
                  </a:cubicBezTo>
                  <a:cubicBezTo>
                    <a:pt x="163" y="78"/>
                    <a:pt x="162" y="74"/>
                    <a:pt x="162" y="70"/>
                  </a:cubicBezTo>
                  <a:cubicBezTo>
                    <a:pt x="161" y="67"/>
                    <a:pt x="159" y="65"/>
                    <a:pt x="156" y="64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1" y="58"/>
                    <a:pt x="140" y="56"/>
                    <a:pt x="139" y="54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39"/>
                    <a:pt x="148" y="35"/>
                    <a:pt x="146" y="33"/>
                  </a:cubicBezTo>
                  <a:cubicBezTo>
                    <a:pt x="142" y="27"/>
                    <a:pt x="136" y="21"/>
                    <a:pt x="130" y="17"/>
                  </a:cubicBezTo>
                  <a:cubicBezTo>
                    <a:pt x="128" y="15"/>
                    <a:pt x="124" y="15"/>
                    <a:pt x="121" y="16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7" y="23"/>
                    <a:pt x="105" y="22"/>
                    <a:pt x="102" y="21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8" y="4"/>
                    <a:pt x="96" y="2"/>
                    <a:pt x="93" y="1"/>
                  </a:cubicBezTo>
                  <a:cubicBezTo>
                    <a:pt x="85" y="0"/>
                    <a:pt x="78" y="0"/>
                    <a:pt x="70" y="1"/>
                  </a:cubicBezTo>
                  <a:cubicBezTo>
                    <a:pt x="67" y="2"/>
                    <a:pt x="64" y="4"/>
                    <a:pt x="64" y="7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8" y="22"/>
                    <a:pt x="56" y="23"/>
                    <a:pt x="53" y="24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8" y="15"/>
                    <a:pt x="35" y="15"/>
                    <a:pt x="32" y="17"/>
                  </a:cubicBezTo>
                  <a:cubicBezTo>
                    <a:pt x="26" y="21"/>
                    <a:pt x="21" y="27"/>
                    <a:pt x="16" y="33"/>
                  </a:cubicBezTo>
                  <a:cubicBezTo>
                    <a:pt x="15" y="35"/>
                    <a:pt x="14" y="39"/>
                    <a:pt x="16" y="41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6"/>
                    <a:pt x="22" y="58"/>
                    <a:pt x="21" y="61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4" y="65"/>
                    <a:pt x="1" y="67"/>
                    <a:pt x="1" y="70"/>
                  </a:cubicBezTo>
                  <a:cubicBezTo>
                    <a:pt x="0" y="74"/>
                    <a:pt x="0" y="78"/>
                    <a:pt x="0" y="82"/>
                  </a:cubicBezTo>
                  <a:cubicBezTo>
                    <a:pt x="0" y="85"/>
                    <a:pt x="0" y="89"/>
                    <a:pt x="1" y="93"/>
                  </a:cubicBezTo>
                  <a:cubicBezTo>
                    <a:pt x="1" y="96"/>
                    <a:pt x="4" y="99"/>
                    <a:pt x="7" y="99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22" y="105"/>
                    <a:pt x="23" y="107"/>
                    <a:pt x="24" y="110"/>
                  </a:cubicBezTo>
                  <a:cubicBezTo>
                    <a:pt x="16" y="122"/>
                    <a:pt x="16" y="122"/>
                    <a:pt x="16" y="122"/>
                  </a:cubicBezTo>
                  <a:cubicBezTo>
                    <a:pt x="14" y="125"/>
                    <a:pt x="15" y="128"/>
                    <a:pt x="16" y="131"/>
                  </a:cubicBezTo>
                  <a:cubicBezTo>
                    <a:pt x="21" y="137"/>
                    <a:pt x="26" y="142"/>
                    <a:pt x="32" y="146"/>
                  </a:cubicBezTo>
                  <a:cubicBezTo>
                    <a:pt x="35" y="148"/>
                    <a:pt x="38" y="149"/>
                    <a:pt x="41" y="147"/>
                  </a:cubicBezTo>
                  <a:cubicBezTo>
                    <a:pt x="53" y="139"/>
                    <a:pt x="53" y="139"/>
                    <a:pt x="53" y="139"/>
                  </a:cubicBezTo>
                  <a:cubicBezTo>
                    <a:pt x="56" y="140"/>
                    <a:pt x="58" y="141"/>
                    <a:pt x="60" y="142"/>
                  </a:cubicBezTo>
                  <a:cubicBezTo>
                    <a:pt x="64" y="156"/>
                    <a:pt x="64" y="156"/>
                    <a:pt x="64" y="156"/>
                  </a:cubicBezTo>
                  <a:cubicBezTo>
                    <a:pt x="64" y="159"/>
                    <a:pt x="67" y="162"/>
                    <a:pt x="70" y="162"/>
                  </a:cubicBezTo>
                  <a:cubicBezTo>
                    <a:pt x="74" y="163"/>
                    <a:pt x="78" y="163"/>
                    <a:pt x="81" y="163"/>
                  </a:cubicBezTo>
                  <a:cubicBezTo>
                    <a:pt x="85" y="163"/>
                    <a:pt x="89" y="163"/>
                    <a:pt x="93" y="162"/>
                  </a:cubicBezTo>
                  <a:cubicBezTo>
                    <a:pt x="96" y="162"/>
                    <a:pt x="98" y="159"/>
                    <a:pt x="99" y="156"/>
                  </a:cubicBezTo>
                  <a:close/>
                  <a:moveTo>
                    <a:pt x="88" y="134"/>
                  </a:moveTo>
                  <a:cubicBezTo>
                    <a:pt x="85" y="147"/>
                    <a:pt x="85" y="147"/>
                    <a:pt x="85" y="147"/>
                  </a:cubicBezTo>
                  <a:cubicBezTo>
                    <a:pt x="83" y="148"/>
                    <a:pt x="80" y="148"/>
                    <a:pt x="77" y="147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4" y="132"/>
                    <a:pt x="72" y="129"/>
                    <a:pt x="69" y="129"/>
                  </a:cubicBezTo>
                  <a:cubicBezTo>
                    <a:pt x="65" y="127"/>
                    <a:pt x="61" y="126"/>
                    <a:pt x="57" y="124"/>
                  </a:cubicBezTo>
                  <a:cubicBezTo>
                    <a:pt x="54" y="122"/>
                    <a:pt x="51" y="122"/>
                    <a:pt x="49" y="124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6" y="129"/>
                    <a:pt x="34" y="127"/>
                    <a:pt x="32" y="125"/>
                  </a:cubicBezTo>
                  <a:cubicBezTo>
                    <a:pt x="39" y="114"/>
                    <a:pt x="39" y="114"/>
                    <a:pt x="39" y="114"/>
                  </a:cubicBezTo>
                  <a:cubicBezTo>
                    <a:pt x="41" y="112"/>
                    <a:pt x="41" y="109"/>
                    <a:pt x="39" y="106"/>
                  </a:cubicBezTo>
                  <a:cubicBezTo>
                    <a:pt x="37" y="102"/>
                    <a:pt x="35" y="98"/>
                    <a:pt x="34" y="94"/>
                  </a:cubicBezTo>
                  <a:cubicBezTo>
                    <a:pt x="34" y="91"/>
                    <a:pt x="31" y="89"/>
                    <a:pt x="29" y="88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6" y="84"/>
                    <a:pt x="15" y="83"/>
                    <a:pt x="15" y="82"/>
                  </a:cubicBezTo>
                  <a:cubicBezTo>
                    <a:pt x="15" y="80"/>
                    <a:pt x="16" y="79"/>
                    <a:pt x="16" y="78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31" y="74"/>
                    <a:pt x="34" y="72"/>
                    <a:pt x="34" y="69"/>
                  </a:cubicBezTo>
                  <a:cubicBezTo>
                    <a:pt x="35" y="65"/>
                    <a:pt x="37" y="61"/>
                    <a:pt x="39" y="57"/>
                  </a:cubicBezTo>
                  <a:cubicBezTo>
                    <a:pt x="41" y="55"/>
                    <a:pt x="41" y="52"/>
                    <a:pt x="39" y="4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4" y="36"/>
                    <a:pt x="36" y="34"/>
                    <a:pt x="38" y="32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1" y="41"/>
                    <a:pt x="54" y="41"/>
                    <a:pt x="57" y="40"/>
                  </a:cubicBezTo>
                  <a:cubicBezTo>
                    <a:pt x="61" y="37"/>
                    <a:pt x="65" y="36"/>
                    <a:pt x="69" y="35"/>
                  </a:cubicBezTo>
                  <a:cubicBezTo>
                    <a:pt x="72" y="34"/>
                    <a:pt x="74" y="32"/>
                    <a:pt x="74" y="29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80" y="16"/>
                    <a:pt x="83" y="16"/>
                    <a:pt x="85" y="16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9" y="32"/>
                    <a:pt x="91" y="34"/>
                    <a:pt x="94" y="35"/>
                  </a:cubicBezTo>
                  <a:cubicBezTo>
                    <a:pt x="98" y="36"/>
                    <a:pt x="102" y="37"/>
                    <a:pt x="106" y="40"/>
                  </a:cubicBezTo>
                  <a:cubicBezTo>
                    <a:pt x="108" y="41"/>
                    <a:pt x="111" y="41"/>
                    <a:pt x="114" y="40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7" y="34"/>
                    <a:pt x="129" y="36"/>
                    <a:pt x="131" y="38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2" y="52"/>
                    <a:pt x="122" y="55"/>
                    <a:pt x="123" y="57"/>
                  </a:cubicBezTo>
                  <a:cubicBezTo>
                    <a:pt x="125" y="61"/>
                    <a:pt x="127" y="65"/>
                    <a:pt x="128" y="69"/>
                  </a:cubicBezTo>
                  <a:cubicBezTo>
                    <a:pt x="129" y="72"/>
                    <a:pt x="131" y="74"/>
                    <a:pt x="134" y="75"/>
                  </a:cubicBezTo>
                  <a:cubicBezTo>
                    <a:pt x="147" y="78"/>
                    <a:pt x="147" y="78"/>
                    <a:pt x="147" y="78"/>
                  </a:cubicBezTo>
                  <a:cubicBezTo>
                    <a:pt x="147" y="79"/>
                    <a:pt x="147" y="80"/>
                    <a:pt x="147" y="82"/>
                  </a:cubicBezTo>
                  <a:cubicBezTo>
                    <a:pt x="147" y="83"/>
                    <a:pt x="147" y="84"/>
                    <a:pt x="147" y="86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1" y="89"/>
                    <a:pt x="129" y="91"/>
                    <a:pt x="128" y="94"/>
                  </a:cubicBezTo>
                  <a:cubicBezTo>
                    <a:pt x="127" y="98"/>
                    <a:pt x="125" y="102"/>
                    <a:pt x="123" y="106"/>
                  </a:cubicBezTo>
                  <a:cubicBezTo>
                    <a:pt x="122" y="109"/>
                    <a:pt x="122" y="112"/>
                    <a:pt x="123" y="114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29" y="127"/>
                    <a:pt x="127" y="129"/>
                    <a:pt x="125" y="131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1" y="122"/>
                    <a:pt x="108" y="122"/>
                    <a:pt x="106" y="124"/>
                  </a:cubicBezTo>
                  <a:cubicBezTo>
                    <a:pt x="102" y="126"/>
                    <a:pt x="98" y="127"/>
                    <a:pt x="94" y="129"/>
                  </a:cubicBezTo>
                  <a:cubicBezTo>
                    <a:pt x="91" y="129"/>
                    <a:pt x="89" y="132"/>
                    <a:pt x="88" y="134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4C9D32F6-A901-8450-6BC1-3557DAB96E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0859" y="5627520"/>
              <a:ext cx="171392" cy="113673"/>
            </a:xfrm>
            <a:custGeom>
              <a:avLst/>
              <a:gdLst>
                <a:gd name="T0" fmla="*/ 295 w 302"/>
                <a:gd name="T1" fmla="*/ 20 h 144"/>
                <a:gd name="T2" fmla="*/ 256 w 302"/>
                <a:gd name="T3" fmla="*/ 19 h 144"/>
                <a:gd name="T4" fmla="*/ 207 w 302"/>
                <a:gd name="T5" fmla="*/ 52 h 144"/>
                <a:gd name="T6" fmla="*/ 205 w 302"/>
                <a:gd name="T7" fmla="*/ 53 h 144"/>
                <a:gd name="T8" fmla="*/ 152 w 302"/>
                <a:gd name="T9" fmla="*/ 63 h 144"/>
                <a:gd name="T10" fmla="*/ 151 w 302"/>
                <a:gd name="T11" fmla="*/ 63 h 144"/>
                <a:gd name="T12" fmla="*/ 142 w 302"/>
                <a:gd name="T13" fmla="*/ 60 h 144"/>
                <a:gd name="T14" fmla="*/ 172 w 302"/>
                <a:gd name="T15" fmla="*/ 51 h 144"/>
                <a:gd name="T16" fmla="*/ 214 w 302"/>
                <a:gd name="T17" fmla="*/ 37 h 144"/>
                <a:gd name="T18" fmla="*/ 218 w 302"/>
                <a:gd name="T19" fmla="*/ 20 h 144"/>
                <a:gd name="T20" fmla="*/ 152 w 302"/>
                <a:gd name="T21" fmla="*/ 5 h 144"/>
                <a:gd name="T22" fmla="*/ 135 w 302"/>
                <a:gd name="T23" fmla="*/ 6 h 144"/>
                <a:gd name="T24" fmla="*/ 67 w 302"/>
                <a:gd name="T25" fmla="*/ 33 h 144"/>
                <a:gd name="T26" fmla="*/ 67 w 302"/>
                <a:gd name="T27" fmla="*/ 25 h 144"/>
                <a:gd name="T28" fmla="*/ 52 w 302"/>
                <a:gd name="T29" fmla="*/ 6 h 144"/>
                <a:gd name="T30" fmla="*/ 51 w 302"/>
                <a:gd name="T31" fmla="*/ 6 h 144"/>
                <a:gd name="T32" fmla="*/ 7 w 302"/>
                <a:gd name="T33" fmla="*/ 6 h 144"/>
                <a:gd name="T34" fmla="*/ 0 w 302"/>
                <a:gd name="T35" fmla="*/ 14 h 144"/>
                <a:gd name="T36" fmla="*/ 0 w 302"/>
                <a:gd name="T37" fmla="*/ 136 h 144"/>
                <a:gd name="T38" fmla="*/ 7 w 302"/>
                <a:gd name="T39" fmla="*/ 144 h 144"/>
                <a:gd name="T40" fmla="*/ 50 w 302"/>
                <a:gd name="T41" fmla="*/ 144 h 144"/>
                <a:gd name="T42" fmla="*/ 50 w 302"/>
                <a:gd name="T43" fmla="*/ 144 h 144"/>
                <a:gd name="T44" fmla="*/ 67 w 302"/>
                <a:gd name="T45" fmla="*/ 130 h 144"/>
                <a:gd name="T46" fmla="*/ 182 w 302"/>
                <a:gd name="T47" fmla="*/ 129 h 144"/>
                <a:gd name="T48" fmla="*/ 209 w 302"/>
                <a:gd name="T49" fmla="*/ 121 h 144"/>
                <a:gd name="T50" fmla="*/ 286 w 302"/>
                <a:gd name="T51" fmla="*/ 58 h 144"/>
                <a:gd name="T52" fmla="*/ 295 w 302"/>
                <a:gd name="T53" fmla="*/ 20 h 144"/>
                <a:gd name="T54" fmla="*/ 52 w 302"/>
                <a:gd name="T55" fmla="*/ 127 h 144"/>
                <a:gd name="T56" fmla="*/ 49 w 302"/>
                <a:gd name="T57" fmla="*/ 128 h 144"/>
                <a:gd name="T58" fmla="*/ 15 w 302"/>
                <a:gd name="T59" fmla="*/ 128 h 144"/>
                <a:gd name="T60" fmla="*/ 15 w 302"/>
                <a:gd name="T61" fmla="*/ 22 h 144"/>
                <a:gd name="T62" fmla="*/ 50 w 302"/>
                <a:gd name="T63" fmla="*/ 22 h 144"/>
                <a:gd name="T64" fmla="*/ 52 w 302"/>
                <a:gd name="T65" fmla="*/ 25 h 144"/>
                <a:gd name="T66" fmla="*/ 52 w 302"/>
                <a:gd name="T67" fmla="*/ 127 h 144"/>
                <a:gd name="T68" fmla="*/ 276 w 302"/>
                <a:gd name="T69" fmla="*/ 46 h 144"/>
                <a:gd name="T70" fmla="*/ 199 w 302"/>
                <a:gd name="T71" fmla="*/ 109 h 144"/>
                <a:gd name="T72" fmla="*/ 199 w 302"/>
                <a:gd name="T73" fmla="*/ 109 h 144"/>
                <a:gd name="T74" fmla="*/ 182 w 302"/>
                <a:gd name="T75" fmla="*/ 113 h 144"/>
                <a:gd name="T76" fmla="*/ 67 w 302"/>
                <a:gd name="T77" fmla="*/ 115 h 144"/>
                <a:gd name="T78" fmla="*/ 67 w 302"/>
                <a:gd name="T79" fmla="*/ 50 h 144"/>
                <a:gd name="T80" fmla="*/ 74 w 302"/>
                <a:gd name="T81" fmla="*/ 47 h 144"/>
                <a:gd name="T82" fmla="*/ 135 w 302"/>
                <a:gd name="T83" fmla="*/ 22 h 144"/>
                <a:gd name="T84" fmla="*/ 154 w 302"/>
                <a:gd name="T85" fmla="*/ 20 h 144"/>
                <a:gd name="T86" fmla="*/ 203 w 302"/>
                <a:gd name="T87" fmla="*/ 23 h 144"/>
                <a:gd name="T88" fmla="*/ 202 w 302"/>
                <a:gd name="T89" fmla="*/ 27 h 144"/>
                <a:gd name="T90" fmla="*/ 171 w 302"/>
                <a:gd name="T91" fmla="*/ 36 h 144"/>
                <a:gd name="T92" fmla="*/ 127 w 302"/>
                <a:gd name="T93" fmla="*/ 60 h 144"/>
                <a:gd name="T94" fmla="*/ 151 w 302"/>
                <a:gd name="T95" fmla="*/ 78 h 144"/>
                <a:gd name="T96" fmla="*/ 152 w 302"/>
                <a:gd name="T97" fmla="*/ 78 h 144"/>
                <a:gd name="T98" fmla="*/ 213 w 302"/>
                <a:gd name="T99" fmla="*/ 66 h 144"/>
                <a:gd name="T100" fmla="*/ 214 w 302"/>
                <a:gd name="T101" fmla="*/ 66 h 144"/>
                <a:gd name="T102" fmla="*/ 265 w 302"/>
                <a:gd name="T103" fmla="*/ 32 h 144"/>
                <a:gd name="T104" fmla="*/ 283 w 302"/>
                <a:gd name="T105" fmla="*/ 30 h 144"/>
                <a:gd name="T106" fmla="*/ 276 w 302"/>
                <a:gd name="T107" fmla="*/ 4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2" h="144">
                  <a:moveTo>
                    <a:pt x="295" y="20"/>
                  </a:moveTo>
                  <a:cubicBezTo>
                    <a:pt x="287" y="11"/>
                    <a:pt x="272" y="8"/>
                    <a:pt x="256" y="19"/>
                  </a:cubicBezTo>
                  <a:cubicBezTo>
                    <a:pt x="226" y="41"/>
                    <a:pt x="218" y="46"/>
                    <a:pt x="207" y="52"/>
                  </a:cubicBezTo>
                  <a:cubicBezTo>
                    <a:pt x="205" y="53"/>
                    <a:pt x="205" y="53"/>
                    <a:pt x="205" y="53"/>
                  </a:cubicBezTo>
                  <a:cubicBezTo>
                    <a:pt x="189" y="63"/>
                    <a:pt x="178" y="63"/>
                    <a:pt x="152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6" y="63"/>
                    <a:pt x="143" y="60"/>
                    <a:pt x="142" y="60"/>
                  </a:cubicBezTo>
                  <a:cubicBezTo>
                    <a:pt x="143" y="58"/>
                    <a:pt x="149" y="53"/>
                    <a:pt x="172" y="51"/>
                  </a:cubicBezTo>
                  <a:cubicBezTo>
                    <a:pt x="194" y="50"/>
                    <a:pt x="208" y="45"/>
                    <a:pt x="214" y="37"/>
                  </a:cubicBezTo>
                  <a:cubicBezTo>
                    <a:pt x="218" y="32"/>
                    <a:pt x="219" y="26"/>
                    <a:pt x="218" y="20"/>
                  </a:cubicBezTo>
                  <a:cubicBezTo>
                    <a:pt x="214" y="0"/>
                    <a:pt x="187" y="2"/>
                    <a:pt x="152" y="5"/>
                  </a:cubicBezTo>
                  <a:cubicBezTo>
                    <a:pt x="147" y="5"/>
                    <a:pt x="141" y="6"/>
                    <a:pt x="135" y="6"/>
                  </a:cubicBezTo>
                  <a:cubicBezTo>
                    <a:pt x="120" y="7"/>
                    <a:pt x="92" y="20"/>
                    <a:pt x="67" y="33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7" y="12"/>
                    <a:pt x="57" y="7"/>
                    <a:pt x="52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3" y="6"/>
                    <a:pt x="0" y="10"/>
                    <a:pt x="0" y="14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0"/>
                    <a:pt x="3" y="144"/>
                    <a:pt x="7" y="144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43"/>
                    <a:pt x="65" y="138"/>
                    <a:pt x="67" y="130"/>
                  </a:cubicBezTo>
                  <a:cubicBezTo>
                    <a:pt x="122" y="130"/>
                    <a:pt x="182" y="129"/>
                    <a:pt x="182" y="129"/>
                  </a:cubicBezTo>
                  <a:cubicBezTo>
                    <a:pt x="199" y="129"/>
                    <a:pt x="207" y="123"/>
                    <a:pt x="209" y="121"/>
                  </a:cubicBezTo>
                  <a:cubicBezTo>
                    <a:pt x="214" y="117"/>
                    <a:pt x="264" y="77"/>
                    <a:pt x="286" y="58"/>
                  </a:cubicBezTo>
                  <a:cubicBezTo>
                    <a:pt x="302" y="43"/>
                    <a:pt x="302" y="29"/>
                    <a:pt x="295" y="20"/>
                  </a:cubicBezTo>
                  <a:close/>
                  <a:moveTo>
                    <a:pt x="52" y="127"/>
                  </a:moveTo>
                  <a:cubicBezTo>
                    <a:pt x="52" y="128"/>
                    <a:pt x="50" y="128"/>
                    <a:pt x="49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2" y="23"/>
                    <a:pt x="52" y="25"/>
                  </a:cubicBezTo>
                  <a:lnTo>
                    <a:pt x="52" y="127"/>
                  </a:lnTo>
                  <a:close/>
                  <a:moveTo>
                    <a:pt x="276" y="46"/>
                  </a:moveTo>
                  <a:cubicBezTo>
                    <a:pt x="254" y="66"/>
                    <a:pt x="200" y="109"/>
                    <a:pt x="199" y="109"/>
                  </a:cubicBezTo>
                  <a:cubicBezTo>
                    <a:pt x="199" y="109"/>
                    <a:pt x="199" y="109"/>
                    <a:pt x="199" y="109"/>
                  </a:cubicBezTo>
                  <a:cubicBezTo>
                    <a:pt x="199" y="109"/>
                    <a:pt x="194" y="113"/>
                    <a:pt x="182" y="113"/>
                  </a:cubicBezTo>
                  <a:cubicBezTo>
                    <a:pt x="181" y="113"/>
                    <a:pt x="122" y="115"/>
                    <a:pt x="67" y="115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9" y="49"/>
                    <a:pt x="71" y="48"/>
                    <a:pt x="74" y="47"/>
                  </a:cubicBezTo>
                  <a:cubicBezTo>
                    <a:pt x="88" y="39"/>
                    <a:pt x="123" y="22"/>
                    <a:pt x="135" y="22"/>
                  </a:cubicBezTo>
                  <a:cubicBezTo>
                    <a:pt x="142" y="21"/>
                    <a:pt x="148" y="21"/>
                    <a:pt x="154" y="20"/>
                  </a:cubicBezTo>
                  <a:cubicBezTo>
                    <a:pt x="169" y="19"/>
                    <a:pt x="202" y="17"/>
                    <a:pt x="203" y="23"/>
                  </a:cubicBezTo>
                  <a:cubicBezTo>
                    <a:pt x="203" y="25"/>
                    <a:pt x="203" y="27"/>
                    <a:pt x="202" y="27"/>
                  </a:cubicBezTo>
                  <a:cubicBezTo>
                    <a:pt x="200" y="30"/>
                    <a:pt x="194" y="34"/>
                    <a:pt x="171" y="36"/>
                  </a:cubicBezTo>
                  <a:cubicBezTo>
                    <a:pt x="132" y="38"/>
                    <a:pt x="127" y="52"/>
                    <a:pt x="127" y="60"/>
                  </a:cubicBezTo>
                  <a:cubicBezTo>
                    <a:pt x="127" y="70"/>
                    <a:pt x="138" y="78"/>
                    <a:pt x="151" y="78"/>
                  </a:cubicBezTo>
                  <a:cubicBezTo>
                    <a:pt x="152" y="78"/>
                    <a:pt x="152" y="78"/>
                    <a:pt x="152" y="78"/>
                  </a:cubicBezTo>
                  <a:cubicBezTo>
                    <a:pt x="179" y="78"/>
                    <a:pt x="193" y="78"/>
                    <a:pt x="213" y="66"/>
                  </a:cubicBezTo>
                  <a:cubicBezTo>
                    <a:pt x="214" y="66"/>
                    <a:pt x="214" y="66"/>
                    <a:pt x="214" y="66"/>
                  </a:cubicBezTo>
                  <a:cubicBezTo>
                    <a:pt x="226" y="59"/>
                    <a:pt x="234" y="54"/>
                    <a:pt x="265" y="32"/>
                  </a:cubicBezTo>
                  <a:cubicBezTo>
                    <a:pt x="273" y="26"/>
                    <a:pt x="280" y="27"/>
                    <a:pt x="283" y="30"/>
                  </a:cubicBezTo>
                  <a:cubicBezTo>
                    <a:pt x="285" y="33"/>
                    <a:pt x="284" y="39"/>
                    <a:pt x="276" y="46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D395E4E7-FF53-F445-1EDE-BC69CB652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41239" y="5459085"/>
              <a:ext cx="112467" cy="156819"/>
            </a:xfrm>
            <a:custGeom>
              <a:avLst/>
              <a:gdLst>
                <a:gd name="T0" fmla="*/ 99 w 198"/>
                <a:gd name="T1" fmla="*/ 199 h 199"/>
                <a:gd name="T2" fmla="*/ 198 w 198"/>
                <a:gd name="T3" fmla="*/ 100 h 199"/>
                <a:gd name="T4" fmla="*/ 99 w 198"/>
                <a:gd name="T5" fmla="*/ 0 h 199"/>
                <a:gd name="T6" fmla="*/ 0 w 198"/>
                <a:gd name="T7" fmla="*/ 100 h 199"/>
                <a:gd name="T8" fmla="*/ 99 w 198"/>
                <a:gd name="T9" fmla="*/ 199 h 199"/>
                <a:gd name="T10" fmla="*/ 99 w 198"/>
                <a:gd name="T11" fmla="*/ 16 h 199"/>
                <a:gd name="T12" fmla="*/ 183 w 198"/>
                <a:gd name="T13" fmla="*/ 100 h 199"/>
                <a:gd name="T14" fmla="*/ 99 w 198"/>
                <a:gd name="T15" fmla="*/ 183 h 199"/>
                <a:gd name="T16" fmla="*/ 16 w 198"/>
                <a:gd name="T17" fmla="*/ 100 h 199"/>
                <a:gd name="T18" fmla="*/ 99 w 198"/>
                <a:gd name="T19" fmla="*/ 1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199">
                  <a:moveTo>
                    <a:pt x="99" y="199"/>
                  </a:moveTo>
                  <a:cubicBezTo>
                    <a:pt x="154" y="199"/>
                    <a:pt x="198" y="154"/>
                    <a:pt x="198" y="100"/>
                  </a:cubicBezTo>
                  <a:cubicBezTo>
                    <a:pt x="198" y="45"/>
                    <a:pt x="154" y="0"/>
                    <a:pt x="99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54"/>
                    <a:pt x="45" y="199"/>
                    <a:pt x="99" y="199"/>
                  </a:cubicBezTo>
                  <a:close/>
                  <a:moveTo>
                    <a:pt x="99" y="16"/>
                  </a:moveTo>
                  <a:cubicBezTo>
                    <a:pt x="146" y="16"/>
                    <a:pt x="183" y="53"/>
                    <a:pt x="183" y="100"/>
                  </a:cubicBezTo>
                  <a:cubicBezTo>
                    <a:pt x="183" y="146"/>
                    <a:pt x="146" y="183"/>
                    <a:pt x="99" y="183"/>
                  </a:cubicBezTo>
                  <a:cubicBezTo>
                    <a:pt x="53" y="183"/>
                    <a:pt x="16" y="146"/>
                    <a:pt x="16" y="100"/>
                  </a:cubicBezTo>
                  <a:cubicBezTo>
                    <a:pt x="16" y="53"/>
                    <a:pt x="53" y="16"/>
                    <a:pt x="99" y="16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3B3FE682-A902-4123-0DCE-62E611F69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9227" y="5484392"/>
              <a:ext cx="37090" cy="106205"/>
            </a:xfrm>
            <a:custGeom>
              <a:avLst/>
              <a:gdLst>
                <a:gd name="T0" fmla="*/ 37 w 65"/>
                <a:gd name="T1" fmla="*/ 103 h 135"/>
                <a:gd name="T2" fmla="*/ 14 w 65"/>
                <a:gd name="T3" fmla="*/ 91 h 135"/>
                <a:gd name="T4" fmla="*/ 0 w 65"/>
                <a:gd name="T5" fmla="*/ 96 h 135"/>
                <a:gd name="T6" fmla="*/ 25 w 65"/>
                <a:gd name="T7" fmla="*/ 118 h 135"/>
                <a:gd name="T8" fmla="*/ 25 w 65"/>
                <a:gd name="T9" fmla="*/ 135 h 135"/>
                <a:gd name="T10" fmla="*/ 40 w 65"/>
                <a:gd name="T11" fmla="*/ 135 h 135"/>
                <a:gd name="T12" fmla="*/ 40 w 65"/>
                <a:gd name="T13" fmla="*/ 118 h 135"/>
                <a:gd name="T14" fmla="*/ 65 w 65"/>
                <a:gd name="T15" fmla="*/ 91 h 135"/>
                <a:gd name="T16" fmla="*/ 31 w 65"/>
                <a:gd name="T17" fmla="*/ 57 h 135"/>
                <a:gd name="T18" fmla="*/ 24 w 65"/>
                <a:gd name="T19" fmla="*/ 54 h 135"/>
                <a:gd name="T20" fmla="*/ 18 w 65"/>
                <a:gd name="T21" fmla="*/ 42 h 135"/>
                <a:gd name="T22" fmla="*/ 31 w 65"/>
                <a:gd name="T23" fmla="*/ 31 h 135"/>
                <a:gd name="T24" fmla="*/ 51 w 65"/>
                <a:gd name="T25" fmla="*/ 44 h 135"/>
                <a:gd name="T26" fmla="*/ 65 w 65"/>
                <a:gd name="T27" fmla="*/ 37 h 135"/>
                <a:gd name="T28" fmla="*/ 40 w 65"/>
                <a:gd name="T29" fmla="*/ 17 h 135"/>
                <a:gd name="T30" fmla="*/ 40 w 65"/>
                <a:gd name="T31" fmla="*/ 0 h 135"/>
                <a:gd name="T32" fmla="*/ 25 w 65"/>
                <a:gd name="T33" fmla="*/ 0 h 135"/>
                <a:gd name="T34" fmla="*/ 25 w 65"/>
                <a:gd name="T35" fmla="*/ 17 h 135"/>
                <a:gd name="T36" fmla="*/ 3 w 65"/>
                <a:gd name="T37" fmla="*/ 38 h 135"/>
                <a:gd name="T38" fmla="*/ 17 w 65"/>
                <a:gd name="T39" fmla="*/ 68 h 135"/>
                <a:gd name="T40" fmla="*/ 27 w 65"/>
                <a:gd name="T41" fmla="*/ 72 h 135"/>
                <a:gd name="T42" fmla="*/ 49 w 65"/>
                <a:gd name="T43" fmla="*/ 91 h 135"/>
                <a:gd name="T44" fmla="*/ 37 w 65"/>
                <a:gd name="T45" fmla="*/ 10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35">
                  <a:moveTo>
                    <a:pt x="37" y="103"/>
                  </a:moveTo>
                  <a:cubicBezTo>
                    <a:pt x="29" y="105"/>
                    <a:pt x="18" y="101"/>
                    <a:pt x="14" y="9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" y="109"/>
                    <a:pt x="14" y="116"/>
                    <a:pt x="25" y="118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55" y="115"/>
                    <a:pt x="64" y="105"/>
                    <a:pt x="65" y="91"/>
                  </a:cubicBezTo>
                  <a:cubicBezTo>
                    <a:pt x="65" y="68"/>
                    <a:pt x="44" y="61"/>
                    <a:pt x="31" y="57"/>
                  </a:cubicBezTo>
                  <a:cubicBezTo>
                    <a:pt x="28" y="56"/>
                    <a:pt x="26" y="55"/>
                    <a:pt x="24" y="54"/>
                  </a:cubicBezTo>
                  <a:cubicBezTo>
                    <a:pt x="16" y="51"/>
                    <a:pt x="17" y="44"/>
                    <a:pt x="18" y="42"/>
                  </a:cubicBezTo>
                  <a:cubicBezTo>
                    <a:pt x="19" y="37"/>
                    <a:pt x="24" y="31"/>
                    <a:pt x="31" y="31"/>
                  </a:cubicBezTo>
                  <a:cubicBezTo>
                    <a:pt x="44" y="31"/>
                    <a:pt x="51" y="43"/>
                    <a:pt x="51" y="44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4" y="36"/>
                    <a:pt x="57" y="21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14" y="19"/>
                    <a:pt x="5" y="27"/>
                    <a:pt x="3" y="38"/>
                  </a:cubicBezTo>
                  <a:cubicBezTo>
                    <a:pt x="0" y="51"/>
                    <a:pt x="5" y="62"/>
                    <a:pt x="17" y="68"/>
                  </a:cubicBezTo>
                  <a:cubicBezTo>
                    <a:pt x="20" y="70"/>
                    <a:pt x="23" y="71"/>
                    <a:pt x="27" y="72"/>
                  </a:cubicBezTo>
                  <a:cubicBezTo>
                    <a:pt x="40" y="76"/>
                    <a:pt x="49" y="80"/>
                    <a:pt x="49" y="91"/>
                  </a:cubicBezTo>
                  <a:cubicBezTo>
                    <a:pt x="49" y="100"/>
                    <a:pt x="40" y="103"/>
                    <a:pt x="37" y="103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F6A59B8-98C7-94CA-0CB8-1F6B5C9EC0D3}"/>
                </a:ext>
              </a:extLst>
            </p:cNvPr>
            <p:cNvSpPr/>
            <p:nvPr/>
          </p:nvSpPr>
          <p:spPr>
            <a:xfrm>
              <a:off x="10726268" y="5377824"/>
              <a:ext cx="320575" cy="444630"/>
            </a:xfrm>
            <a:prstGeom prst="ellips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1" name="Picture 2" descr="남자 아이콘 - ico,png,icns,무료 아이콘 다운로드">
            <a:extLst>
              <a:ext uri="{FF2B5EF4-FFF2-40B4-BE49-F238E27FC236}">
                <a16:creationId xmlns:a16="http://schemas.microsoft.com/office/drawing/2014/main" id="{AF9932E1-4DEE-CAA9-5E8E-692D8C823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049" y="1604451"/>
            <a:ext cx="1158059" cy="115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8114BC45-E01E-EDA2-C601-9768A76C8C5D}"/>
              </a:ext>
            </a:extLst>
          </p:cNvPr>
          <p:cNvGrpSpPr/>
          <p:nvPr/>
        </p:nvGrpSpPr>
        <p:grpSpPr>
          <a:xfrm>
            <a:off x="10075777" y="4538989"/>
            <a:ext cx="1179569" cy="1508082"/>
            <a:chOff x="10074504" y="4108776"/>
            <a:chExt cx="1179569" cy="1508082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9ABCB43-C047-D069-9BC0-3743AEAB84A2}"/>
                </a:ext>
              </a:extLst>
            </p:cNvPr>
            <p:cNvSpPr/>
            <p:nvPr/>
          </p:nvSpPr>
          <p:spPr>
            <a:xfrm>
              <a:off x="10074504" y="4108776"/>
              <a:ext cx="1072336" cy="4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050" b="1" dirty="0">
                  <a:solidFill>
                    <a:schemeClr val="accent6">
                      <a:lumMod val="75000"/>
                    </a:schemeClr>
                  </a:solidFill>
                </a:rPr>
                <a:t>► 군집분석</a:t>
              </a:r>
              <a:endParaRPr kumimoji="1" lang="ko-Kore-KR" altLang="en-US" sz="105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8A1C6D5-4B22-0740-D02D-A86C0B4CBC55}"/>
                </a:ext>
              </a:extLst>
            </p:cNvPr>
            <p:cNvSpPr/>
            <p:nvPr/>
          </p:nvSpPr>
          <p:spPr>
            <a:xfrm>
              <a:off x="10074504" y="4471221"/>
              <a:ext cx="1179569" cy="4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050" b="1" dirty="0">
                  <a:solidFill>
                    <a:schemeClr val="accent6">
                      <a:lumMod val="75000"/>
                    </a:schemeClr>
                  </a:solidFill>
                </a:rPr>
                <a:t>► </a:t>
              </a:r>
              <a:r>
                <a:rPr kumimoji="1" lang="en" altLang="ko-KR" sz="1050" b="1" dirty="0">
                  <a:solidFill>
                    <a:schemeClr val="accent6">
                      <a:lumMod val="75000"/>
                    </a:schemeClr>
                  </a:solidFill>
                </a:rPr>
                <a:t>5forces model</a:t>
              </a:r>
              <a:endParaRPr kumimoji="1" lang="ko-Kore-KR" altLang="en-US" sz="105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A29EE81-946A-FB0E-F2BF-834B8E7AAB9D}"/>
                </a:ext>
              </a:extLst>
            </p:cNvPr>
            <p:cNvSpPr/>
            <p:nvPr/>
          </p:nvSpPr>
          <p:spPr>
            <a:xfrm>
              <a:off x="10074504" y="4833666"/>
              <a:ext cx="1072336" cy="4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050" b="1" dirty="0">
                  <a:solidFill>
                    <a:schemeClr val="accent6">
                      <a:lumMod val="75000"/>
                    </a:schemeClr>
                  </a:solidFill>
                </a:rPr>
                <a:t>► 사업화 계획</a:t>
              </a:r>
              <a:endParaRPr kumimoji="1" lang="ko-Kore-KR" altLang="en-US" sz="105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DE51A783-6C02-1759-9D05-046C2B4AC4EC}"/>
                </a:ext>
              </a:extLst>
            </p:cNvPr>
            <p:cNvSpPr/>
            <p:nvPr/>
          </p:nvSpPr>
          <p:spPr>
            <a:xfrm>
              <a:off x="10074504" y="5196111"/>
              <a:ext cx="1072336" cy="4207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050" b="1" dirty="0">
                  <a:solidFill>
                    <a:schemeClr val="accent6">
                      <a:lumMod val="75000"/>
                    </a:schemeClr>
                  </a:solidFill>
                </a:rPr>
                <a:t>► </a:t>
              </a:r>
              <a:r>
                <a:rPr kumimoji="1" lang="en-US" altLang="ko-KR" sz="1050" b="1" dirty="0">
                  <a:solidFill>
                    <a:schemeClr val="accent6">
                      <a:lumMod val="75000"/>
                    </a:schemeClr>
                  </a:solidFill>
                </a:rPr>
                <a:t>SWOT </a:t>
              </a:r>
              <a:r>
                <a:rPr kumimoji="1" lang="ko-KR" altLang="en-US" sz="1050" b="1" dirty="0">
                  <a:solidFill>
                    <a:schemeClr val="accent6">
                      <a:lumMod val="75000"/>
                    </a:schemeClr>
                  </a:solidFill>
                </a:rPr>
                <a:t>분석</a:t>
              </a:r>
              <a:endParaRPr kumimoji="1" lang="ko-Kore-KR" altLang="en-US" sz="105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26067EB0-1EA3-F36A-91A2-0B4D61332EDE}"/>
              </a:ext>
            </a:extLst>
          </p:cNvPr>
          <p:cNvSpPr txBox="1"/>
          <p:nvPr/>
        </p:nvSpPr>
        <p:spPr>
          <a:xfrm>
            <a:off x="2341767" y="143117"/>
            <a:ext cx="792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tx2">
                    <a:lumMod val="50000"/>
                  </a:schemeClr>
                </a:solidFill>
              </a:rPr>
              <a:t>03.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ko-KR" altLang="en-US" sz="2800" b="1" dirty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kumimoji="1" lang="ko-KR" altLang="en-US" sz="2800" b="1" dirty="0">
                <a:solidFill>
                  <a:schemeClr val="accent3">
                    <a:lumMod val="50000"/>
                  </a:schemeClr>
                </a:solidFill>
              </a:rPr>
              <a:t>프로젝트 팀원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DE0AFF-CA26-E8C0-A4C7-F3C0C1764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6005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9721872-D3D7-4650-520F-E29C1CC99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214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7B3EAC-982E-CAE1-D83D-FBEEEEAAF690}"/>
              </a:ext>
            </a:extLst>
          </p:cNvPr>
          <p:cNvSpPr txBox="1"/>
          <p:nvPr/>
        </p:nvSpPr>
        <p:spPr>
          <a:xfrm>
            <a:off x="181970" y="761574"/>
            <a:ext cx="5914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bg1"/>
                </a:solidFill>
              </a:rPr>
              <a:t>04. </a:t>
            </a:r>
            <a:r>
              <a:rPr kumimoji="1" lang="ko-KR" altLang="en-US" sz="4000" b="1" dirty="0">
                <a:solidFill>
                  <a:schemeClr val="bg1"/>
                </a:solidFill>
              </a:rPr>
              <a:t>  프로젝트 세부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F40081-A349-692F-D8DF-CAFA9550E751}"/>
              </a:ext>
            </a:extLst>
          </p:cNvPr>
          <p:cNvSpPr txBox="1"/>
          <p:nvPr/>
        </p:nvSpPr>
        <p:spPr>
          <a:xfrm>
            <a:off x="1257381" y="2039823"/>
            <a:ext cx="4492876" cy="3621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kumimoji="1"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AI BM canvas</a:t>
            </a:r>
          </a:p>
          <a:p>
            <a:pPr>
              <a:lnSpc>
                <a:spcPct val="25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kumimoji="1"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5 Forces Model</a:t>
            </a:r>
          </a:p>
          <a:p>
            <a:pPr>
              <a:lnSpc>
                <a:spcPct val="25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kumimoji="1"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SWOT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kumimoji="1"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설문지 분석</a:t>
            </a:r>
            <a:endParaRPr kumimoji="1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5ED6A1-7EEE-ED65-883D-5F6149093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2282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1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6" y="639720"/>
            <a:ext cx="2068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2400" b="1" dirty="0">
                <a:solidFill>
                  <a:schemeClr val="tx2">
                    <a:lumMod val="50000"/>
                  </a:schemeClr>
                </a:solidFill>
              </a:rPr>
              <a:t>AI BM</a:t>
            </a:r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" altLang="ko-KR" sz="2400" b="1" dirty="0">
                <a:solidFill>
                  <a:schemeClr val="tx2">
                    <a:lumMod val="50000"/>
                  </a:schemeClr>
                </a:solidFill>
              </a:rPr>
              <a:t>canvas</a:t>
            </a:r>
          </a:p>
          <a:p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E0DD5A7-80BF-11F1-F35A-F658124EF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936878"/>
              </p:ext>
            </p:extLst>
          </p:nvPr>
        </p:nvGraphicFramePr>
        <p:xfrm>
          <a:off x="1443255" y="1476426"/>
          <a:ext cx="9069681" cy="48341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35238">
                  <a:extLst>
                    <a:ext uri="{9D8B030D-6E8A-4147-A177-3AD203B41FA5}">
                      <a16:colId xmlns:a16="http://schemas.microsoft.com/office/drawing/2014/main" val="1252285496"/>
                    </a:ext>
                  </a:extLst>
                </a:gridCol>
                <a:gridCol w="2175514">
                  <a:extLst>
                    <a:ext uri="{9D8B030D-6E8A-4147-A177-3AD203B41FA5}">
                      <a16:colId xmlns:a16="http://schemas.microsoft.com/office/drawing/2014/main" val="2377903279"/>
                    </a:ext>
                  </a:extLst>
                </a:gridCol>
                <a:gridCol w="270057">
                  <a:extLst>
                    <a:ext uri="{9D8B030D-6E8A-4147-A177-3AD203B41FA5}">
                      <a16:colId xmlns:a16="http://schemas.microsoft.com/office/drawing/2014/main" val="520428778"/>
                    </a:ext>
                  </a:extLst>
                </a:gridCol>
                <a:gridCol w="1491136">
                  <a:extLst>
                    <a:ext uri="{9D8B030D-6E8A-4147-A177-3AD203B41FA5}">
                      <a16:colId xmlns:a16="http://schemas.microsoft.com/office/drawing/2014/main" val="138026070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17653035"/>
                    </a:ext>
                  </a:extLst>
                </a:gridCol>
                <a:gridCol w="1368936">
                  <a:extLst>
                    <a:ext uri="{9D8B030D-6E8A-4147-A177-3AD203B41FA5}">
                      <a16:colId xmlns:a16="http://schemas.microsoft.com/office/drawing/2014/main" val="4239931287"/>
                    </a:ext>
                  </a:extLst>
                </a:gridCol>
              </a:tblGrid>
              <a:tr h="593787">
                <a:tc grid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AI Business Model Canvas</a:t>
                      </a:r>
                    </a:p>
                  </a:txBody>
                  <a:tcPr marL="83127" marR="83127" marT="41564" marB="41564" anchor="ctr">
                    <a:solidFill>
                      <a:schemeClr val="accent1">
                        <a:lumMod val="50000"/>
                        <a:alpha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ore-KR" sz="9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782" marR="59413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ore-KR" sz="9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782" marR="59413" marT="0" marB="0" anchor="ctr"/>
                </a:tc>
                <a:extLst>
                  <a:ext uri="{0D108BD9-81ED-4DB2-BD59-A6C34878D82A}">
                    <a16:rowId xmlns:a16="http://schemas.microsoft.com/office/drawing/2014/main" val="4108095612"/>
                  </a:ext>
                </a:extLst>
              </a:tr>
              <a:tr h="3107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105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핵심파트너</a:t>
                      </a:r>
                      <a:endParaRPr lang="ko-Kore-KR" sz="105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782" marR="59413" marT="0" marB="0" anchor="ctr">
                    <a:solidFill>
                      <a:schemeClr val="accent1">
                        <a:lumMod val="5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105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핵심활동</a:t>
                      </a:r>
                      <a:endParaRPr lang="ko-Kore-KR" sz="105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3127" marR="83127" marT="41564" marB="41564" anchor="ctr">
                    <a:solidFill>
                      <a:schemeClr val="accent1">
                        <a:lumMod val="50000"/>
                        <a:alpha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105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가치제안</a:t>
                      </a:r>
                      <a:endParaRPr lang="ko-Kore-KR" sz="105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3127" marR="83127" marT="41564" marB="41564" anchor="ctr">
                    <a:solidFill>
                      <a:schemeClr val="accent1">
                        <a:lumMod val="50000"/>
                        <a:alpha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105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고객관계</a:t>
                      </a:r>
                      <a:endParaRPr lang="ko-Kore-KR" alt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83127" marR="83127" marT="41564" marB="41564" anchor="ctr">
                    <a:solidFill>
                      <a:schemeClr val="accent1">
                        <a:lumMod val="5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105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고객 세그먼트</a:t>
                      </a:r>
                      <a:endParaRPr lang="ko-Kore-KR" sz="105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3127" marR="83127" marT="41564" marB="41564" anchor="ctr">
                    <a:solidFill>
                      <a:schemeClr val="accent1">
                        <a:lumMod val="5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439562"/>
                  </a:ext>
                </a:extLst>
              </a:tr>
              <a:tr h="124697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Font typeface="HY헤드라인M"/>
                        <a:buNone/>
                      </a:pP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데이터 분석 니즈가 있는 소상공인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ctr">
                        <a:lnSpc>
                          <a:spcPct val="100000"/>
                        </a:lnSpc>
                        <a:buFont typeface="HY헤드라인M"/>
                        <a:buNone/>
                      </a:pP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데이터 분석가를 채용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하기가 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부담스러운 작은 기업체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782" marR="59413" marT="0" marB="0" anchor="ctr">
                    <a:solidFill>
                      <a:schemeClr val="accent1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Font typeface="HY헤드라인M"/>
                        <a:buNone/>
                      </a:pP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다양한 데이터 분석 기법을 제공하여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소상공인에게 사업이나 마케팅 전략을 제공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ctr">
                        <a:lnSpc>
                          <a:spcPct val="100000"/>
                        </a:lnSpc>
                        <a:buFont typeface="HY헤드라인M"/>
                        <a:buNone/>
                      </a:pP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비 전문가들의 이해를 돕는 시각 자료 제공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3127" marR="83127" marT="41564" marB="41564" anchor="ctr">
                    <a:solidFill>
                      <a:schemeClr val="accent1">
                        <a:lumMod val="50000"/>
                        <a:alpha val="50000"/>
                      </a:schemeClr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다차원 데이터 분석 서비스</a:t>
                      </a:r>
                      <a:br>
                        <a:rPr lang="en-US" alt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재방문율 증대 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고객 및 잠재고객 파악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/ 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매출확대 방안 도출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br>
                        <a:rPr lang="en-US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무료 인사이트 제공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3127" marR="83127" marT="41564" marB="41564" anchor="ctr">
                    <a:solidFill>
                      <a:schemeClr val="accent1">
                        <a:lumMod val="50000"/>
                        <a:alpha val="50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소상공인 </a:t>
                      </a:r>
                      <a:br>
                        <a:rPr lang="en-GB" alt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플랫폼 제공  </a:t>
                      </a:r>
                      <a:b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마케팅 관리 </a:t>
                      </a:r>
                      <a:b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데이터 분석 제공</a:t>
                      </a:r>
                      <a:br>
                        <a:rPr lang="en-GB" alt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온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오프라인 강의 제공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3127" marR="83127" marT="41564" marB="41564" anchor="ctr">
                    <a:solidFill>
                      <a:schemeClr val="accent1">
                        <a:lumMod val="50000"/>
                        <a:alpha val="5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소상공인</a:t>
                      </a:r>
                      <a:b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900" b="1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이커머스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오프라인매장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3127" marR="83127" marT="41564" marB="41564" anchor="ctr">
                    <a:solidFill>
                      <a:schemeClr val="accent1">
                        <a:lumMod val="5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556748"/>
                  </a:ext>
                </a:extLst>
              </a:tr>
              <a:tr h="1926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105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데이터</a:t>
                      </a:r>
                      <a:endParaRPr lang="ko-Kore-KR" sz="105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782" marR="59413" marT="0" marB="0" anchor="ctr">
                    <a:solidFill>
                      <a:schemeClr val="accent1">
                        <a:lumMod val="5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105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핵심 자원</a:t>
                      </a:r>
                      <a:endParaRPr lang="ko-Kore-KR" sz="105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3127" marR="83127" marT="41564" marB="41564" anchor="ctr">
                    <a:solidFill>
                      <a:schemeClr val="accent1">
                        <a:lumMod val="50000"/>
                        <a:alpha val="8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105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채널</a:t>
                      </a:r>
                      <a:endParaRPr lang="ko-Kore-KR" sz="105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3127" marR="83127" marT="41564" marB="41564" anchor="ctr">
                    <a:solidFill>
                      <a:schemeClr val="accent1">
                        <a:lumMod val="50000"/>
                        <a:alpha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992044"/>
                  </a:ext>
                </a:extLst>
              </a:tr>
              <a:tr h="11003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HY헤드라인M"/>
                        <a:buNone/>
                        <a:tabLst/>
                        <a:defRPr/>
                      </a:pPr>
                      <a:r>
                        <a:rPr lang="ko-KR" altLang="ko-Kore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상품 판매 데이터</a:t>
                      </a:r>
                      <a:endParaRPr lang="ko-Kore-KR" alt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HY헤드라인M"/>
                        <a:buNone/>
                        <a:tabLst/>
                        <a:defRPr/>
                      </a:pPr>
                      <a:r>
                        <a:rPr lang="ko-KR" altLang="ko-Kore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소비자 데이터</a:t>
                      </a:r>
                      <a:br>
                        <a:rPr lang="en-US" alt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ko-Kore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상품 리뷰 데이터</a:t>
                      </a:r>
                      <a:endParaRPr lang="ko-Kore-KR" alt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HY헤드라인M"/>
                        <a:buChar char="-"/>
                      </a:pPr>
                      <a:endParaRPr lang="en-US" altLang="ko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6782" marR="59413" marT="0" marB="0" anchor="ctr">
                    <a:solidFill>
                      <a:schemeClr val="accent1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Font typeface="HY헤드라인M"/>
                        <a:buNone/>
                      </a:pP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리뷰 감성 분석을 통한 마케팅 전략 제공 알고리즘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ctr">
                        <a:lnSpc>
                          <a:spcPct val="100000"/>
                        </a:lnSpc>
                        <a:buFont typeface="HY헤드라인M"/>
                        <a:buNone/>
                      </a:pP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군집 분석을 통한 마케팅 전략 제공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ctr">
                        <a:lnSpc>
                          <a:spcPct val="100000"/>
                        </a:lnSpc>
                        <a:buFont typeface="HY헤드라인M"/>
                        <a:buNone/>
                      </a:pP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시계열 분석을 통한 시기별 사업 전략 제공 시스템</a:t>
                      </a:r>
                      <a:r>
                        <a:rPr lang="ko-Kore-KR" altLang="en-US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재고 관리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수요 예측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3127" marR="83127" marT="41564" marB="41564" anchor="ctr">
                    <a:solidFill>
                      <a:schemeClr val="accent1">
                        <a:lumMod val="50000"/>
                        <a:alpha val="5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모바일 앱 마켓</a:t>
                      </a:r>
                      <a:b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플레이스토어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앱스토어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3127" marR="83127" marT="41564" marB="41564" anchor="ctr">
                    <a:solidFill>
                      <a:schemeClr val="accent1">
                        <a:lumMod val="50000"/>
                        <a:alpha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439826"/>
                  </a:ext>
                </a:extLst>
              </a:tr>
              <a:tr h="393541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105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비용구조</a:t>
                      </a:r>
                      <a:endParaRPr lang="ko-Kore-KR" sz="105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3127" marR="83127" marT="41564" marB="41564" anchor="ctr">
                    <a:solidFill>
                      <a:schemeClr val="accent1">
                        <a:lumMod val="50000"/>
                        <a:alpha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1050" b="1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수익원</a:t>
                      </a:r>
                      <a:endParaRPr lang="ko-Kore-KR" sz="105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3127" marR="83127" marT="41564" marB="41564" anchor="ctr">
                    <a:solidFill>
                      <a:schemeClr val="accent1">
                        <a:lumMod val="50000"/>
                        <a:alpha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27796"/>
                  </a:ext>
                </a:extLst>
              </a:tr>
              <a:tr h="945644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고정비용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플랫폼 유지비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br>
                        <a:rPr lang="en-US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br>
                        <a:rPr lang="en-US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변동비용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인건비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마케팅비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br>
                        <a:rPr lang="en-US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손익분기점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: (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고정비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목표이익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)/(1-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변동비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매출액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목표이익률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: 10~15%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3127" marR="83127" marT="41564" marB="41564" anchor="ctr">
                    <a:solidFill>
                      <a:schemeClr val="accent1">
                        <a:lumMod val="5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제휴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광고 수수료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컨설팅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900" b="1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자문비</a:t>
                      </a: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인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앱 구매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플랫폼 확장을 통한 로열티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VC</a:t>
                      </a:r>
                      <a:r>
                        <a:rPr lang="ko-KR" sz="900" b="1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sz="900" b="1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통한 외부 투자 및 매각 차익</a:t>
                      </a:r>
                      <a:endParaRPr lang="ko-Kore-KR" sz="900" b="1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3127" marR="83127" marT="41564" marB="41564" anchor="ctr">
                    <a:solidFill>
                      <a:schemeClr val="accent1">
                        <a:lumMod val="5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413321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974224-F5AF-DAC9-F4A6-96EE4019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4938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5" y="639720"/>
            <a:ext cx="291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tx2">
                    <a:lumMod val="50000"/>
                  </a:schemeClr>
                </a:solidFill>
              </a:rPr>
              <a:t>5 Forces Model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73F153-E6DC-9F0A-DF7B-B19E7C22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53" y="1554864"/>
            <a:ext cx="4809185" cy="41469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E4E292-3073-38C4-AAD0-FBF6E72CAF42}"/>
              </a:ext>
            </a:extLst>
          </p:cNvPr>
          <p:cNvSpPr txBox="1"/>
          <p:nvPr/>
        </p:nvSpPr>
        <p:spPr>
          <a:xfrm>
            <a:off x="5094668" y="1352582"/>
            <a:ext cx="6581105" cy="5140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i="0" u="none" strike="noStrike" dirty="0">
                <a:solidFill>
                  <a:srgbClr val="C00000"/>
                </a:solidFill>
                <a:effectLst/>
                <a:latin typeface="+mj-ea"/>
                <a:ea typeface="+mj-ea"/>
              </a:rPr>
              <a:t>공급자의 협상력 </a:t>
            </a:r>
            <a:r>
              <a:rPr lang="en-US" altLang="ko-KR" sz="1000" b="1" i="0" u="none" strike="noStrike" dirty="0">
                <a:solidFill>
                  <a:srgbClr val="C00000"/>
                </a:solidFill>
                <a:effectLst/>
                <a:latin typeface="+mj-ea"/>
                <a:ea typeface="+mj-ea"/>
              </a:rPr>
              <a:t>High</a:t>
            </a:r>
            <a:br>
              <a:rPr lang="en-US" altLang="ko-KR" sz="1000" b="1" i="0" u="none" strike="noStrike" dirty="0">
                <a:solidFill>
                  <a:srgbClr val="C00000"/>
                </a:solidFill>
                <a:effectLst/>
                <a:latin typeface="+mj-ea"/>
                <a:ea typeface="+mj-ea"/>
              </a:rPr>
            </a:br>
            <a:r>
              <a:rPr lang="ko-KR" altLang="en-US" sz="1000" b="1" i="0" u="none" strike="noStrike" dirty="0">
                <a:solidFill>
                  <a:srgbClr val="C00000"/>
                </a:solidFill>
                <a:effectLst/>
                <a:latin typeface="+mj-ea"/>
                <a:ea typeface="+mj-ea"/>
              </a:rPr>
              <a:t>대체 가능한 서비스가 거의 없고 데이터 분석가를 고용하는 비용보다 훨씬 저렴하기 때문에 협상력은 높음</a:t>
            </a:r>
            <a:br>
              <a:rPr lang="ko-KR" altLang="en-US" sz="1000" b="1" i="0" u="none" strike="noStrike" dirty="0">
                <a:solidFill>
                  <a:srgbClr val="C00000"/>
                </a:solidFill>
                <a:effectLst/>
                <a:latin typeface="+mj-ea"/>
                <a:ea typeface="+mj-ea"/>
              </a:rPr>
            </a:br>
            <a:r>
              <a:rPr lang="ko-KR" altLang="en-US" sz="1000" b="1" i="0" u="none" strike="noStrike" dirty="0">
                <a:solidFill>
                  <a:srgbClr val="C00000"/>
                </a:solidFill>
                <a:effectLst/>
                <a:latin typeface="+mj-ea"/>
                <a:ea typeface="+mj-ea"/>
              </a:rPr>
              <a:t> 네이버 스마트스토어에서는 데이터를 포함한 플랫폼 전체에 대한 총괄적 서비스를 제공함으로써 매출의 일정 비율을 수수료를 가져가고 있음</a:t>
            </a:r>
          </a:p>
          <a:p>
            <a:pPr algn="ctr">
              <a:lnSpc>
                <a:spcPct val="150000"/>
              </a:lnSpc>
            </a:pPr>
            <a:br>
              <a:rPr lang="ko-KR" altLang="en-US" sz="10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</a:br>
            <a:r>
              <a:rPr lang="ko-KR" altLang="en-US" sz="10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+mj-ea"/>
                <a:ea typeface="+mj-ea"/>
              </a:rPr>
              <a:t>고객의 협상력 </a:t>
            </a:r>
            <a:r>
              <a:rPr lang="en-US" altLang="ko-KR" sz="10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+mj-ea"/>
                <a:ea typeface="+mj-ea"/>
              </a:rPr>
              <a:t>Middle</a:t>
            </a:r>
            <a:br>
              <a:rPr lang="en-US" altLang="ko-KR" sz="10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+mj-ea"/>
                <a:ea typeface="+mj-ea"/>
              </a:rPr>
            </a:br>
            <a:r>
              <a:rPr lang="ko-KR" altLang="en-US" sz="10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+mj-ea"/>
                <a:ea typeface="+mj-ea"/>
              </a:rPr>
              <a:t>현재 플랫폼 내 과도한 타겟 광고 비용 이슈가 있어 재구매</a:t>
            </a:r>
            <a:r>
              <a:rPr lang="en-US" altLang="ko-KR" sz="10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10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+mj-ea"/>
                <a:ea typeface="+mj-ea"/>
              </a:rPr>
              <a:t>등 성과로 이어진다면 고객 충성도는 높아질 가능성이 있음</a:t>
            </a:r>
            <a:r>
              <a:rPr lang="en-US" altLang="ko-KR" sz="10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0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+mj-ea"/>
                <a:ea typeface="+mj-ea"/>
              </a:rPr>
              <a:t>당사 이외의 다른 플랫폼으로 이동할 수 있지만 현재 시장 내 유력한 경쟁사는 없어 보임</a:t>
            </a:r>
            <a:endParaRPr lang="en-US" altLang="ko-KR" sz="1000" b="1" i="0" u="none" strike="noStrike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rgbClr val="323F50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  <a:t>기존 산업 내 경쟁정도 </a:t>
            </a:r>
            <a:r>
              <a:rPr lang="en" altLang="ko-KR" sz="1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  <a:t>Low</a:t>
            </a:r>
            <a:br>
              <a:rPr lang="en" altLang="ko-KR" sz="1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</a:br>
            <a:r>
              <a:rPr lang="ko-KR" altLang="en-US" sz="1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  <a:t>마케팅 대행사</a:t>
            </a:r>
            <a:r>
              <a:rPr lang="en-US" altLang="ko-KR" sz="1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  <a:t>컨설팅 업체 등 소상공인 대상 서비스를 제공하는 업체는 포화상태지만</a:t>
            </a:r>
            <a:r>
              <a:rPr lang="en-US" altLang="ko-KR" sz="1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  <a:t>대부분 리뷰 작성 대행이나 마케터의 역량에 기대어 컨설팅을 제공하는 것이 대부분</a:t>
            </a:r>
            <a:br>
              <a:rPr lang="en-US" altLang="ko-KR" sz="10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</a:br>
            <a:endParaRPr lang="en-US" altLang="ko-KR" sz="1000" b="1" i="0" u="none" strike="noStrike" dirty="0">
              <a:solidFill>
                <a:srgbClr val="323F50"/>
              </a:solidFill>
              <a:effectLst/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i="0" u="none" strike="noStrike" dirty="0">
                <a:solidFill>
                  <a:srgbClr val="C00000"/>
                </a:solidFill>
                <a:effectLst/>
                <a:latin typeface="+mj-ea"/>
                <a:ea typeface="+mj-ea"/>
              </a:rPr>
              <a:t>신규 진입자의 위협 </a:t>
            </a:r>
            <a:r>
              <a:rPr lang="en" altLang="ko-KR" sz="1000" b="1" i="0" u="none" strike="noStrike" dirty="0">
                <a:solidFill>
                  <a:srgbClr val="C00000"/>
                </a:solidFill>
                <a:effectLst/>
                <a:latin typeface="+mj-ea"/>
                <a:ea typeface="+mj-ea"/>
              </a:rPr>
              <a:t>High</a:t>
            </a:r>
            <a:br>
              <a:rPr lang="en" altLang="ko-KR" sz="1000" b="1" i="0" u="none" strike="noStrike" dirty="0">
                <a:solidFill>
                  <a:srgbClr val="C00000"/>
                </a:solidFill>
                <a:effectLst/>
                <a:latin typeface="+mj-ea"/>
                <a:ea typeface="+mj-ea"/>
              </a:rPr>
            </a:br>
            <a:r>
              <a:rPr lang="ko-KR" altLang="en-US" sz="1000" b="1" i="0" u="none" strike="noStrike" dirty="0">
                <a:solidFill>
                  <a:srgbClr val="C00000"/>
                </a:solidFill>
                <a:effectLst/>
                <a:latin typeface="+mj-ea"/>
                <a:ea typeface="+mj-ea"/>
              </a:rPr>
              <a:t>초기</a:t>
            </a:r>
            <a:r>
              <a:rPr lang="en-US" altLang="ko-KR" sz="1000" b="1" i="0" u="none" strike="noStrike" dirty="0">
                <a:solidFill>
                  <a:srgbClr val="C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1000" b="1" i="0" u="none" strike="noStrike" dirty="0">
                <a:solidFill>
                  <a:srgbClr val="C00000"/>
                </a:solidFill>
                <a:effectLst/>
                <a:latin typeface="+mj-ea"/>
                <a:ea typeface="+mj-ea"/>
              </a:rPr>
              <a:t>진입</a:t>
            </a:r>
            <a:r>
              <a:rPr lang="en-US" altLang="ko-KR" sz="1000" b="1" i="0" u="none" strike="noStrike" dirty="0">
                <a:solidFill>
                  <a:srgbClr val="C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1000" b="1" i="0" u="none" strike="noStrike" dirty="0">
                <a:solidFill>
                  <a:srgbClr val="C00000"/>
                </a:solidFill>
                <a:effectLst/>
                <a:latin typeface="+mj-ea"/>
                <a:ea typeface="+mj-ea"/>
              </a:rPr>
              <a:t>장벽이 높지 않고 충분한 데이터와 노하우를 쌓아 서비스를 특화하기 전까지는 경쟁자의 벤치마킹이 가능</a:t>
            </a:r>
            <a:r>
              <a:rPr lang="en-US" altLang="ko-KR" sz="1000" b="1" i="0" u="none" strike="noStrike" dirty="0">
                <a:solidFill>
                  <a:srgbClr val="C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000" b="1" i="0" u="none" strike="noStrike" dirty="0">
                <a:solidFill>
                  <a:srgbClr val="C00000"/>
                </a:solidFill>
                <a:effectLst/>
                <a:latin typeface="+mj-ea"/>
                <a:ea typeface="+mj-ea"/>
              </a:rPr>
              <a:t>소상공인은 현재 꾸준히 증가하고 있는 추세로 이들에 대한 매출 및 리뷰 분석 서비스를 제공해주는 시장이 확대될 것으로 누구나 예상할 수 있으므로 유사한 서비스 제공하려는 신규 진입자도 증가할 것으로 보임</a:t>
            </a:r>
          </a:p>
          <a:p>
            <a:pPr algn="ctr">
              <a:lnSpc>
                <a:spcPct val="150000"/>
              </a:lnSpc>
            </a:pPr>
            <a:br>
              <a:rPr lang="ko-KR" altLang="en-US" sz="10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</a:br>
            <a:r>
              <a:rPr lang="ko-KR" altLang="en-US" sz="1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  <a:t>대체제의 위협 </a:t>
            </a:r>
            <a:r>
              <a:rPr lang="en" altLang="ko-KR" sz="1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  <a:t>Low</a:t>
            </a:r>
            <a:br>
              <a:rPr lang="en" altLang="ko-KR" sz="1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</a:br>
            <a:r>
              <a:rPr lang="ko-KR" altLang="en-US" sz="1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  <a:t>온</a:t>
            </a:r>
            <a:r>
              <a:rPr lang="en-US" altLang="ko-KR" sz="1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1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  <a:t>오프라인 플랫폼의 꾸준한 성장이 기대되어 동반성장이 가능할 것으로 보임</a:t>
            </a:r>
            <a:r>
              <a:rPr lang="en-US" altLang="ko-KR" sz="1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  <a:t>.</a:t>
            </a:r>
            <a:br>
              <a:rPr lang="en-US" altLang="ko-KR" sz="1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</a:br>
            <a:r>
              <a:rPr lang="ko-KR" altLang="en-US" sz="1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  <a:t>가맹 형식을 띄고 있는 업계</a:t>
            </a:r>
            <a:r>
              <a:rPr lang="en-US" altLang="ko-KR" sz="1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  <a:t>(</a:t>
            </a:r>
            <a:r>
              <a:rPr lang="ko-KR" altLang="en-US" sz="1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  <a:t>특히 배달 요식업</a:t>
            </a:r>
            <a:r>
              <a:rPr lang="en-US" altLang="ko-KR" sz="1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  <a:t>)</a:t>
            </a:r>
            <a:r>
              <a:rPr lang="ko-KR" altLang="en-US" sz="1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  <a:t>에서는 프랜차이즈 본사에서 이미 가맹점에 대한 매출 분석과 리뷰 분석을 모두 시행하고 있을 것으로 보이나 당사가 </a:t>
            </a:r>
            <a:r>
              <a:rPr lang="ko-KR" altLang="en-US" sz="1000" b="1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  <a:t>타겟팅하는</a:t>
            </a:r>
            <a:r>
              <a:rPr lang="ko-KR" altLang="en-US" sz="1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j-ea"/>
                <a:ea typeface="+mj-ea"/>
              </a:rPr>
              <a:t> 업계와는 중복되지 않을 것으로 예상 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9FE982-0615-7130-0FB0-DFB2DF38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4831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5" y="639720"/>
            <a:ext cx="291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tx2">
                    <a:lumMod val="50000"/>
                  </a:schemeClr>
                </a:solidFill>
              </a:rPr>
              <a:t>5 Forces Model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D675CD-0A1B-6F15-7945-63A04185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52" y="1554864"/>
            <a:ext cx="6391137" cy="4382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96EA3E-4248-201F-0300-D7B1AF9AD469}"/>
              </a:ext>
            </a:extLst>
          </p:cNvPr>
          <p:cNvSpPr txBox="1"/>
          <p:nvPr/>
        </p:nvSpPr>
        <p:spPr>
          <a:xfrm>
            <a:off x="6903076" y="1983647"/>
            <a:ext cx="4945488" cy="3614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경쟁사 조사</a:t>
            </a:r>
            <a:br>
              <a:rPr lang="en-US" altLang="ko-KR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</a:br>
            <a:endParaRPr lang="en-US" altLang="ko-KR" sz="1100" b="1" i="0" u="none" strike="noStrike" dirty="0">
              <a:solidFill>
                <a:srgbClr val="323F50"/>
              </a:solidFill>
              <a:effectLst/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► </a:t>
            </a:r>
            <a:r>
              <a:rPr lang="en-US" altLang="ko-KR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[</a:t>
            </a:r>
            <a:r>
              <a:rPr lang="ko-KR" altLang="en-US" sz="1100" b="1" i="0" u="none" strike="noStrike" dirty="0" err="1">
                <a:solidFill>
                  <a:srgbClr val="323F50"/>
                </a:solidFill>
                <a:effectLst/>
                <a:latin typeface="+mj-ea"/>
                <a:ea typeface="+mj-ea"/>
              </a:rPr>
              <a:t>앳트래커</a:t>
            </a:r>
            <a:r>
              <a:rPr lang="en-US" altLang="ko-KR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]</a:t>
            </a:r>
            <a:r>
              <a:rPr lang="ko-KR" altLang="en-US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의 주요 타겟은 배달 음식점일 것으로 예상되며</a:t>
            </a:r>
            <a:r>
              <a:rPr lang="en-US" altLang="ko-KR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배달을 위한 매장 위치 선정</a:t>
            </a:r>
            <a:r>
              <a:rPr lang="en-US" altLang="ko-KR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 매출 대비 비용 분석 등의 서비스를 제공함</a:t>
            </a:r>
            <a:r>
              <a:rPr lang="en-US" altLang="ko-KR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. </a:t>
            </a:r>
            <a:br>
              <a:rPr lang="en-US" altLang="ko-KR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</a:br>
            <a:r>
              <a:rPr lang="ko-KR" altLang="en-US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당사 사업 영역과의 중복 부분은 메뉴분석 </a:t>
            </a:r>
            <a:r>
              <a:rPr lang="en-US" altLang="ko-KR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(</a:t>
            </a:r>
            <a:r>
              <a:rPr lang="ko-KR" altLang="en-US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당사의 경우 판매품목 분석</a:t>
            </a:r>
            <a:r>
              <a:rPr lang="en-US" altLang="ko-KR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)</a:t>
            </a:r>
            <a:r>
              <a:rPr lang="ko-KR" altLang="en-US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과 리뷰 분석이 있음</a:t>
            </a:r>
            <a:r>
              <a:rPr lang="en-US" altLang="ko-KR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i="0" u="none" strike="noStrike" dirty="0">
              <a:solidFill>
                <a:srgbClr val="323F50"/>
              </a:solidFill>
              <a:effectLst/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► </a:t>
            </a:r>
            <a:r>
              <a:rPr lang="en-US" altLang="ko-KR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[</a:t>
            </a:r>
            <a:r>
              <a:rPr lang="ko-KR" altLang="en-US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상권 정보</a:t>
            </a:r>
            <a:r>
              <a:rPr lang="en-US" altLang="ko-KR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], [</a:t>
            </a:r>
            <a:r>
              <a:rPr lang="ko-KR" altLang="en-US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서울시 상권정보</a:t>
            </a:r>
            <a:r>
              <a:rPr lang="en-US" altLang="ko-KR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], [</a:t>
            </a:r>
            <a:r>
              <a:rPr lang="ko-KR" altLang="en-US" sz="1100" b="1" i="0" u="none" strike="noStrike" dirty="0" err="1">
                <a:solidFill>
                  <a:srgbClr val="323F50"/>
                </a:solidFill>
                <a:effectLst/>
                <a:latin typeface="+mj-ea"/>
                <a:ea typeface="+mj-ea"/>
              </a:rPr>
              <a:t>나이스</a:t>
            </a:r>
            <a:r>
              <a:rPr lang="ko-KR" altLang="en-US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1100" b="1" i="0" u="none" strike="noStrike" dirty="0" err="1">
                <a:solidFill>
                  <a:srgbClr val="323F50"/>
                </a:solidFill>
                <a:effectLst/>
                <a:latin typeface="+mj-ea"/>
                <a:ea typeface="+mj-ea"/>
              </a:rPr>
              <a:t>비즈맵</a:t>
            </a:r>
            <a:r>
              <a:rPr lang="en-US" altLang="ko-KR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]</a:t>
            </a:r>
            <a:r>
              <a:rPr lang="ko-KR" altLang="en-US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은 모두 </a:t>
            </a:r>
            <a:r>
              <a:rPr lang="en" altLang="ko-KR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GIS </a:t>
            </a:r>
            <a:r>
              <a:rPr lang="ko-KR" altLang="en-US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기반의 서비스를 제공하며 주요 타겟은 오프라인 매장일 것으로 예상되므로 당사와 경쟁 요소가 적음</a:t>
            </a:r>
          </a:p>
          <a:p>
            <a:pPr>
              <a:lnSpc>
                <a:spcPct val="150000"/>
              </a:lnSpc>
            </a:pPr>
            <a:endParaRPr lang="en-US" altLang="ko-KR" sz="1100" b="1" i="0" u="none" strike="noStrike" dirty="0">
              <a:solidFill>
                <a:srgbClr val="323F50"/>
              </a:solidFill>
              <a:effectLst/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► </a:t>
            </a:r>
            <a:r>
              <a:rPr lang="en-US" altLang="ko-KR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[</a:t>
            </a:r>
            <a:r>
              <a:rPr lang="ko-KR" altLang="en-US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금융 빅데이터</a:t>
            </a:r>
            <a:r>
              <a:rPr lang="en-US" altLang="ko-KR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]</a:t>
            </a:r>
            <a:r>
              <a:rPr lang="ko-KR" altLang="en-US" sz="11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에서는 특정 고객에 대한 맞춤형 서비스를 제공하고 있지 않음</a:t>
            </a:r>
          </a:p>
          <a:p>
            <a:pPr algn="ctr">
              <a:lnSpc>
                <a:spcPct val="150000"/>
              </a:lnSpc>
            </a:pPr>
            <a:endParaRPr lang="ko-KR" altLang="en-US" sz="1100" b="1" i="0" u="none" strike="noStrike" dirty="0">
              <a:solidFill>
                <a:srgbClr val="323F5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B3BBC4-8421-B5EE-6193-C9EAAF0B5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C52340-9BAE-1CE2-A2BF-11EC9CFA2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299" y="4776727"/>
            <a:ext cx="1079365" cy="2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56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3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6" y="639720"/>
            <a:ext cx="2068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tx2">
                    <a:lumMod val="50000"/>
                  </a:schemeClr>
                </a:solidFill>
              </a:rPr>
              <a:t>SWOT</a:t>
            </a:r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 분석</a:t>
            </a:r>
            <a:endParaRPr kumimoji="1" lang="en" altLang="ko-KR" sz="2400" b="1" dirty="0">
              <a:solidFill>
                <a:schemeClr val="tx2">
                  <a:lumMod val="50000"/>
                </a:schemeClr>
              </a:solidFill>
            </a:endParaRPr>
          </a:p>
          <a:p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도넛[D] 19">
            <a:extLst>
              <a:ext uri="{FF2B5EF4-FFF2-40B4-BE49-F238E27FC236}">
                <a16:creationId xmlns:a16="http://schemas.microsoft.com/office/drawing/2014/main" id="{33107973-39CF-0370-7813-CF1311000AC1}"/>
              </a:ext>
            </a:extLst>
          </p:cNvPr>
          <p:cNvSpPr/>
          <p:nvPr/>
        </p:nvSpPr>
        <p:spPr>
          <a:xfrm>
            <a:off x="2171121" y="3121089"/>
            <a:ext cx="728771" cy="728771"/>
          </a:xfrm>
          <a:prstGeom prst="donut">
            <a:avLst>
              <a:gd name="adj" fmla="val 1108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en-US" altLang="ko-Kore-KR" sz="1300" b="1" dirty="0">
                <a:solidFill>
                  <a:schemeClr val="tx1"/>
                </a:solidFill>
                <a:latin typeface="+mj-ea"/>
                <a:ea typeface="+mj-ea"/>
              </a:rPr>
              <a:t>S</a:t>
            </a:r>
            <a:br>
              <a:rPr kumimoji="1" lang="en-US" altLang="ko-Kore-KR" sz="1000" b="1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kumimoji="1" lang="en-US" altLang="ko-KR" sz="800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R" altLang="en-US" sz="800" b="1" dirty="0">
                <a:solidFill>
                  <a:schemeClr val="tx1"/>
                </a:solidFill>
                <a:latin typeface="+mj-ea"/>
                <a:ea typeface="+mj-ea"/>
              </a:rPr>
              <a:t>강점</a:t>
            </a:r>
            <a:r>
              <a:rPr kumimoji="1" lang="en-US" altLang="ko-KR" sz="800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ko-Kore-KR" altLang="en-US" sz="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도넛[D] 17">
            <a:extLst>
              <a:ext uri="{FF2B5EF4-FFF2-40B4-BE49-F238E27FC236}">
                <a16:creationId xmlns:a16="http://schemas.microsoft.com/office/drawing/2014/main" id="{3F94FA69-0B85-CE74-AC77-3CC5ED221850}"/>
              </a:ext>
            </a:extLst>
          </p:cNvPr>
          <p:cNvSpPr/>
          <p:nvPr/>
        </p:nvSpPr>
        <p:spPr>
          <a:xfrm>
            <a:off x="3052350" y="3121088"/>
            <a:ext cx="728771" cy="728771"/>
          </a:xfrm>
          <a:prstGeom prst="donut">
            <a:avLst>
              <a:gd name="adj" fmla="val 1108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300" b="1" i="0" u="none" strike="noStrike" kern="1200" cap="none" spc="0" normalizeH="0" baseline="0" noProof="0" dirty="0">
                <a:ln>
                  <a:noFill/>
                </a:ln>
                <a:solidFill>
                  <a:srgbClr val="C65A1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</a:t>
            </a:r>
            <a:br>
              <a:rPr kumimoji="1" lang="en-US" altLang="ko-Kore-KR" sz="1000" b="1" i="0" u="none" strike="noStrike" kern="1200" cap="none" spc="0" normalizeH="0" baseline="0" noProof="0" dirty="0">
                <a:ln>
                  <a:noFill/>
                </a:ln>
                <a:solidFill>
                  <a:srgbClr val="C65A1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C65A11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(</a:t>
            </a:r>
            <a:r>
              <a:rPr kumimoji="1" lang="ko-KR" altLang="en-US" sz="800" b="1" dirty="0">
                <a:solidFill>
                  <a:srgbClr val="C65A1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약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65A11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점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C65A11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)</a:t>
            </a:r>
            <a:endParaRPr kumimoji="1" lang="ko-Kore-KR" altLang="en-US" sz="600" b="1" i="0" u="none" strike="noStrike" kern="1200" cap="none" spc="0" normalizeH="0" baseline="0" noProof="0" dirty="0">
              <a:ln>
                <a:noFill/>
              </a:ln>
              <a:solidFill>
                <a:srgbClr val="C65A1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도넛[D] 12">
            <a:extLst>
              <a:ext uri="{FF2B5EF4-FFF2-40B4-BE49-F238E27FC236}">
                <a16:creationId xmlns:a16="http://schemas.microsoft.com/office/drawing/2014/main" id="{F3A882B9-0C9D-30DB-B276-81A8FC9071F9}"/>
              </a:ext>
            </a:extLst>
          </p:cNvPr>
          <p:cNvSpPr/>
          <p:nvPr/>
        </p:nvSpPr>
        <p:spPr>
          <a:xfrm>
            <a:off x="2171121" y="4033416"/>
            <a:ext cx="728771" cy="728772"/>
          </a:xfrm>
          <a:prstGeom prst="donut">
            <a:avLst>
              <a:gd name="adj" fmla="val 1108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r>
              <a:rPr kumimoji="1" lang="en-US" altLang="ko-Kore-KR" sz="1300" b="1" dirty="0">
                <a:solidFill>
                  <a:srgbClr val="538234"/>
                </a:solidFill>
              </a:rPr>
              <a:t>O</a:t>
            </a:r>
            <a:br>
              <a:rPr kumimoji="1" lang="en-US" altLang="ko-Kore-KR" sz="300" b="1" dirty="0">
                <a:solidFill>
                  <a:srgbClr val="538234"/>
                </a:solidFill>
              </a:rPr>
            </a:b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538234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(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538234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기회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538234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)</a:t>
            </a:r>
            <a:endParaRPr kumimoji="1" lang="ko-Kore-KR" altLang="en-US" sz="800" b="1" i="0" u="none" strike="noStrike" kern="1200" cap="none" spc="0" normalizeH="0" baseline="0" noProof="0" dirty="0">
              <a:ln>
                <a:noFill/>
              </a:ln>
              <a:solidFill>
                <a:srgbClr val="53823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도넛[D] 10">
            <a:extLst>
              <a:ext uri="{FF2B5EF4-FFF2-40B4-BE49-F238E27FC236}">
                <a16:creationId xmlns:a16="http://schemas.microsoft.com/office/drawing/2014/main" id="{E1025A0D-A1D6-93A8-94A2-AF3379445D1B}"/>
              </a:ext>
            </a:extLst>
          </p:cNvPr>
          <p:cNvSpPr/>
          <p:nvPr/>
        </p:nvSpPr>
        <p:spPr>
          <a:xfrm>
            <a:off x="3052350" y="4033416"/>
            <a:ext cx="728771" cy="728772"/>
          </a:xfrm>
          <a:prstGeom prst="donut">
            <a:avLst>
              <a:gd name="adj" fmla="val 11088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300" b="1" dirty="0">
                <a:solidFill>
                  <a:srgbClr val="BF9001"/>
                </a:solidFill>
                <a:latin typeface="Calibri" panose="020F0502020204030204"/>
              </a:rPr>
              <a:t>T</a:t>
            </a:r>
            <a:br>
              <a:rPr kumimoji="1" lang="en-US" altLang="ko-Kore-KR" sz="600" b="1" dirty="0">
                <a:solidFill>
                  <a:srgbClr val="BF9001"/>
                </a:solidFill>
                <a:latin typeface="Calibri" panose="020F0502020204030204"/>
              </a:rPr>
            </a:b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BF9001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(</a:t>
            </a:r>
            <a:r>
              <a:rPr kumimoji="1" lang="ko-KR" altLang="en-US" sz="800" b="1" dirty="0">
                <a:solidFill>
                  <a:srgbClr val="BF900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위협</a:t>
            </a: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BF9001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)</a:t>
            </a:r>
            <a:endParaRPr kumimoji="1" lang="ko-Kore-KR" altLang="en-US" sz="600" b="1" i="0" u="none" strike="noStrike" kern="1200" cap="none" spc="0" normalizeH="0" baseline="0" noProof="0" dirty="0">
              <a:ln>
                <a:noFill/>
              </a:ln>
              <a:solidFill>
                <a:srgbClr val="BF900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75FDF9D-56D0-1BC3-790F-3F085FEC5C32}"/>
              </a:ext>
            </a:extLst>
          </p:cNvPr>
          <p:cNvCxnSpPr/>
          <p:nvPr/>
        </p:nvCxnSpPr>
        <p:spPr>
          <a:xfrm flipH="1">
            <a:off x="2976121" y="2486787"/>
            <a:ext cx="1" cy="3142712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D2BB4640-09F5-7411-1377-5E0870AF5A86}"/>
              </a:ext>
            </a:extLst>
          </p:cNvPr>
          <p:cNvCxnSpPr>
            <a:cxnSpLocks/>
          </p:cNvCxnSpPr>
          <p:nvPr/>
        </p:nvCxnSpPr>
        <p:spPr>
          <a:xfrm flipH="1">
            <a:off x="374284" y="3950181"/>
            <a:ext cx="52036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D0948A-70BE-7A74-A75F-E1103764E69B}"/>
              </a:ext>
            </a:extLst>
          </p:cNvPr>
          <p:cNvSpPr txBox="1"/>
          <p:nvPr/>
        </p:nvSpPr>
        <p:spPr>
          <a:xfrm>
            <a:off x="216534" y="2462188"/>
            <a:ext cx="1940375" cy="992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[</a:t>
            </a:r>
            <a:r>
              <a:rPr lang="en-US" altLang="ko-KR" sz="800" b="1" dirty="0">
                <a:solidFill>
                  <a:srgbClr val="323F50"/>
                </a:solidFill>
                <a:latin typeface="+mj-ea"/>
                <a:ea typeface="+mj-ea"/>
              </a:rPr>
              <a:t>Strength</a:t>
            </a:r>
            <a:r>
              <a:rPr lang="en-US" altLang="ko-KR" sz="8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]</a:t>
            </a:r>
            <a:br>
              <a:rPr lang="en-US" altLang="ko-KR" sz="8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</a:br>
            <a:endParaRPr lang="en-US" altLang="ko-KR" sz="800" b="1" i="0" u="none" strike="noStrike" dirty="0">
              <a:solidFill>
                <a:srgbClr val="323F50"/>
              </a:solidFill>
              <a:effectLst/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8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► 분석 방법론이 다양하여</a:t>
            </a:r>
            <a:r>
              <a:rPr lang="en-US" altLang="ko-KR" sz="8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8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 다양한 사업자들의 분석 서비스 제공 가능</a:t>
            </a:r>
            <a:br>
              <a:rPr lang="en-US" altLang="ko-KR" sz="8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</a:br>
            <a:r>
              <a:rPr lang="ko-KR" altLang="en-US" sz="800" b="1" i="0" u="none" strike="noStrike" dirty="0">
                <a:solidFill>
                  <a:srgbClr val="323F50"/>
                </a:solidFill>
                <a:effectLst/>
                <a:latin typeface="+mj-ea"/>
                <a:ea typeface="+mj-ea"/>
              </a:rPr>
              <a:t>► 전문 인력 대비 값싼 비용</a:t>
            </a:r>
            <a:endParaRPr lang="en-US" altLang="ko-KR" sz="800" b="1" dirty="0">
              <a:solidFill>
                <a:srgbClr val="323F50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10A92B-1F47-5173-DE74-F36A34B843F8}"/>
              </a:ext>
            </a:extLst>
          </p:cNvPr>
          <p:cNvSpPr txBox="1"/>
          <p:nvPr/>
        </p:nvSpPr>
        <p:spPr>
          <a:xfrm>
            <a:off x="3857350" y="2456715"/>
            <a:ext cx="2108038" cy="807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i="0" u="none" strike="noStrike" dirty="0">
                <a:solidFill>
                  <a:srgbClr val="C55912"/>
                </a:solidFill>
                <a:effectLst/>
                <a:latin typeface="+mj-ea"/>
                <a:ea typeface="+mj-ea"/>
              </a:rPr>
              <a:t>[</a:t>
            </a:r>
            <a:r>
              <a:rPr lang="ko-KR" altLang="en-US" sz="800" b="1" i="0" u="none" strike="noStrike" dirty="0">
                <a:solidFill>
                  <a:srgbClr val="C55912"/>
                </a:solidFill>
                <a:effectLst/>
                <a:latin typeface="+mj-ea"/>
                <a:ea typeface="+mj-ea"/>
              </a:rPr>
              <a:t>약점</a:t>
            </a:r>
            <a:r>
              <a:rPr lang="en-US" altLang="ko-KR" sz="800" b="1" i="0" u="none" strike="noStrike" dirty="0">
                <a:solidFill>
                  <a:srgbClr val="C55912"/>
                </a:solidFill>
                <a:effectLst/>
                <a:latin typeface="+mj-ea"/>
                <a:ea typeface="+mj-ea"/>
              </a:rPr>
              <a:t>]</a:t>
            </a:r>
            <a:br>
              <a:rPr lang="en-US" altLang="ko-KR" sz="800" b="1" i="0" u="none" strike="noStrike" dirty="0">
                <a:solidFill>
                  <a:srgbClr val="C55912"/>
                </a:solidFill>
                <a:effectLst/>
                <a:latin typeface="+mj-ea"/>
                <a:ea typeface="+mj-ea"/>
              </a:rPr>
            </a:br>
            <a:endParaRPr lang="en-US" altLang="ko-KR" sz="800" b="1" i="0" u="none" strike="noStrike" dirty="0">
              <a:solidFill>
                <a:srgbClr val="C55912"/>
              </a:solidFill>
              <a:effectLst/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800" b="1" i="0" u="none" strike="noStrike" dirty="0">
                <a:solidFill>
                  <a:srgbClr val="C55912"/>
                </a:solidFill>
                <a:effectLst/>
                <a:latin typeface="+mj-ea"/>
                <a:ea typeface="+mj-ea"/>
              </a:rPr>
              <a:t>►</a:t>
            </a:r>
            <a:r>
              <a:rPr lang="ko-KR" altLang="en-US" sz="800" b="1" dirty="0">
                <a:solidFill>
                  <a:srgbClr val="C55912"/>
                </a:solidFill>
                <a:latin typeface="+mj-ea"/>
                <a:ea typeface="+mj-ea"/>
              </a:rPr>
              <a:t> 앱에 대한 홍보 및 마케팅 비용 및 </a:t>
            </a:r>
            <a:br>
              <a:rPr lang="en-US" altLang="ko-KR" sz="800" b="1" dirty="0">
                <a:solidFill>
                  <a:srgbClr val="C55912"/>
                </a:solidFill>
                <a:latin typeface="+mj-ea"/>
                <a:ea typeface="+mj-ea"/>
              </a:rPr>
            </a:br>
            <a:r>
              <a:rPr lang="ko-KR" altLang="en-US" sz="800" b="1" dirty="0">
                <a:solidFill>
                  <a:srgbClr val="C55912"/>
                </a:solidFill>
                <a:latin typeface="+mj-ea"/>
                <a:ea typeface="+mj-ea"/>
              </a:rPr>
              <a:t>인력 부족</a:t>
            </a:r>
            <a:endParaRPr lang="ko-Kore-KR" altLang="en-US" sz="800" b="1" dirty="0">
              <a:solidFill>
                <a:srgbClr val="C55912"/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DB8466-3F48-895F-E7D9-43AE2709C8A3}"/>
              </a:ext>
            </a:extLst>
          </p:cNvPr>
          <p:cNvSpPr txBox="1"/>
          <p:nvPr/>
        </p:nvSpPr>
        <p:spPr>
          <a:xfrm>
            <a:off x="3857349" y="4085929"/>
            <a:ext cx="2188903" cy="992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>
                <a:solidFill>
                  <a:srgbClr val="BF9001"/>
                </a:solidFill>
                <a:latin typeface="+mj-ea"/>
                <a:ea typeface="+mj-ea"/>
              </a:rPr>
              <a:t>[</a:t>
            </a:r>
            <a:r>
              <a:rPr lang="ko-KR" altLang="en-US" sz="800" b="1" i="0" u="none" strike="noStrike" dirty="0">
                <a:solidFill>
                  <a:srgbClr val="BF9001"/>
                </a:solidFill>
                <a:effectLst/>
                <a:latin typeface="+mj-ea"/>
                <a:ea typeface="+mj-ea"/>
              </a:rPr>
              <a:t>위협</a:t>
            </a:r>
            <a:r>
              <a:rPr lang="en-US" altLang="ko-KR" sz="800" b="1" i="0" u="none" strike="noStrike" dirty="0">
                <a:solidFill>
                  <a:srgbClr val="BF9001"/>
                </a:solidFill>
                <a:effectLst/>
                <a:latin typeface="+mj-ea"/>
                <a:ea typeface="+mj-ea"/>
              </a:rPr>
              <a:t>]</a:t>
            </a:r>
            <a:br>
              <a:rPr lang="en-US" altLang="ko-KR" sz="800" b="1" i="0" u="none" strike="noStrike" dirty="0">
                <a:solidFill>
                  <a:srgbClr val="BF9001"/>
                </a:solidFill>
                <a:effectLst/>
                <a:latin typeface="+mj-ea"/>
                <a:ea typeface="+mj-ea"/>
              </a:rPr>
            </a:br>
            <a:endParaRPr lang="en-US" altLang="ko-KR" sz="800" b="1" i="0" u="none" strike="noStrike" dirty="0">
              <a:solidFill>
                <a:srgbClr val="BF9001"/>
              </a:solidFill>
              <a:effectLst/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800" b="1" i="0" u="none" strike="noStrike" dirty="0">
                <a:solidFill>
                  <a:srgbClr val="BF9001"/>
                </a:solidFill>
                <a:effectLst/>
                <a:latin typeface="+mj-ea"/>
                <a:ea typeface="+mj-ea"/>
              </a:rPr>
              <a:t>► 신규 경쟁자의 진입에 대한 허들이 낮음</a:t>
            </a:r>
            <a:endParaRPr lang="en-US" altLang="ko-KR" sz="800" b="1" i="0" u="none" strike="noStrike" dirty="0">
              <a:solidFill>
                <a:srgbClr val="BF9001"/>
              </a:solidFill>
              <a:effectLst/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800" b="1" i="0" u="none" strike="noStrike" dirty="0">
                <a:solidFill>
                  <a:srgbClr val="BF9001"/>
                </a:solidFill>
                <a:effectLst/>
                <a:latin typeface="+mj-ea"/>
                <a:ea typeface="+mj-ea"/>
              </a:rPr>
              <a:t>► 소상공인의 데이터 분석 인식 부족</a:t>
            </a:r>
            <a:endParaRPr lang="en-US" altLang="ko-KR" sz="800" b="1" i="0" u="none" strike="noStrike" dirty="0">
              <a:solidFill>
                <a:srgbClr val="BF9001"/>
              </a:solidFill>
              <a:effectLst/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800" b="1" i="0" u="none" strike="noStrike" dirty="0">
                <a:solidFill>
                  <a:srgbClr val="BF9001"/>
                </a:solidFill>
                <a:effectLst/>
                <a:latin typeface="+mj-ea"/>
                <a:ea typeface="+mj-ea"/>
              </a:rPr>
              <a:t>► 유사 서비스 경쟁자</a:t>
            </a:r>
            <a:endParaRPr lang="en-US" altLang="ko-KR" sz="800" b="1" i="0" u="none" strike="noStrike" dirty="0">
              <a:solidFill>
                <a:srgbClr val="BF900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79E2D6-00F1-0A9B-61C7-607D573279E5}"/>
              </a:ext>
            </a:extLst>
          </p:cNvPr>
          <p:cNvSpPr txBox="1"/>
          <p:nvPr/>
        </p:nvSpPr>
        <p:spPr>
          <a:xfrm>
            <a:off x="216534" y="4091402"/>
            <a:ext cx="1940375" cy="992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>
                <a:solidFill>
                  <a:srgbClr val="498522"/>
                </a:solidFill>
                <a:latin typeface="+mj-ea"/>
                <a:ea typeface="+mj-ea"/>
              </a:rPr>
              <a:t>[</a:t>
            </a:r>
            <a:r>
              <a:rPr lang="ko-KR" altLang="en-US" sz="800" b="1" dirty="0">
                <a:solidFill>
                  <a:srgbClr val="498522"/>
                </a:solidFill>
                <a:latin typeface="+mj-ea"/>
                <a:ea typeface="+mj-ea"/>
              </a:rPr>
              <a:t>기회</a:t>
            </a:r>
            <a:r>
              <a:rPr lang="en-US" altLang="ko-KR" sz="800" b="1" dirty="0">
                <a:solidFill>
                  <a:srgbClr val="498522"/>
                </a:solidFill>
                <a:latin typeface="+mj-ea"/>
                <a:ea typeface="+mj-ea"/>
              </a:rPr>
              <a:t>]</a:t>
            </a:r>
            <a:br>
              <a:rPr lang="en-US" altLang="ko-KR" sz="800" b="1" dirty="0">
                <a:solidFill>
                  <a:srgbClr val="498522"/>
                </a:solidFill>
                <a:latin typeface="+mj-ea"/>
                <a:ea typeface="+mj-ea"/>
              </a:rPr>
            </a:br>
            <a:endParaRPr lang="en-US" altLang="ko-KR" sz="800" b="1" i="0" u="none" strike="noStrike" dirty="0">
              <a:solidFill>
                <a:srgbClr val="498522"/>
              </a:solidFill>
              <a:effectLst/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800" b="1" i="0" u="none" strike="noStrike" dirty="0">
                <a:solidFill>
                  <a:srgbClr val="498522"/>
                </a:solidFill>
                <a:effectLst/>
                <a:latin typeface="+mj-ea"/>
                <a:ea typeface="+mj-ea"/>
              </a:rPr>
              <a:t>►</a:t>
            </a:r>
            <a:r>
              <a:rPr lang="ko-KR" altLang="en-US" sz="800" b="1" i="0" u="none" strike="noStrike" dirty="0">
                <a:solidFill>
                  <a:srgbClr val="498522"/>
                </a:solidFill>
                <a:effectLst/>
                <a:latin typeface="+mj-ea"/>
                <a:ea typeface="+mj-ea"/>
              </a:rPr>
              <a:t> 사회적으로 소상공인 지원 정책 필요성 대두</a:t>
            </a:r>
            <a:br>
              <a:rPr lang="en-US" altLang="ko-KR" sz="800" b="1" i="0" u="none" strike="noStrike" dirty="0">
                <a:solidFill>
                  <a:srgbClr val="498522"/>
                </a:solidFill>
                <a:effectLst/>
                <a:latin typeface="+mj-ea"/>
                <a:ea typeface="+mj-ea"/>
              </a:rPr>
            </a:br>
            <a:r>
              <a:rPr lang="en-US" altLang="ko-KR" sz="800" b="1" i="0" u="none" strike="noStrike" dirty="0">
                <a:solidFill>
                  <a:srgbClr val="498522"/>
                </a:solidFill>
                <a:effectLst/>
                <a:latin typeface="+mj-ea"/>
                <a:ea typeface="+mj-ea"/>
              </a:rPr>
              <a:t>►</a:t>
            </a:r>
            <a:r>
              <a:rPr lang="ko-KR" altLang="en-US" sz="800" b="1" i="0" u="none" strike="noStrike" dirty="0">
                <a:solidFill>
                  <a:srgbClr val="498522"/>
                </a:solidFill>
                <a:effectLst/>
                <a:latin typeface="+mj-ea"/>
                <a:ea typeface="+mj-ea"/>
              </a:rPr>
              <a:t> 신규 소상공인 수 지속적으로 증가</a:t>
            </a:r>
            <a:endParaRPr lang="ko-Kore-KR" altLang="en-US" sz="800" b="1" dirty="0">
              <a:solidFill>
                <a:srgbClr val="498522"/>
              </a:solidFill>
              <a:latin typeface="+mj-ea"/>
              <a:ea typeface="+mj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5EAA431-93B3-76EC-67F0-D821FDFFC77C}"/>
              </a:ext>
            </a:extLst>
          </p:cNvPr>
          <p:cNvGrpSpPr/>
          <p:nvPr/>
        </p:nvGrpSpPr>
        <p:grpSpPr>
          <a:xfrm>
            <a:off x="6763413" y="2082532"/>
            <a:ext cx="1330525" cy="728772"/>
            <a:chOff x="6937220" y="1959843"/>
            <a:chExt cx="1330525" cy="728772"/>
          </a:xfrm>
        </p:grpSpPr>
        <p:sp>
          <p:nvSpPr>
            <p:cNvPr id="12" name="도넛[D] 11">
              <a:extLst>
                <a:ext uri="{FF2B5EF4-FFF2-40B4-BE49-F238E27FC236}">
                  <a16:creationId xmlns:a16="http://schemas.microsoft.com/office/drawing/2014/main" id="{BDDB4C08-725F-CF16-51B2-CBF3FF3A5F95}"/>
                </a:ext>
              </a:extLst>
            </p:cNvPr>
            <p:cNvSpPr/>
            <p:nvPr/>
          </p:nvSpPr>
          <p:spPr>
            <a:xfrm>
              <a:off x="6937220" y="1959843"/>
              <a:ext cx="728771" cy="728771"/>
            </a:xfrm>
            <a:prstGeom prst="donut">
              <a:avLst>
                <a:gd name="adj" fmla="val 11088"/>
              </a:avLst>
            </a:prstGeom>
            <a:solidFill>
              <a:schemeClr val="tx2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ko-Kore-KR" sz="1300" b="1" dirty="0">
                  <a:solidFill>
                    <a:schemeClr val="tx1"/>
                  </a:solidFill>
                  <a:latin typeface="+mj-ea"/>
                  <a:ea typeface="+mj-ea"/>
                </a:rPr>
                <a:t>S</a:t>
              </a:r>
              <a:br>
                <a:rPr kumimoji="1" lang="en-US" altLang="ko-Kore-KR" sz="1000" b="1" dirty="0">
                  <a:solidFill>
                    <a:schemeClr val="tx1"/>
                  </a:solidFill>
                  <a:latin typeface="+mj-ea"/>
                  <a:ea typeface="+mj-ea"/>
                </a:rPr>
              </a:br>
              <a:r>
                <a:rPr kumimoji="1" lang="en-US" altLang="ko-KR" sz="800" b="1" dirty="0">
                  <a:solidFill>
                    <a:schemeClr val="tx1"/>
                  </a:solidFill>
                  <a:latin typeface="+mj-ea"/>
                  <a:ea typeface="+mj-ea"/>
                </a:rPr>
                <a:t>(</a:t>
              </a:r>
              <a:r>
                <a:rPr kumimoji="1"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강점</a:t>
              </a:r>
              <a:r>
                <a:rPr kumimoji="1" lang="en-US" altLang="ko-KR" sz="800" b="1" dirty="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kumimoji="1" lang="ko-Kore-KR" altLang="en-US" sz="6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도넛[D] 13">
              <a:extLst>
                <a:ext uri="{FF2B5EF4-FFF2-40B4-BE49-F238E27FC236}">
                  <a16:creationId xmlns:a16="http://schemas.microsoft.com/office/drawing/2014/main" id="{8C096B52-0E99-10DF-8BB1-44E2503E6633}"/>
                </a:ext>
              </a:extLst>
            </p:cNvPr>
            <p:cNvSpPr/>
            <p:nvPr/>
          </p:nvSpPr>
          <p:spPr>
            <a:xfrm>
              <a:off x="7538974" y="1959843"/>
              <a:ext cx="728771" cy="728772"/>
            </a:xfrm>
            <a:prstGeom prst="donut">
              <a:avLst>
                <a:gd name="adj" fmla="val 11088"/>
              </a:avLst>
            </a:prstGeom>
            <a:solidFill>
              <a:schemeClr val="accent6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r>
                <a:rPr kumimoji="1" lang="en-US" altLang="ko-Kore-KR" sz="1300" b="1" dirty="0">
                  <a:solidFill>
                    <a:srgbClr val="538234"/>
                  </a:solidFill>
                </a:rPr>
                <a:t>O</a:t>
              </a:r>
              <a:br>
                <a:rPr kumimoji="1" lang="en-US" altLang="ko-Kore-KR" sz="300" b="1" dirty="0">
                  <a:solidFill>
                    <a:srgbClr val="538234"/>
                  </a:solidFill>
                </a:rPr>
              </a:b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538234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(</a:t>
              </a: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538234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기회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538234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)</a:t>
              </a:r>
              <a:endParaRPr kumimoji="1" lang="ko-Kore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53823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0DDA53D-C157-0759-8080-DDD8C471AA86}"/>
              </a:ext>
            </a:extLst>
          </p:cNvPr>
          <p:cNvGrpSpPr/>
          <p:nvPr/>
        </p:nvGrpSpPr>
        <p:grpSpPr>
          <a:xfrm>
            <a:off x="6763413" y="3021930"/>
            <a:ext cx="1330525" cy="728772"/>
            <a:chOff x="6937220" y="2873403"/>
            <a:chExt cx="1330525" cy="728772"/>
          </a:xfrm>
        </p:grpSpPr>
        <p:sp>
          <p:nvSpPr>
            <p:cNvPr id="15" name="도넛[D] 14">
              <a:extLst>
                <a:ext uri="{FF2B5EF4-FFF2-40B4-BE49-F238E27FC236}">
                  <a16:creationId xmlns:a16="http://schemas.microsoft.com/office/drawing/2014/main" id="{096460FE-7420-A553-502F-BB31EB79B336}"/>
                </a:ext>
              </a:extLst>
            </p:cNvPr>
            <p:cNvSpPr/>
            <p:nvPr/>
          </p:nvSpPr>
          <p:spPr>
            <a:xfrm>
              <a:off x="6937220" y="2873404"/>
              <a:ext cx="728771" cy="728771"/>
            </a:xfrm>
            <a:prstGeom prst="donut">
              <a:avLst>
                <a:gd name="adj" fmla="val 11088"/>
              </a:avLst>
            </a:prstGeom>
            <a:solidFill>
              <a:schemeClr val="accent2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C65A1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W</a:t>
              </a:r>
              <a:br>
                <a:rPr kumimoji="1" lang="en-US" altLang="ko-Kore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65A1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C65A11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(</a:t>
              </a:r>
              <a:r>
                <a:rPr kumimoji="1" lang="ko-KR" altLang="en-US" sz="800" b="1" dirty="0">
                  <a:solidFill>
                    <a:srgbClr val="C65A1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약</a:t>
              </a: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C65A11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점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C65A11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)</a:t>
              </a:r>
              <a:endParaRPr kumimoji="1" lang="ko-Kore-KR" alt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C65A1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도넛[D] 15">
              <a:extLst>
                <a:ext uri="{FF2B5EF4-FFF2-40B4-BE49-F238E27FC236}">
                  <a16:creationId xmlns:a16="http://schemas.microsoft.com/office/drawing/2014/main" id="{66A7F9B3-72F7-F7AC-63C4-05292A440E3C}"/>
                </a:ext>
              </a:extLst>
            </p:cNvPr>
            <p:cNvSpPr/>
            <p:nvPr/>
          </p:nvSpPr>
          <p:spPr>
            <a:xfrm>
              <a:off x="7538974" y="2873403"/>
              <a:ext cx="728771" cy="728772"/>
            </a:xfrm>
            <a:prstGeom prst="donut">
              <a:avLst>
                <a:gd name="adj" fmla="val 11088"/>
              </a:avLst>
            </a:prstGeom>
            <a:solidFill>
              <a:schemeClr val="accent6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r>
                <a:rPr kumimoji="1" lang="en-US" altLang="ko-Kore-KR" sz="1300" b="1" dirty="0">
                  <a:solidFill>
                    <a:srgbClr val="538234"/>
                  </a:solidFill>
                </a:rPr>
                <a:t>O</a:t>
              </a:r>
              <a:br>
                <a:rPr kumimoji="1" lang="en-US" altLang="ko-Kore-KR" sz="300" b="1" dirty="0">
                  <a:solidFill>
                    <a:srgbClr val="538234"/>
                  </a:solidFill>
                </a:rPr>
              </a:b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538234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(</a:t>
              </a: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538234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기회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538234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)</a:t>
              </a:r>
              <a:endParaRPr kumimoji="1" lang="ko-Kore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53823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84C30B1-BA05-2286-2774-6EA31B3EAD36}"/>
              </a:ext>
            </a:extLst>
          </p:cNvPr>
          <p:cNvGrpSpPr/>
          <p:nvPr/>
        </p:nvGrpSpPr>
        <p:grpSpPr>
          <a:xfrm>
            <a:off x="6763413" y="3961328"/>
            <a:ext cx="1330525" cy="728772"/>
            <a:chOff x="6937220" y="3847125"/>
            <a:chExt cx="1330525" cy="728772"/>
          </a:xfrm>
        </p:grpSpPr>
        <p:sp>
          <p:nvSpPr>
            <p:cNvPr id="17" name="도넛[D] 16">
              <a:extLst>
                <a:ext uri="{FF2B5EF4-FFF2-40B4-BE49-F238E27FC236}">
                  <a16:creationId xmlns:a16="http://schemas.microsoft.com/office/drawing/2014/main" id="{186AFA68-05F5-A492-5055-12AE9F975689}"/>
                </a:ext>
              </a:extLst>
            </p:cNvPr>
            <p:cNvSpPr/>
            <p:nvPr/>
          </p:nvSpPr>
          <p:spPr>
            <a:xfrm>
              <a:off x="6937220" y="3847126"/>
              <a:ext cx="728771" cy="728771"/>
            </a:xfrm>
            <a:prstGeom prst="donut">
              <a:avLst>
                <a:gd name="adj" fmla="val 11088"/>
              </a:avLst>
            </a:prstGeom>
            <a:solidFill>
              <a:schemeClr val="tx2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ko-Kore-KR" sz="1300" b="1" dirty="0">
                  <a:solidFill>
                    <a:schemeClr val="tx1"/>
                  </a:solidFill>
                  <a:latin typeface="+mj-ea"/>
                  <a:ea typeface="+mj-ea"/>
                </a:rPr>
                <a:t>S</a:t>
              </a:r>
              <a:br>
                <a:rPr kumimoji="1" lang="en-US" altLang="ko-Kore-KR" sz="1000" b="1" dirty="0">
                  <a:solidFill>
                    <a:schemeClr val="tx1"/>
                  </a:solidFill>
                  <a:latin typeface="+mj-ea"/>
                  <a:ea typeface="+mj-ea"/>
                </a:rPr>
              </a:br>
              <a:r>
                <a:rPr kumimoji="1" lang="en-US" altLang="ko-KR" sz="800" b="1" dirty="0">
                  <a:solidFill>
                    <a:schemeClr val="tx1"/>
                  </a:solidFill>
                  <a:latin typeface="+mj-ea"/>
                  <a:ea typeface="+mj-ea"/>
                </a:rPr>
                <a:t>(</a:t>
              </a:r>
              <a:r>
                <a:rPr kumimoji="1"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강점</a:t>
              </a:r>
              <a:r>
                <a:rPr kumimoji="1" lang="en-US" altLang="ko-KR" sz="800" b="1" dirty="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kumimoji="1" lang="ko-Kore-KR" altLang="en-US" sz="6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도넛[D] 18">
              <a:extLst>
                <a:ext uri="{FF2B5EF4-FFF2-40B4-BE49-F238E27FC236}">
                  <a16:creationId xmlns:a16="http://schemas.microsoft.com/office/drawing/2014/main" id="{51BBE1DF-C6BB-EF84-E066-ABC5D8A076AB}"/>
                </a:ext>
              </a:extLst>
            </p:cNvPr>
            <p:cNvSpPr/>
            <p:nvPr/>
          </p:nvSpPr>
          <p:spPr>
            <a:xfrm>
              <a:off x="7538974" y="3847125"/>
              <a:ext cx="728771" cy="728772"/>
            </a:xfrm>
            <a:prstGeom prst="donut">
              <a:avLst>
                <a:gd name="adj" fmla="val 11088"/>
              </a:avLst>
            </a:prstGeom>
            <a:solidFill>
              <a:schemeClr val="accent4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300" b="1" dirty="0">
                  <a:solidFill>
                    <a:srgbClr val="BF9001"/>
                  </a:solidFill>
                  <a:latin typeface="Calibri" panose="020F0502020204030204"/>
                </a:rPr>
                <a:t>T</a:t>
              </a:r>
              <a:br>
                <a:rPr kumimoji="1" lang="en-US" altLang="ko-Kore-KR" sz="600" b="1" dirty="0">
                  <a:solidFill>
                    <a:srgbClr val="BF9001"/>
                  </a:solidFill>
                  <a:latin typeface="Calibri" panose="020F0502020204030204"/>
                </a:rPr>
              </a:b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BF9001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(</a:t>
              </a:r>
              <a:r>
                <a:rPr kumimoji="1" lang="ko-KR" altLang="en-US" sz="800" b="1" dirty="0">
                  <a:solidFill>
                    <a:srgbClr val="BF900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위협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BF9001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)</a:t>
              </a:r>
              <a:endParaRPr kumimoji="1" lang="ko-Kore-KR" alt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BF900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C30502F-4539-954E-400E-14A1AE2E4915}"/>
              </a:ext>
            </a:extLst>
          </p:cNvPr>
          <p:cNvGrpSpPr/>
          <p:nvPr/>
        </p:nvGrpSpPr>
        <p:grpSpPr>
          <a:xfrm>
            <a:off x="6763413" y="4900727"/>
            <a:ext cx="1330525" cy="728772"/>
            <a:chOff x="6937220" y="4778038"/>
            <a:chExt cx="1330525" cy="728772"/>
          </a:xfrm>
        </p:grpSpPr>
        <p:sp>
          <p:nvSpPr>
            <p:cNvPr id="21" name="도넛[D] 20">
              <a:extLst>
                <a:ext uri="{FF2B5EF4-FFF2-40B4-BE49-F238E27FC236}">
                  <a16:creationId xmlns:a16="http://schemas.microsoft.com/office/drawing/2014/main" id="{B935A06E-1BE5-6AD5-404C-5E3313B3F3C8}"/>
                </a:ext>
              </a:extLst>
            </p:cNvPr>
            <p:cNvSpPr/>
            <p:nvPr/>
          </p:nvSpPr>
          <p:spPr>
            <a:xfrm>
              <a:off x="6937220" y="4778039"/>
              <a:ext cx="728771" cy="728771"/>
            </a:xfrm>
            <a:prstGeom prst="donut">
              <a:avLst>
                <a:gd name="adj" fmla="val 11088"/>
              </a:avLst>
            </a:prstGeom>
            <a:solidFill>
              <a:schemeClr val="accent2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C65A1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W</a:t>
              </a:r>
              <a:br>
                <a:rPr kumimoji="1" lang="en-US" altLang="ko-Kore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65A1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C65A11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(</a:t>
              </a:r>
              <a:r>
                <a:rPr kumimoji="1" lang="ko-KR" altLang="en-US" sz="800" b="1" dirty="0">
                  <a:solidFill>
                    <a:srgbClr val="C65A1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약</a:t>
              </a: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C65A11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점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C65A11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)</a:t>
              </a:r>
              <a:endParaRPr kumimoji="1" lang="ko-Kore-KR" alt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C65A1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도넛[D] 27">
              <a:extLst>
                <a:ext uri="{FF2B5EF4-FFF2-40B4-BE49-F238E27FC236}">
                  <a16:creationId xmlns:a16="http://schemas.microsoft.com/office/drawing/2014/main" id="{467C6DF8-6618-7EEF-92F5-8E44652C04E7}"/>
                </a:ext>
              </a:extLst>
            </p:cNvPr>
            <p:cNvSpPr/>
            <p:nvPr/>
          </p:nvSpPr>
          <p:spPr>
            <a:xfrm>
              <a:off x="7538974" y="4778038"/>
              <a:ext cx="728771" cy="728772"/>
            </a:xfrm>
            <a:prstGeom prst="donut">
              <a:avLst>
                <a:gd name="adj" fmla="val 11088"/>
              </a:avLst>
            </a:prstGeom>
            <a:solidFill>
              <a:schemeClr val="accent4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300" b="1" dirty="0">
                  <a:solidFill>
                    <a:srgbClr val="BF9001"/>
                  </a:solidFill>
                  <a:latin typeface="Calibri" panose="020F0502020204030204"/>
                </a:rPr>
                <a:t>T</a:t>
              </a:r>
              <a:br>
                <a:rPr kumimoji="1" lang="en-US" altLang="ko-Kore-KR" sz="600" b="1" dirty="0">
                  <a:solidFill>
                    <a:srgbClr val="BF9001"/>
                  </a:solidFill>
                  <a:latin typeface="Calibri" panose="020F0502020204030204"/>
                </a:rPr>
              </a:b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BF9001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(</a:t>
              </a:r>
              <a:r>
                <a:rPr kumimoji="1" lang="ko-KR" altLang="en-US" sz="800" b="1" dirty="0">
                  <a:solidFill>
                    <a:srgbClr val="BF900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위협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BF9001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)</a:t>
              </a:r>
              <a:endParaRPr kumimoji="1" lang="ko-Kore-KR" alt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BF900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BB768E4-F032-EC03-B310-EA237DA08107}"/>
              </a:ext>
            </a:extLst>
          </p:cNvPr>
          <p:cNvSpPr txBox="1"/>
          <p:nvPr/>
        </p:nvSpPr>
        <p:spPr>
          <a:xfrm>
            <a:off x="8350975" y="2119514"/>
            <a:ext cx="3050288" cy="481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빠른 진입으로 수 많은 잠재 고객사를 선점하여 </a:t>
            </a:r>
            <a:br>
              <a:rPr lang="en-US" altLang="ko-KR" sz="9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</a:br>
            <a:r>
              <a:rPr lang="ko-KR" altLang="en-US" sz="9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고객 다수 확보 가능</a:t>
            </a:r>
            <a:endParaRPr lang="ko-Kore-KR" altLang="en-US" sz="900" b="1" dirty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D694FB-48EB-F1E3-338F-156E9C89A596}"/>
              </a:ext>
            </a:extLst>
          </p:cNvPr>
          <p:cNvSpPr txBox="1"/>
          <p:nvPr/>
        </p:nvSpPr>
        <p:spPr>
          <a:xfrm>
            <a:off x="8350975" y="3086234"/>
            <a:ext cx="3050288" cy="481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소상공인 정책을 필요로 하는 국가 정책 또는 지자체 정책에 참여하여 홍보 비용 축소</a:t>
            </a:r>
            <a:endParaRPr lang="ko-Kore-KR" altLang="en-US" sz="900" b="1" dirty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F4ABD0-716C-36AB-1AFD-57C479549117}"/>
              </a:ext>
            </a:extLst>
          </p:cNvPr>
          <p:cNvSpPr txBox="1"/>
          <p:nvPr/>
        </p:nvSpPr>
        <p:spPr>
          <a:xfrm>
            <a:off x="8350975" y="4052954"/>
            <a:ext cx="3050288" cy="481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차별화된 서비스로 시장 선점이 가능</a:t>
            </a:r>
            <a:r>
              <a:rPr lang="en-US" altLang="ko-KR" sz="9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노하우 및 기술 축적으로 압도적 격차를 벌려야 함</a:t>
            </a:r>
            <a:endParaRPr lang="ko-Kore-KR" altLang="en-US" sz="900" b="1" dirty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9A57B0-3B59-31F5-121A-2EB3D5A9446F}"/>
              </a:ext>
            </a:extLst>
          </p:cNvPr>
          <p:cNvSpPr txBox="1"/>
          <p:nvPr/>
        </p:nvSpPr>
        <p:spPr>
          <a:xfrm>
            <a:off x="8350975" y="5019675"/>
            <a:ext cx="3050288" cy="1105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거대 자금을 확보한 기존 유사 및 신규 경쟁자 진입 시</a:t>
            </a:r>
            <a:r>
              <a:rPr lang="en-US" altLang="ko-KR" sz="9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9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앱 내 신규 서비스 출시 </a:t>
            </a:r>
            <a:br>
              <a:rPr lang="en-US" altLang="ko-KR" sz="9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</a:br>
            <a:r>
              <a:rPr lang="en-US" altLang="ko-KR" sz="9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(ex.</a:t>
            </a:r>
            <a:r>
              <a:rPr lang="ko-KR" altLang="en-US" sz="9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소상공인 커뮤니케이션 서비스 또는 데이터 전문 인력과 소상공인의 더 복잡한 분석을 위한 연결 플랫폼 서비스 도입</a:t>
            </a:r>
            <a:r>
              <a:rPr lang="en-US" altLang="ko-KR" sz="9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)</a:t>
            </a:r>
            <a:endParaRPr lang="ko-Kore-KR" altLang="en-US" sz="900" b="1" dirty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CC175-0C33-F2D8-B862-ABAF63C6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2410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4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5" y="639720"/>
            <a:ext cx="291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설문지 분석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7FAB8-56BB-9BE3-6D06-4E8FA58048C6}"/>
              </a:ext>
            </a:extLst>
          </p:cNvPr>
          <p:cNvSpPr txBox="1"/>
          <p:nvPr/>
        </p:nvSpPr>
        <p:spPr>
          <a:xfrm>
            <a:off x="9170174" y="527833"/>
            <a:ext cx="3801302" cy="572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2">
                    <a:lumMod val="75000"/>
                  </a:schemeClr>
                </a:solidFill>
              </a:rPr>
              <a:t>총 </a:t>
            </a: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</a:rPr>
              <a:t>48</a:t>
            </a:r>
            <a:r>
              <a:rPr lang="ko-KR" altLang="en-US" sz="1100" b="1" dirty="0">
                <a:solidFill>
                  <a:schemeClr val="tx2">
                    <a:lumMod val="75000"/>
                  </a:schemeClr>
                </a:solidFill>
              </a:rPr>
              <a:t>명의 응답자 총 </a:t>
            </a: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ko-KR" altLang="en-US" sz="1100" b="1" dirty="0">
                <a:solidFill>
                  <a:schemeClr val="tx2">
                    <a:lumMod val="75000"/>
                  </a:schemeClr>
                </a:solidFill>
              </a:rPr>
              <a:t>개의 설문 질문 중 </a:t>
            </a:r>
            <a:br>
              <a:rPr lang="en-US" altLang="ko-KR" sz="11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ko-KR" altLang="en-US" sz="1100" b="1" dirty="0"/>
              <a:t>유의미한 내용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가지 요약</a:t>
            </a:r>
            <a:endParaRPr lang="ko-Kore-KR" altLang="en-US" sz="1100" b="1" dirty="0"/>
          </a:p>
        </p:txBody>
      </p:sp>
      <p:pic>
        <p:nvPicPr>
          <p:cNvPr id="1028" name="Picture 4" descr="Google 설문지 - 무료 상호 작용개 아이콘">
            <a:extLst>
              <a:ext uri="{FF2B5EF4-FFF2-40B4-BE49-F238E27FC236}">
                <a16:creationId xmlns:a16="http://schemas.microsoft.com/office/drawing/2014/main" id="{9C79F124-1658-EA4F-CED2-E42E64DA8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70" y="653107"/>
            <a:ext cx="370858" cy="37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양식 응답 차트. 질문 제목: 성별. 응답 수: 응답 52개.">
            <a:extLst>
              <a:ext uri="{FF2B5EF4-FFF2-40B4-BE49-F238E27FC236}">
                <a16:creationId xmlns:a16="http://schemas.microsoft.com/office/drawing/2014/main" id="{84CE3F94-DA53-C410-0837-D6C1AAF08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84" y="1672535"/>
            <a:ext cx="5120343" cy="215414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양식 응답 차트. 질문 제목: 연령. 응답 수: 응답 52개.">
            <a:extLst>
              <a:ext uri="{FF2B5EF4-FFF2-40B4-BE49-F238E27FC236}">
                <a16:creationId xmlns:a16="http://schemas.microsoft.com/office/drawing/2014/main" id="{22ADDFD6-7FD7-1CC4-1E6C-80C549E98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66" y="4285819"/>
            <a:ext cx="5187961" cy="218259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양식 응답 차트. 질문 제목: 거주 지역. 응답 수: 응답 52개.">
            <a:extLst>
              <a:ext uri="{FF2B5EF4-FFF2-40B4-BE49-F238E27FC236}">
                <a16:creationId xmlns:a16="http://schemas.microsoft.com/office/drawing/2014/main" id="{3C21CAC9-52FE-4859-989B-AB0EF0866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24" y="1673957"/>
            <a:ext cx="5187961" cy="218259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양식 응답 차트. 질문 제목: 학력. 응답 수: 응답 52개.">
            <a:extLst>
              <a:ext uri="{FF2B5EF4-FFF2-40B4-BE49-F238E27FC236}">
                <a16:creationId xmlns:a16="http://schemas.microsoft.com/office/drawing/2014/main" id="{A413F875-D121-2829-BC4B-018671282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23" y="4285819"/>
            <a:ext cx="5187961" cy="218259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8C197E-952D-D0CC-6141-2135C4E8C206}"/>
              </a:ext>
            </a:extLst>
          </p:cNvPr>
          <p:cNvSpPr txBox="1"/>
          <p:nvPr/>
        </p:nvSpPr>
        <p:spPr>
          <a:xfrm>
            <a:off x="3769350" y="3522173"/>
            <a:ext cx="1996977" cy="304507"/>
          </a:xfrm>
          <a:prstGeom prst="rect">
            <a:avLst/>
          </a:prstGeom>
          <a:solidFill>
            <a:schemeClr val="accent3">
              <a:lumMod val="20000"/>
              <a:lumOff val="80000"/>
              <a:alpha val="7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남성 응답자가 조금 더 많음</a:t>
            </a:r>
            <a:endParaRPr lang="ko-Kore-KR" altLang="en-US" sz="105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5B3356-619C-3160-C762-B188B37CB0D5}"/>
              </a:ext>
            </a:extLst>
          </p:cNvPr>
          <p:cNvSpPr txBox="1"/>
          <p:nvPr/>
        </p:nvSpPr>
        <p:spPr>
          <a:xfrm>
            <a:off x="3496537" y="6188753"/>
            <a:ext cx="2340790" cy="304507"/>
          </a:xfrm>
          <a:prstGeom prst="rect">
            <a:avLst/>
          </a:prstGeom>
          <a:solidFill>
            <a:schemeClr val="accent3">
              <a:lumMod val="20000"/>
              <a:lumOff val="80000"/>
              <a:alpha val="7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20,30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대가 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90%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 비중으로 참여</a:t>
            </a:r>
            <a:endParaRPr lang="ko-Kore-KR" altLang="en-US" sz="105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6FAD31-3DDC-E1DB-F4FF-A52C7B1E1929}"/>
              </a:ext>
            </a:extLst>
          </p:cNvPr>
          <p:cNvSpPr txBox="1"/>
          <p:nvPr/>
        </p:nvSpPr>
        <p:spPr>
          <a:xfrm>
            <a:off x="8843852" y="3552042"/>
            <a:ext cx="2609132" cy="304507"/>
          </a:xfrm>
          <a:prstGeom prst="rect">
            <a:avLst/>
          </a:prstGeom>
          <a:solidFill>
            <a:schemeClr val="accent3">
              <a:lumMod val="20000"/>
              <a:lumOff val="80000"/>
              <a:alpha val="7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수도권에 거주하는 참여자가 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95%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 차지</a:t>
            </a:r>
            <a:endParaRPr lang="ko-Kore-KR" altLang="en-US" sz="105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7DB369-55F0-3CBB-2807-191C92516B3A}"/>
              </a:ext>
            </a:extLst>
          </p:cNvPr>
          <p:cNvSpPr txBox="1"/>
          <p:nvPr/>
        </p:nvSpPr>
        <p:spPr>
          <a:xfrm>
            <a:off x="8620628" y="6158949"/>
            <a:ext cx="2832356" cy="304507"/>
          </a:xfrm>
          <a:prstGeom prst="rect">
            <a:avLst/>
          </a:prstGeom>
          <a:solidFill>
            <a:schemeClr val="accent3">
              <a:lumMod val="20000"/>
              <a:lumOff val="80000"/>
              <a:alpha val="7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학력은 대졸 이상의 참여자가 </a:t>
            </a:r>
            <a:r>
              <a:rPr lang="en-US" altLang="ko-KR" sz="1050" b="1" dirty="0">
                <a:solidFill>
                  <a:srgbClr val="C00000"/>
                </a:solidFill>
                <a:latin typeface="+mj-ea"/>
                <a:ea typeface="+mj-ea"/>
              </a:rPr>
              <a:t>95%</a:t>
            </a:r>
            <a:r>
              <a:rPr lang="ko-KR" altLang="en-US" sz="1050" b="1" dirty="0">
                <a:solidFill>
                  <a:srgbClr val="C00000"/>
                </a:solidFill>
                <a:latin typeface="+mj-ea"/>
                <a:ea typeface="+mj-ea"/>
              </a:rPr>
              <a:t> 차지</a:t>
            </a:r>
            <a:endParaRPr lang="ko-Kore-KR" altLang="en-US" sz="105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507236FD-DA15-BB56-AD35-E4FF3223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8277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4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5" y="639720"/>
            <a:ext cx="291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설문지 분석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7FAB8-56BB-9BE3-6D06-4E8FA58048C6}"/>
              </a:ext>
            </a:extLst>
          </p:cNvPr>
          <p:cNvSpPr txBox="1"/>
          <p:nvPr/>
        </p:nvSpPr>
        <p:spPr>
          <a:xfrm>
            <a:off x="9170174" y="527833"/>
            <a:ext cx="3801302" cy="572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2">
                    <a:lumMod val="75000"/>
                  </a:schemeClr>
                </a:solidFill>
              </a:rPr>
              <a:t>총 </a:t>
            </a: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</a:rPr>
              <a:t>48</a:t>
            </a:r>
            <a:r>
              <a:rPr lang="ko-KR" altLang="en-US" sz="1100" b="1" dirty="0">
                <a:solidFill>
                  <a:schemeClr val="tx2">
                    <a:lumMod val="75000"/>
                  </a:schemeClr>
                </a:solidFill>
              </a:rPr>
              <a:t>명의 응답자 총 </a:t>
            </a: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ko-KR" altLang="en-US" sz="1100" b="1" dirty="0">
                <a:solidFill>
                  <a:schemeClr val="tx2">
                    <a:lumMod val="75000"/>
                  </a:schemeClr>
                </a:solidFill>
              </a:rPr>
              <a:t>개의 설문 질문 중 </a:t>
            </a:r>
            <a:br>
              <a:rPr lang="en-US" altLang="ko-KR" sz="11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ko-KR" altLang="en-US" sz="1100" b="1" dirty="0"/>
              <a:t>유의미한 내용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가지 요약</a:t>
            </a:r>
            <a:endParaRPr lang="ko-Kore-KR" altLang="en-US" sz="1100" b="1" dirty="0"/>
          </a:p>
        </p:txBody>
      </p:sp>
      <p:pic>
        <p:nvPicPr>
          <p:cNvPr id="1028" name="Picture 4" descr="Google 설문지 - 무료 상호 작용개 아이콘">
            <a:extLst>
              <a:ext uri="{FF2B5EF4-FFF2-40B4-BE49-F238E27FC236}">
                <a16:creationId xmlns:a16="http://schemas.microsoft.com/office/drawing/2014/main" id="{9C79F124-1658-EA4F-CED2-E42E64DA8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70" y="653107"/>
            <a:ext cx="370858" cy="37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0F1FDC-C47F-2472-AA39-0B9F958B6B77}"/>
              </a:ext>
            </a:extLst>
          </p:cNvPr>
          <p:cNvSpPr txBox="1"/>
          <p:nvPr/>
        </p:nvSpPr>
        <p:spPr>
          <a:xfrm>
            <a:off x="5349050" y="1495840"/>
            <a:ext cx="6518552" cy="117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소상공인 지원 서비스를 쓰는 것은 좋은 생각이라고 생각합니까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-&gt;</a:t>
            </a:r>
            <a:r>
              <a:rPr lang="ko-KR" altLang="en-US" sz="1200" b="1" dirty="0"/>
              <a:t> 평균 </a:t>
            </a:r>
            <a:r>
              <a:rPr lang="en-US" altLang="ko-KR" sz="1200" b="1" dirty="0"/>
              <a:t>4.1</a:t>
            </a:r>
            <a:r>
              <a:rPr lang="ko-KR" altLang="en-US" sz="1200" b="1" dirty="0"/>
              <a:t>점으로 매우 우수 </a:t>
            </a:r>
            <a:r>
              <a:rPr lang="en-US" altLang="ko-KR" sz="1200" b="1" dirty="0"/>
              <a:t>(5</a:t>
            </a:r>
            <a:r>
              <a:rPr lang="ko-KR" altLang="en-US" sz="1200" b="1" dirty="0"/>
              <a:t>점 척도</a:t>
            </a:r>
            <a:r>
              <a:rPr lang="en-US" altLang="ko-KR" sz="1200" b="1" dirty="0"/>
              <a:t>)</a:t>
            </a:r>
          </a:p>
          <a:p>
            <a:pPr>
              <a:lnSpc>
                <a:spcPct val="150000"/>
              </a:lnSpc>
            </a:pPr>
            <a:endParaRPr lang="en-US" altLang="ko-Kore-KR" sz="1200" b="1" dirty="0"/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</a:rPr>
              <a:t>소상공인 입장에서 충분한 사용 가능성 확인</a:t>
            </a:r>
            <a:endParaRPr lang="en-US" altLang="ko-Kore-KR" sz="12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93B48D-04B1-D697-7AC3-BEF605E205E5}"/>
              </a:ext>
            </a:extLst>
          </p:cNvPr>
          <p:cNvSpPr txBox="1"/>
          <p:nvPr/>
        </p:nvSpPr>
        <p:spPr>
          <a:xfrm>
            <a:off x="5349051" y="3172683"/>
            <a:ext cx="6518552" cy="117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분석 종류별 선호도 점수화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-&gt;</a:t>
            </a:r>
            <a:r>
              <a:rPr lang="ko-KR" altLang="en-US" sz="1200" b="1" dirty="0"/>
              <a:t> 상권분석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리뷰 분석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군집 분석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시계열 분석 순으로 선호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가중치 적용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ore-KR" sz="1200" b="1" dirty="0"/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</a:rPr>
              <a:t>선호도를 참고하여</a:t>
            </a:r>
            <a:r>
              <a:rPr lang="en-US" altLang="ko-KR" sz="1200" b="1" dirty="0">
                <a:solidFill>
                  <a:srgbClr val="FF0000"/>
                </a:solidFill>
              </a:rPr>
              <a:t>,</a:t>
            </a:r>
            <a:r>
              <a:rPr lang="ko-KR" altLang="en-US" sz="1200" b="1" dirty="0">
                <a:solidFill>
                  <a:srgbClr val="FF0000"/>
                </a:solidFill>
              </a:rPr>
              <a:t> 마케팅에 참고 가능</a:t>
            </a:r>
            <a:endParaRPr lang="ko-Kore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42B6A3-E69D-6D46-84CE-4FC41FAF1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086" y="3229714"/>
            <a:ext cx="3322707" cy="1490995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47212F-848F-62F3-A582-AD1337C75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085" y="4941106"/>
            <a:ext cx="3322707" cy="1490995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FFD902-6E8B-A62F-E279-E8122438C261}"/>
              </a:ext>
            </a:extLst>
          </p:cNvPr>
          <p:cNvSpPr txBox="1"/>
          <p:nvPr/>
        </p:nvSpPr>
        <p:spPr>
          <a:xfrm>
            <a:off x="5349050" y="4971086"/>
            <a:ext cx="6518552" cy="144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합리적인 비용은 얼마입니까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 (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단위 결제 답변한 사람으로 필터링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-&gt;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만원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3</a:t>
            </a:r>
            <a:r>
              <a:rPr lang="ko-KR" altLang="en-US" sz="1200" b="1" dirty="0"/>
              <a:t>만원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4</a:t>
            </a:r>
            <a:r>
              <a:rPr lang="ko-KR" altLang="en-US" sz="1200" b="1" dirty="0"/>
              <a:t>만원 순으로 선택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가중치 적용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ore-KR" sz="1200" b="1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희망 가격은 가장 </a:t>
            </a:r>
            <a:r>
              <a:rPr lang="ko-KR" altLang="en-US" sz="1200" b="1" dirty="0">
                <a:solidFill>
                  <a:srgbClr val="FF0000"/>
                </a:solidFill>
              </a:rPr>
              <a:t>저렴한 월 </a:t>
            </a:r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r>
              <a:rPr lang="ko-KR" altLang="en-US" sz="1200" b="1" dirty="0">
                <a:solidFill>
                  <a:srgbClr val="FF0000"/>
                </a:solidFill>
              </a:rPr>
              <a:t>만원을 선호함 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-&gt; 300</a:t>
            </a:r>
            <a:r>
              <a:rPr lang="ko-KR" altLang="en-US" sz="1200" b="1" dirty="0"/>
              <a:t>만 사업체 중에 </a:t>
            </a:r>
            <a:r>
              <a:rPr lang="en-US" altLang="ko-KR" sz="1200" b="1" dirty="0"/>
              <a:t>1%</a:t>
            </a:r>
            <a:r>
              <a:rPr lang="ko-KR" altLang="en-US" sz="1200" b="1" dirty="0"/>
              <a:t> 확보 시 월 </a:t>
            </a:r>
            <a:r>
              <a:rPr lang="en-US" altLang="ko-KR" sz="1200" b="1" dirty="0"/>
              <a:t>6</a:t>
            </a:r>
            <a:r>
              <a:rPr lang="ko-KR" altLang="en-US" sz="1200" b="1" dirty="0"/>
              <a:t>억 매출</a:t>
            </a:r>
            <a:endParaRPr lang="ko-Kore-KR" altLang="en-US" sz="12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A20684-C29B-86E9-D7F9-6EF64DCF5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085" y="1518321"/>
            <a:ext cx="3322707" cy="1490995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B95E2-7A13-6757-E5AF-A46776C76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525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727F81A-2813-BA60-8885-AF74BEF9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FFB7B-9F5C-64A6-4FD7-1C3B9139F78D}"/>
              </a:ext>
            </a:extLst>
          </p:cNvPr>
          <p:cNvSpPr txBox="1"/>
          <p:nvPr/>
        </p:nvSpPr>
        <p:spPr>
          <a:xfrm>
            <a:off x="6486524" y="1077518"/>
            <a:ext cx="5476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dirty="0">
                <a:solidFill>
                  <a:schemeClr val="bg1"/>
                </a:solidFill>
              </a:rPr>
              <a:t>01.</a:t>
            </a:r>
            <a:r>
              <a:rPr kumimoji="1" lang="en-US" altLang="ko-KR" sz="4000" b="1" dirty="0">
                <a:solidFill>
                  <a:schemeClr val="bg1"/>
                </a:solidFill>
              </a:rPr>
              <a:t> </a:t>
            </a:r>
            <a:r>
              <a:rPr kumimoji="1" lang="ko-KR" altLang="en-US" sz="4000" b="1" dirty="0">
                <a:solidFill>
                  <a:schemeClr val="bg1"/>
                </a:solidFill>
              </a:rPr>
              <a:t>  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7B8FC-8DAB-2299-AEEC-26E56AE8D737}"/>
              </a:ext>
            </a:extLst>
          </p:cNvPr>
          <p:cNvSpPr txBox="1"/>
          <p:nvPr/>
        </p:nvSpPr>
        <p:spPr>
          <a:xfrm>
            <a:off x="7315198" y="2304351"/>
            <a:ext cx="4633910" cy="14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</a:rPr>
              <a:t>데이터 분석 전문 인력을 고용하기 어려운 </a:t>
            </a:r>
            <a:endParaRPr kumimoji="1"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</a:rPr>
              <a:t>소상공인들을 위한 </a:t>
            </a:r>
            <a:endParaRPr kumimoji="1"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ko-KR" altLang="en-US" sz="1600" b="1" dirty="0">
                <a:solidFill>
                  <a:schemeClr val="accent2">
                    <a:lumMod val="75000"/>
                  </a:schemeClr>
                </a:solidFill>
              </a:rPr>
              <a:t>소상공인 데이터 분석 앱 서비스</a:t>
            </a:r>
            <a:endParaRPr kumimoji="1" lang="en-US" altLang="ko-KR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AFD964A-A576-B095-A4EC-6434023993A5}"/>
              </a:ext>
            </a:extLst>
          </p:cNvPr>
          <p:cNvSpPr txBox="1"/>
          <p:nvPr/>
        </p:nvSpPr>
        <p:spPr>
          <a:xfrm>
            <a:off x="7315199" y="4225890"/>
            <a:ext cx="4876802" cy="1753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</a:rPr>
              <a:t>모델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 v1 : </a:t>
            </a:r>
            <a:r>
              <a:rPr kumimoji="1" lang="ko-KR" altLang="en-US" sz="1400" b="1" dirty="0">
                <a:solidFill>
                  <a:schemeClr val="bg1"/>
                </a:solidFill>
              </a:rPr>
              <a:t> 총 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3</a:t>
            </a:r>
            <a:r>
              <a:rPr kumimoji="1" lang="ko-KR" altLang="en-US" sz="1400" b="1" dirty="0">
                <a:solidFill>
                  <a:schemeClr val="bg1"/>
                </a:solidFill>
              </a:rPr>
              <a:t>가지의 분석 리포트</a:t>
            </a:r>
            <a:endParaRPr kumimoji="1" lang="en-US" altLang="ko-KR" sz="1400" b="1" dirty="0">
              <a:solidFill>
                <a:schemeClr val="bg1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ko-KR" altLang="en-US" sz="1400" b="1" dirty="0">
                <a:solidFill>
                  <a:schemeClr val="bg1"/>
                </a:solidFill>
              </a:rPr>
              <a:t>고객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 </a:t>
            </a:r>
            <a:r>
              <a:rPr kumimoji="1" lang="ko-KR" altLang="en-US" sz="1400" b="1" dirty="0">
                <a:solidFill>
                  <a:schemeClr val="bg1"/>
                </a:solidFill>
              </a:rPr>
              <a:t>특성 보고서 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(</a:t>
            </a:r>
            <a:r>
              <a:rPr kumimoji="1" lang="ko-KR" altLang="en-US" sz="1400" b="1" dirty="0">
                <a:solidFill>
                  <a:schemeClr val="bg1"/>
                </a:solidFill>
              </a:rPr>
              <a:t>군집 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+</a:t>
            </a:r>
            <a:r>
              <a:rPr kumimoji="1" lang="ko-KR" altLang="en-US" sz="1400" b="1" dirty="0">
                <a:solidFill>
                  <a:schemeClr val="bg1"/>
                </a:solidFill>
              </a:rPr>
              <a:t> 상권 분석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)</a:t>
            </a:r>
          </a:p>
          <a:p>
            <a:pPr marL="171450" indent="-17145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ko-KR" altLang="en-US" sz="1400" b="1" dirty="0">
                <a:solidFill>
                  <a:schemeClr val="bg1"/>
                </a:solidFill>
              </a:rPr>
              <a:t>판매 관리 보고서 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(</a:t>
            </a:r>
            <a:r>
              <a:rPr kumimoji="1" lang="ko-KR" altLang="en-US" sz="1400" b="1" dirty="0">
                <a:solidFill>
                  <a:schemeClr val="bg1"/>
                </a:solidFill>
              </a:rPr>
              <a:t>감성 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+</a:t>
            </a:r>
            <a:r>
              <a:rPr kumimoji="1" lang="ko-KR" altLang="en-US" sz="1400" b="1" dirty="0">
                <a:solidFill>
                  <a:schemeClr val="bg1"/>
                </a:solidFill>
              </a:rPr>
              <a:t> 시계열 분석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)</a:t>
            </a:r>
          </a:p>
          <a:p>
            <a:pPr marL="171450" indent="-17145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ko-KR" altLang="en-US" sz="1400" b="1" dirty="0">
                <a:solidFill>
                  <a:schemeClr val="bg1"/>
                </a:solidFill>
              </a:rPr>
              <a:t>운영 관리 보고서 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(</a:t>
            </a:r>
            <a:r>
              <a:rPr kumimoji="1" lang="ko-KR" altLang="en-US" sz="1400" b="1" dirty="0">
                <a:solidFill>
                  <a:schemeClr val="bg1"/>
                </a:solidFill>
              </a:rPr>
              <a:t>군집 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+</a:t>
            </a:r>
            <a:r>
              <a:rPr kumimoji="1" lang="ko-KR" altLang="en-US" sz="1400" b="1" dirty="0">
                <a:solidFill>
                  <a:schemeClr val="bg1"/>
                </a:solidFill>
              </a:rPr>
              <a:t> 시계열 분석</a:t>
            </a:r>
            <a:r>
              <a:rPr kumimoji="1" lang="en-US" altLang="ko-KR" sz="14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F53383-94ED-3D83-FA95-E7105D417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037A66-06CF-F0A5-8DD9-B3EC96B79734}"/>
              </a:ext>
            </a:extLst>
          </p:cNvPr>
          <p:cNvGrpSpPr/>
          <p:nvPr/>
        </p:nvGrpSpPr>
        <p:grpSpPr>
          <a:xfrm rot="21072349">
            <a:off x="6024880" y="2405281"/>
            <a:ext cx="1166287" cy="1554605"/>
            <a:chOff x="3878833" y="379514"/>
            <a:chExt cx="4553328" cy="60989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B694466-0298-0D34-003E-B9490E2BFCE3}"/>
                </a:ext>
              </a:extLst>
            </p:cNvPr>
            <p:cNvGrpSpPr/>
            <p:nvPr/>
          </p:nvGrpSpPr>
          <p:grpSpPr>
            <a:xfrm>
              <a:off x="4204155" y="379514"/>
              <a:ext cx="3783689" cy="6098971"/>
              <a:chOff x="5579578" y="2792185"/>
              <a:chExt cx="2176493" cy="4470151"/>
            </a:xfrm>
            <a:solidFill>
              <a:schemeClr val="bg1"/>
            </a:solidFill>
          </p:grpSpPr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E416C207-A47A-D4A4-087E-BD336AB19F34}"/>
                  </a:ext>
                </a:extLst>
              </p:cNvPr>
              <p:cNvSpPr/>
              <p:nvPr/>
            </p:nvSpPr>
            <p:spPr>
              <a:xfrm>
                <a:off x="5579578" y="2792185"/>
                <a:ext cx="2176493" cy="4470151"/>
              </a:xfrm>
              <a:prstGeom prst="roundRect">
                <a:avLst/>
              </a:prstGeom>
              <a:grp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000"/>
              </a:p>
            </p:txBody>
          </p:sp>
          <p:sp>
            <p:nvSpPr>
              <p:cNvPr id="21" name="지연 20">
                <a:extLst>
                  <a:ext uri="{FF2B5EF4-FFF2-40B4-BE49-F238E27FC236}">
                    <a16:creationId xmlns:a16="http://schemas.microsoft.com/office/drawing/2014/main" id="{180C9ADE-E683-A7BC-775D-BD51348F3F2C}"/>
                  </a:ext>
                </a:extLst>
              </p:cNvPr>
              <p:cNvSpPr/>
              <p:nvPr/>
            </p:nvSpPr>
            <p:spPr>
              <a:xfrm rot="5400000">
                <a:off x="6582779" y="2328726"/>
                <a:ext cx="170089" cy="1123549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000" dirty="0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6593C4-4D07-B680-FA2F-C5E6B5FC9653}"/>
                </a:ext>
              </a:extLst>
            </p:cNvPr>
            <p:cNvGrpSpPr/>
            <p:nvPr/>
          </p:nvGrpSpPr>
          <p:grpSpPr>
            <a:xfrm>
              <a:off x="5846742" y="455308"/>
              <a:ext cx="623928" cy="75188"/>
              <a:chOff x="6484688" y="2847737"/>
              <a:chExt cx="358902" cy="55108"/>
            </a:xfrm>
            <a:solidFill>
              <a:schemeClr val="bg1"/>
            </a:solidFill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57D727BE-F532-4249-3143-261BDD37B769}"/>
                  </a:ext>
                </a:extLst>
              </p:cNvPr>
              <p:cNvSpPr/>
              <p:nvPr/>
            </p:nvSpPr>
            <p:spPr>
              <a:xfrm flipH="1">
                <a:off x="6789590" y="2847737"/>
                <a:ext cx="54000" cy="5362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000"/>
              </a:p>
            </p:txBody>
          </p:sp>
          <p:sp>
            <p:nvSpPr>
              <p:cNvPr id="19" name="수행의 시작/종료 18">
                <a:extLst>
                  <a:ext uri="{FF2B5EF4-FFF2-40B4-BE49-F238E27FC236}">
                    <a16:creationId xmlns:a16="http://schemas.microsoft.com/office/drawing/2014/main" id="{A969EE97-B895-1C3A-6974-4F4675500330}"/>
                  </a:ext>
                </a:extLst>
              </p:cNvPr>
              <p:cNvSpPr/>
              <p:nvPr/>
            </p:nvSpPr>
            <p:spPr>
              <a:xfrm>
                <a:off x="6484688" y="2849220"/>
                <a:ext cx="257538" cy="53625"/>
              </a:xfrm>
              <a:prstGeom prst="flowChartTerminator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000"/>
              </a:p>
            </p:txBody>
          </p:sp>
        </p:grpSp>
        <p:pic>
          <p:nvPicPr>
            <p:cNvPr id="8" name="Picture 8" descr="핸드폰 배터리 아이콘 - ico,png,icns,무료 아이콘 다운로드">
              <a:extLst>
                <a:ext uri="{FF2B5EF4-FFF2-40B4-BE49-F238E27FC236}">
                  <a16:creationId xmlns:a16="http://schemas.microsoft.com/office/drawing/2014/main" id="{A638DBAC-9C3F-3E57-D755-05049220A9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0817" y="776398"/>
              <a:ext cx="218393" cy="19586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" name="Picture 12" descr="와이파이 아이콘 로열티 무료 사진, 그림, 이미지 그리고 스톡포토그래피. Image 73136628.">
              <a:extLst>
                <a:ext uri="{FF2B5EF4-FFF2-40B4-BE49-F238E27FC236}">
                  <a16:creationId xmlns:a16="http://schemas.microsoft.com/office/drawing/2014/main" id="{375D3387-B307-52DF-61A2-D4D07FD39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4082" y="774375"/>
              <a:ext cx="213842" cy="1917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76A8DE-C707-F83F-67AD-EE009A32BB0F}"/>
                </a:ext>
              </a:extLst>
            </p:cNvPr>
            <p:cNvSpPr txBox="1"/>
            <p:nvPr/>
          </p:nvSpPr>
          <p:spPr>
            <a:xfrm>
              <a:off x="4224759" y="723281"/>
              <a:ext cx="883991" cy="42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00" b="1" dirty="0">
                  <a:solidFill>
                    <a:schemeClr val="accent3">
                      <a:lumMod val="50000"/>
                    </a:schemeClr>
                  </a:solidFill>
                </a:rPr>
                <a:t>9:41</a:t>
              </a:r>
              <a:endParaRPr kumimoji="1" lang="ko-KR" altLang="en-US" sz="1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03686D-B97B-1FC7-7E2F-9C088E9BEA94}"/>
                </a:ext>
              </a:extLst>
            </p:cNvPr>
            <p:cNvSpPr txBox="1"/>
            <p:nvPr/>
          </p:nvSpPr>
          <p:spPr>
            <a:xfrm>
              <a:off x="3878833" y="1529182"/>
              <a:ext cx="4553328" cy="1642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600" b="1" dirty="0" err="1">
                  <a:solidFill>
                    <a:schemeClr val="accent2">
                      <a:lumMod val="75000"/>
                    </a:schemeClr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SoData</a:t>
              </a:r>
              <a:endParaRPr kumimoji="1" lang="en-US" altLang="ko-KR" sz="1200" b="1" dirty="0">
                <a:solidFill>
                  <a:schemeClr val="accent2">
                    <a:lumMod val="7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</p:txBody>
        </p:sp>
        <p:pic>
          <p:nvPicPr>
            <p:cNvPr id="13" name="Picture 2" descr="홈 아이콘 - 무료 상호 작용개 아이콘">
              <a:extLst>
                <a:ext uri="{FF2B5EF4-FFF2-40B4-BE49-F238E27FC236}">
                  <a16:creationId xmlns:a16="http://schemas.microsoft.com/office/drawing/2014/main" id="{1F222D9E-A89D-EB7D-2193-411583C8E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4432" y="6061292"/>
              <a:ext cx="254565" cy="28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대화 아이콘 - ico,png,icns,무료 아이콘 다운로드">
              <a:extLst>
                <a:ext uri="{FF2B5EF4-FFF2-40B4-BE49-F238E27FC236}">
                  <a16:creationId xmlns:a16="http://schemas.microsoft.com/office/drawing/2014/main" id="{27B34729-B729-8981-62E8-6CC2432B1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1108" y="6023755"/>
              <a:ext cx="254565" cy="355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데이터 아이콘 에 Coolicons">
              <a:extLst>
                <a:ext uri="{FF2B5EF4-FFF2-40B4-BE49-F238E27FC236}">
                  <a16:creationId xmlns:a16="http://schemas.microsoft.com/office/drawing/2014/main" id="{77BD4FF4-20FB-2781-0325-9891D63A12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0402" y="6042188"/>
              <a:ext cx="289298" cy="318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2E57CC99-51DB-C707-26EB-7AD89BF4F8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Texturiz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3" t="38941" r="8353" b="882"/>
            <a:stretch/>
          </p:blipFill>
          <p:spPr bwMode="auto">
            <a:xfrm>
              <a:off x="5305874" y="3614981"/>
              <a:ext cx="1529447" cy="1817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래픽 16" descr="사용자 단색으로 채워진">
              <a:extLst>
                <a:ext uri="{FF2B5EF4-FFF2-40B4-BE49-F238E27FC236}">
                  <a16:creationId xmlns:a16="http://schemas.microsoft.com/office/drawing/2014/main" id="{5413285A-3F3E-7801-474F-173F6DF67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0901" y="6018094"/>
              <a:ext cx="387795" cy="387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9422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4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5" y="639720"/>
            <a:ext cx="291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설문지 분석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7FAB8-56BB-9BE3-6D06-4E8FA58048C6}"/>
              </a:ext>
            </a:extLst>
          </p:cNvPr>
          <p:cNvSpPr txBox="1"/>
          <p:nvPr/>
        </p:nvSpPr>
        <p:spPr>
          <a:xfrm>
            <a:off x="9170174" y="527833"/>
            <a:ext cx="3801302" cy="572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2">
                    <a:lumMod val="75000"/>
                  </a:schemeClr>
                </a:solidFill>
              </a:rPr>
              <a:t>총 </a:t>
            </a: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</a:rPr>
              <a:t>48</a:t>
            </a:r>
            <a:r>
              <a:rPr lang="ko-KR" altLang="en-US" sz="1100" b="1" dirty="0">
                <a:solidFill>
                  <a:schemeClr val="tx2">
                    <a:lumMod val="75000"/>
                  </a:schemeClr>
                </a:solidFill>
              </a:rPr>
              <a:t>명의 응답자 총 </a:t>
            </a: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ko-KR" altLang="en-US" sz="1100" b="1" dirty="0">
                <a:solidFill>
                  <a:schemeClr val="tx2">
                    <a:lumMod val="75000"/>
                  </a:schemeClr>
                </a:solidFill>
              </a:rPr>
              <a:t>개의 설문 질문 중 </a:t>
            </a:r>
            <a:br>
              <a:rPr lang="en-US" altLang="ko-KR" sz="11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ko-KR" altLang="en-US" sz="1100" b="1" dirty="0"/>
              <a:t>유의미한 내용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가지 요약</a:t>
            </a:r>
            <a:endParaRPr lang="ko-Kore-KR" altLang="en-US" sz="1100" b="1" dirty="0"/>
          </a:p>
        </p:txBody>
      </p:sp>
      <p:pic>
        <p:nvPicPr>
          <p:cNvPr id="1028" name="Picture 4" descr="Google 설문지 - 무료 상호 작용개 아이콘">
            <a:extLst>
              <a:ext uri="{FF2B5EF4-FFF2-40B4-BE49-F238E27FC236}">
                <a16:creationId xmlns:a16="http://schemas.microsoft.com/office/drawing/2014/main" id="{9C79F124-1658-EA4F-CED2-E42E64DA8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70" y="653107"/>
            <a:ext cx="370858" cy="37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444232-5760-EF8D-1EF4-9E2DBD767EE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50424" y="1934367"/>
            <a:ext cx="5426913" cy="39604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0AEC4F-0935-FB96-A3CD-9A101933ACB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14663" y="1935326"/>
            <a:ext cx="5419620" cy="396043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EC2C8D-371B-BBE3-97AB-73E506A08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3383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E206C2A-10B0-2204-C458-03595E5BF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C0D8D3-8866-1E86-2C4F-C891936C0F44}"/>
              </a:ext>
            </a:extLst>
          </p:cNvPr>
          <p:cNvSpPr txBox="1"/>
          <p:nvPr/>
        </p:nvSpPr>
        <p:spPr>
          <a:xfrm>
            <a:off x="7478556" y="2736185"/>
            <a:ext cx="4493049" cy="3621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kumimoji="1"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서비스 플로우 차트</a:t>
            </a:r>
            <a:br>
              <a:rPr kumimoji="1" lang="en-US" altLang="ko-KR" sz="2400" b="1" dirty="0">
                <a:solidFill>
                  <a:schemeClr val="bg1"/>
                </a:solidFill>
              </a:rPr>
            </a:br>
            <a:r>
              <a:rPr kumimoji="1"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kumimoji="1"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기술 플로우 차트 </a:t>
            </a:r>
            <a:endParaRPr kumimoji="1"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kumimoji="1"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프로젝트 실제 코드 샘플</a:t>
            </a:r>
            <a:br>
              <a:rPr kumimoji="1" lang="en-US" altLang="ko-KR" sz="2400" b="1" dirty="0">
                <a:solidFill>
                  <a:schemeClr val="bg1"/>
                </a:solidFill>
              </a:rPr>
            </a:br>
            <a:endParaRPr kumimoji="1"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9EE7D-F066-3372-15F0-3D9B32F19DC2}"/>
              </a:ext>
            </a:extLst>
          </p:cNvPr>
          <p:cNvSpPr txBox="1"/>
          <p:nvPr/>
        </p:nvSpPr>
        <p:spPr>
          <a:xfrm>
            <a:off x="5202969" y="472259"/>
            <a:ext cx="7928904" cy="18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4000" b="1" dirty="0">
                <a:solidFill>
                  <a:schemeClr val="bg1"/>
                </a:solidFill>
              </a:rPr>
              <a:t>05. </a:t>
            </a:r>
            <a:r>
              <a:rPr kumimoji="1" lang="ko-KR" altLang="en-US" sz="4000" b="1" dirty="0">
                <a:solidFill>
                  <a:schemeClr val="bg1"/>
                </a:solidFill>
              </a:rPr>
              <a:t>서비스</a:t>
            </a:r>
            <a:r>
              <a:rPr kumimoji="1" lang="en-US" altLang="ko-KR" sz="4000" b="1" dirty="0">
                <a:solidFill>
                  <a:schemeClr val="bg1"/>
                </a:solidFill>
              </a:rPr>
              <a:t>,</a:t>
            </a:r>
            <a:r>
              <a:rPr kumimoji="1" lang="ko-KR" altLang="en-US" sz="4000" b="1" dirty="0">
                <a:solidFill>
                  <a:schemeClr val="bg1"/>
                </a:solidFill>
              </a:rPr>
              <a:t> 기술 플로우 </a:t>
            </a:r>
            <a:endParaRPr kumimoji="1" lang="en-US" altLang="ko-KR" sz="40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4000" b="1" dirty="0">
                <a:solidFill>
                  <a:schemeClr val="bg1"/>
                </a:solidFill>
              </a:rPr>
              <a:t>차트 및 코드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4F3FF8-CCD6-8EDB-D2AC-93651821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5384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01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6" y="639720"/>
            <a:ext cx="3319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서비스 플로우 차트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Google Shape;150;g226e1a53ad2_0_0">
            <a:extLst>
              <a:ext uri="{FF2B5EF4-FFF2-40B4-BE49-F238E27FC236}">
                <a16:creationId xmlns:a16="http://schemas.microsoft.com/office/drawing/2014/main" id="{48006A20-7ADD-AC24-0CFF-265B70A9ED44}"/>
              </a:ext>
            </a:extLst>
          </p:cNvPr>
          <p:cNvSpPr/>
          <p:nvPr/>
        </p:nvSpPr>
        <p:spPr>
          <a:xfrm>
            <a:off x="523224" y="2531473"/>
            <a:ext cx="1232042" cy="519090"/>
          </a:xfrm>
          <a:prstGeom prst="rect">
            <a:avLst/>
          </a:prstGeom>
          <a:solidFill>
            <a:srgbClr val="0070C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i="0" u="none" strike="noStrike" cap="none" dirty="0">
                <a:solidFill>
                  <a:schemeClr val="lt1"/>
                </a:solidFill>
                <a:latin typeface="+mn-ea"/>
                <a:cs typeface="Calibri"/>
                <a:sym typeface="Calibri"/>
              </a:rPr>
              <a:t>고객 특성 보고서</a:t>
            </a:r>
            <a:endParaRPr sz="1000" dirty="0">
              <a:latin typeface="+mn-ea"/>
            </a:endParaRPr>
          </a:p>
        </p:txBody>
      </p:sp>
      <p:sp>
        <p:nvSpPr>
          <p:cNvPr id="14" name="Google Shape;151;g226e1a53ad2_0_0">
            <a:extLst>
              <a:ext uri="{FF2B5EF4-FFF2-40B4-BE49-F238E27FC236}">
                <a16:creationId xmlns:a16="http://schemas.microsoft.com/office/drawing/2014/main" id="{2172E513-AE85-8F5E-F710-1375DE55560F}"/>
              </a:ext>
            </a:extLst>
          </p:cNvPr>
          <p:cNvSpPr/>
          <p:nvPr/>
        </p:nvSpPr>
        <p:spPr>
          <a:xfrm>
            <a:off x="2449053" y="1808064"/>
            <a:ext cx="1118455" cy="429000"/>
          </a:xfrm>
          <a:prstGeom prst="flowChartAlternateProcess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 dirty="0">
                <a:solidFill>
                  <a:schemeClr val="lt1"/>
                </a:solidFill>
                <a:latin typeface="+mn-ea"/>
                <a:cs typeface="Calibri"/>
                <a:sym typeface="Calibri"/>
              </a:rPr>
              <a:t>군집</a:t>
            </a:r>
            <a:r>
              <a:rPr lang="ko-KR" altLang="en-US" sz="1000" b="1" dirty="0">
                <a:solidFill>
                  <a:schemeClr val="lt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sz="1000" b="1" i="0" u="none" strike="noStrike" cap="none" dirty="0">
                <a:solidFill>
                  <a:schemeClr val="lt1"/>
                </a:solidFill>
                <a:latin typeface="+mn-ea"/>
                <a:cs typeface="Calibri"/>
                <a:sym typeface="Calibri"/>
              </a:rPr>
              <a:t>분석</a:t>
            </a:r>
            <a:endParaRPr sz="1000" dirty="0">
              <a:latin typeface="+mn-ea"/>
            </a:endParaRPr>
          </a:p>
        </p:txBody>
      </p:sp>
      <p:sp>
        <p:nvSpPr>
          <p:cNvPr id="17" name="Google Shape;153;g226e1a53ad2_0_0">
            <a:extLst>
              <a:ext uri="{FF2B5EF4-FFF2-40B4-BE49-F238E27FC236}">
                <a16:creationId xmlns:a16="http://schemas.microsoft.com/office/drawing/2014/main" id="{AF515F6B-57DC-28FB-1CAE-D1A2E4BBBA9D}"/>
              </a:ext>
            </a:extLst>
          </p:cNvPr>
          <p:cNvSpPr/>
          <p:nvPr/>
        </p:nvSpPr>
        <p:spPr>
          <a:xfrm>
            <a:off x="2449053" y="4511023"/>
            <a:ext cx="1118455" cy="429000"/>
          </a:xfrm>
          <a:prstGeom prst="flowChartAlternateProcess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 dirty="0">
                <a:solidFill>
                  <a:schemeClr val="lt1"/>
                </a:solidFill>
                <a:latin typeface="+mn-ea"/>
                <a:cs typeface="Calibri"/>
                <a:sym typeface="Calibri"/>
              </a:rPr>
              <a:t>감성</a:t>
            </a:r>
            <a:r>
              <a:rPr lang="ko-KR" altLang="en-US" sz="1000" b="1" dirty="0">
                <a:solidFill>
                  <a:schemeClr val="lt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sz="1000" b="1" i="0" u="none" strike="noStrike" cap="none" dirty="0">
                <a:solidFill>
                  <a:schemeClr val="lt1"/>
                </a:solidFill>
                <a:latin typeface="+mn-ea"/>
                <a:cs typeface="Calibri"/>
                <a:sym typeface="Calibri"/>
              </a:rPr>
              <a:t>분석</a:t>
            </a:r>
            <a:endParaRPr sz="1000" dirty="0">
              <a:latin typeface="+mn-ea"/>
            </a:endParaRPr>
          </a:p>
        </p:txBody>
      </p:sp>
      <p:sp>
        <p:nvSpPr>
          <p:cNvPr id="18" name="Google Shape;154;g226e1a53ad2_0_0">
            <a:extLst>
              <a:ext uri="{FF2B5EF4-FFF2-40B4-BE49-F238E27FC236}">
                <a16:creationId xmlns:a16="http://schemas.microsoft.com/office/drawing/2014/main" id="{5D9D0C01-41BE-C1F7-1559-FA43F57EBEBA}"/>
              </a:ext>
            </a:extLst>
          </p:cNvPr>
          <p:cNvSpPr/>
          <p:nvPr/>
        </p:nvSpPr>
        <p:spPr>
          <a:xfrm>
            <a:off x="2449053" y="3207523"/>
            <a:ext cx="1118455" cy="429000"/>
          </a:xfrm>
          <a:prstGeom prst="flowChartAlternateProcess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 dirty="0">
                <a:solidFill>
                  <a:schemeClr val="lt1"/>
                </a:solidFill>
                <a:latin typeface="+mn-ea"/>
                <a:cs typeface="Calibri"/>
                <a:sym typeface="Calibri"/>
              </a:rPr>
              <a:t>시계열</a:t>
            </a:r>
            <a:r>
              <a:rPr lang="ko-KR" altLang="en-US" sz="1000" b="1" dirty="0">
                <a:solidFill>
                  <a:schemeClr val="lt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sz="1000" b="1" i="0" u="none" strike="noStrike" cap="none" dirty="0">
                <a:solidFill>
                  <a:schemeClr val="lt1"/>
                </a:solidFill>
                <a:latin typeface="+mn-ea"/>
                <a:cs typeface="Calibri"/>
                <a:sym typeface="Calibri"/>
              </a:rPr>
              <a:t>분석</a:t>
            </a:r>
            <a:endParaRPr sz="1000" dirty="0">
              <a:latin typeface="+mn-ea"/>
            </a:endParaRPr>
          </a:p>
        </p:txBody>
      </p:sp>
      <p:sp>
        <p:nvSpPr>
          <p:cNvPr id="19" name="Google Shape;155;g226e1a53ad2_0_0">
            <a:extLst>
              <a:ext uri="{FF2B5EF4-FFF2-40B4-BE49-F238E27FC236}">
                <a16:creationId xmlns:a16="http://schemas.microsoft.com/office/drawing/2014/main" id="{4203EC0E-BFC4-02ED-5704-A971DCCA0D84}"/>
              </a:ext>
            </a:extLst>
          </p:cNvPr>
          <p:cNvSpPr/>
          <p:nvPr/>
        </p:nvSpPr>
        <p:spPr>
          <a:xfrm>
            <a:off x="2449053" y="5758862"/>
            <a:ext cx="1118455" cy="429000"/>
          </a:xfrm>
          <a:prstGeom prst="flowChartAlternateProcess">
            <a:avLst/>
          </a:prstGeom>
          <a:solidFill>
            <a:schemeClr val="accent5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 dirty="0">
                <a:solidFill>
                  <a:schemeClr val="lt1"/>
                </a:solidFill>
                <a:latin typeface="+mn-ea"/>
                <a:cs typeface="Calibri"/>
                <a:sym typeface="Calibri"/>
              </a:rPr>
              <a:t>상권</a:t>
            </a:r>
            <a:r>
              <a:rPr lang="ko-KR" altLang="en-US" sz="1000" b="1" dirty="0">
                <a:solidFill>
                  <a:schemeClr val="lt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sz="1000" b="1" i="0" u="none" strike="noStrike" cap="none" dirty="0">
                <a:solidFill>
                  <a:schemeClr val="lt1"/>
                </a:solidFill>
                <a:latin typeface="+mn-ea"/>
                <a:cs typeface="Calibri"/>
                <a:sym typeface="Calibri"/>
              </a:rPr>
              <a:t>분석</a:t>
            </a:r>
            <a:endParaRPr sz="1000" dirty="0">
              <a:latin typeface="+mn-ea"/>
            </a:endParaRPr>
          </a:p>
        </p:txBody>
      </p:sp>
      <p:sp>
        <p:nvSpPr>
          <p:cNvPr id="20" name="Google Shape;156;g226e1a53ad2_0_0">
            <a:extLst>
              <a:ext uri="{FF2B5EF4-FFF2-40B4-BE49-F238E27FC236}">
                <a16:creationId xmlns:a16="http://schemas.microsoft.com/office/drawing/2014/main" id="{F12C8EA4-F0BE-2431-E56B-63BD638F22DE}"/>
              </a:ext>
            </a:extLst>
          </p:cNvPr>
          <p:cNvSpPr/>
          <p:nvPr/>
        </p:nvSpPr>
        <p:spPr>
          <a:xfrm>
            <a:off x="4453836" y="2186581"/>
            <a:ext cx="1440000" cy="216000"/>
          </a:xfrm>
          <a:prstGeom prst="rect">
            <a:avLst/>
          </a:prstGeom>
          <a:noFill/>
          <a:ln w="3175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rgbClr val="203864"/>
                </a:solidFill>
                <a:latin typeface="+mn-ea"/>
                <a:cs typeface="Calibri"/>
                <a:sym typeface="Calibri"/>
              </a:rPr>
              <a:t>고객 세분화 </a:t>
            </a:r>
            <a:endParaRPr sz="1000" b="1" i="0" u="none" strike="noStrike" cap="none">
              <a:solidFill>
                <a:srgbClr val="203864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21" name="Google Shape;157;g226e1a53ad2_0_0">
            <a:extLst>
              <a:ext uri="{FF2B5EF4-FFF2-40B4-BE49-F238E27FC236}">
                <a16:creationId xmlns:a16="http://schemas.microsoft.com/office/drawing/2014/main" id="{6FBB9F15-C34A-431C-F9C6-6B600A6035FB}"/>
              </a:ext>
            </a:extLst>
          </p:cNvPr>
          <p:cNvSpPr/>
          <p:nvPr/>
        </p:nvSpPr>
        <p:spPr>
          <a:xfrm>
            <a:off x="4453836" y="1939441"/>
            <a:ext cx="1440000" cy="216000"/>
          </a:xfrm>
          <a:prstGeom prst="rect">
            <a:avLst/>
          </a:prstGeom>
          <a:solidFill>
            <a:srgbClr val="3FCEE1"/>
          </a:solidFill>
          <a:ln w="254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 dirty="0" err="1">
                <a:solidFill>
                  <a:schemeClr val="bg1"/>
                </a:solidFill>
                <a:latin typeface="+mn-ea"/>
                <a:cs typeface="Calibri"/>
                <a:sym typeface="Calibri"/>
              </a:rPr>
              <a:t>Segmentation</a:t>
            </a:r>
            <a:endParaRPr sz="1000" b="0" i="0" u="none" strike="noStrike" cap="none" dirty="0">
              <a:solidFill>
                <a:schemeClr val="bg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23" name="Google Shape;159;g226e1a53ad2_0_0">
            <a:extLst>
              <a:ext uri="{FF2B5EF4-FFF2-40B4-BE49-F238E27FC236}">
                <a16:creationId xmlns:a16="http://schemas.microsoft.com/office/drawing/2014/main" id="{4F75FE61-6090-B5B9-C4AF-E1C6A88CEEF7}"/>
              </a:ext>
            </a:extLst>
          </p:cNvPr>
          <p:cNvSpPr/>
          <p:nvPr/>
        </p:nvSpPr>
        <p:spPr>
          <a:xfrm>
            <a:off x="6041070" y="2077589"/>
            <a:ext cx="144541" cy="21518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6E4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bg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24" name="Google Shape;160;g226e1a53ad2_0_0">
            <a:extLst>
              <a:ext uri="{FF2B5EF4-FFF2-40B4-BE49-F238E27FC236}">
                <a16:creationId xmlns:a16="http://schemas.microsoft.com/office/drawing/2014/main" id="{72040DB9-E058-B214-EBBC-50792D776BD7}"/>
              </a:ext>
            </a:extLst>
          </p:cNvPr>
          <p:cNvSpPr/>
          <p:nvPr/>
        </p:nvSpPr>
        <p:spPr>
          <a:xfrm>
            <a:off x="4453836" y="1684215"/>
            <a:ext cx="5099333" cy="212290"/>
          </a:xfrm>
          <a:prstGeom prst="rect">
            <a:avLst/>
          </a:prstGeom>
          <a:solidFill>
            <a:srgbClr val="3FCEE1"/>
          </a:solidFill>
          <a:ln w="254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bg1"/>
                </a:solidFill>
                <a:latin typeface="+mn-ea"/>
                <a:cs typeface="Calibri"/>
                <a:sym typeface="Calibri"/>
              </a:rPr>
              <a:t>STP 전략</a:t>
            </a:r>
            <a:endParaRPr sz="10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Google Shape;162;g226e1a53ad2_0_0">
            <a:extLst>
              <a:ext uri="{FF2B5EF4-FFF2-40B4-BE49-F238E27FC236}">
                <a16:creationId xmlns:a16="http://schemas.microsoft.com/office/drawing/2014/main" id="{2A9F445A-7D7D-C4F8-2558-7BE49D9F5DC2}"/>
              </a:ext>
            </a:extLst>
          </p:cNvPr>
          <p:cNvSpPr/>
          <p:nvPr/>
        </p:nvSpPr>
        <p:spPr>
          <a:xfrm>
            <a:off x="7873011" y="2077589"/>
            <a:ext cx="144541" cy="21518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6E4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bg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22" name="Google Shape;158;g226e1a53ad2_0_0">
            <a:extLst>
              <a:ext uri="{FF2B5EF4-FFF2-40B4-BE49-F238E27FC236}">
                <a16:creationId xmlns:a16="http://schemas.microsoft.com/office/drawing/2014/main" id="{E1D2CC85-BADF-8331-501C-358B9FCF544F}"/>
              </a:ext>
            </a:extLst>
          </p:cNvPr>
          <p:cNvSpPr/>
          <p:nvPr/>
        </p:nvSpPr>
        <p:spPr>
          <a:xfrm>
            <a:off x="6298861" y="1939441"/>
            <a:ext cx="1440000" cy="216000"/>
          </a:xfrm>
          <a:prstGeom prst="rect">
            <a:avLst/>
          </a:prstGeom>
          <a:solidFill>
            <a:srgbClr val="3FCEE1"/>
          </a:solidFill>
          <a:ln w="254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bg1"/>
                </a:solidFill>
                <a:latin typeface="+mn-ea"/>
                <a:cs typeface="Calibri"/>
                <a:sym typeface="Calibri"/>
              </a:rPr>
              <a:t>Targeting</a:t>
            </a:r>
            <a:endParaRPr sz="1000" b="0" i="0" u="none" strike="noStrike" cap="none">
              <a:solidFill>
                <a:schemeClr val="bg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27" name="Google Shape;163;g226e1a53ad2_0_0">
            <a:extLst>
              <a:ext uri="{FF2B5EF4-FFF2-40B4-BE49-F238E27FC236}">
                <a16:creationId xmlns:a16="http://schemas.microsoft.com/office/drawing/2014/main" id="{F040D971-62E7-9F37-7E3C-CFC163937D47}"/>
              </a:ext>
            </a:extLst>
          </p:cNvPr>
          <p:cNvSpPr/>
          <p:nvPr/>
        </p:nvSpPr>
        <p:spPr>
          <a:xfrm>
            <a:off x="6298862" y="2186581"/>
            <a:ext cx="1440000" cy="216000"/>
          </a:xfrm>
          <a:prstGeom prst="rect">
            <a:avLst/>
          </a:prstGeom>
          <a:noFill/>
          <a:ln w="3175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 dirty="0">
                <a:solidFill>
                  <a:srgbClr val="203864"/>
                </a:solidFill>
                <a:latin typeface="+mn-ea"/>
                <a:cs typeface="Calibri"/>
                <a:sym typeface="Calibri"/>
              </a:rPr>
              <a:t>목표 고객집단 선정</a:t>
            </a:r>
            <a:endParaRPr sz="1000" b="1" i="0" u="none" strike="noStrike" cap="none" dirty="0">
              <a:solidFill>
                <a:srgbClr val="203864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25" name="Google Shape;161;g226e1a53ad2_0_0">
            <a:extLst>
              <a:ext uri="{FF2B5EF4-FFF2-40B4-BE49-F238E27FC236}">
                <a16:creationId xmlns:a16="http://schemas.microsoft.com/office/drawing/2014/main" id="{5EF13771-1C1E-5447-75EB-11442FA586D9}"/>
              </a:ext>
            </a:extLst>
          </p:cNvPr>
          <p:cNvSpPr/>
          <p:nvPr/>
        </p:nvSpPr>
        <p:spPr>
          <a:xfrm>
            <a:off x="8111560" y="1946561"/>
            <a:ext cx="1440000" cy="216000"/>
          </a:xfrm>
          <a:prstGeom prst="rect">
            <a:avLst/>
          </a:prstGeom>
          <a:solidFill>
            <a:srgbClr val="3FCEE1"/>
          </a:solidFill>
          <a:ln w="254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 dirty="0" err="1">
                <a:solidFill>
                  <a:schemeClr val="bg1"/>
                </a:solidFill>
                <a:latin typeface="+mn-ea"/>
                <a:cs typeface="Calibri"/>
                <a:sym typeface="Calibri"/>
              </a:rPr>
              <a:t>Positioning</a:t>
            </a:r>
            <a:endParaRPr sz="1000" b="0" i="0" u="none" strike="noStrike" cap="none" dirty="0">
              <a:solidFill>
                <a:schemeClr val="bg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28" name="Google Shape;164;g226e1a53ad2_0_0">
            <a:extLst>
              <a:ext uri="{FF2B5EF4-FFF2-40B4-BE49-F238E27FC236}">
                <a16:creationId xmlns:a16="http://schemas.microsoft.com/office/drawing/2014/main" id="{AB67D1CF-C7F1-FA76-626F-80580720F5CD}"/>
              </a:ext>
            </a:extLst>
          </p:cNvPr>
          <p:cNvSpPr/>
          <p:nvPr/>
        </p:nvSpPr>
        <p:spPr>
          <a:xfrm>
            <a:off x="8111561" y="2193701"/>
            <a:ext cx="1440000" cy="215182"/>
          </a:xfrm>
          <a:prstGeom prst="rect">
            <a:avLst/>
          </a:prstGeom>
          <a:noFill/>
          <a:ln w="3175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 dirty="0">
                <a:solidFill>
                  <a:srgbClr val="203864"/>
                </a:solidFill>
                <a:latin typeface="+mn-ea"/>
                <a:cs typeface="Calibri"/>
                <a:sym typeface="Calibri"/>
              </a:rPr>
              <a:t>맞춤형 판매전략 도출</a:t>
            </a:r>
            <a:endParaRPr sz="1000" b="1" i="0" u="none" strike="noStrike" cap="none" dirty="0">
              <a:solidFill>
                <a:srgbClr val="203864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30" name="Google Shape;166;g226e1a53ad2_0_0">
            <a:extLst>
              <a:ext uri="{FF2B5EF4-FFF2-40B4-BE49-F238E27FC236}">
                <a16:creationId xmlns:a16="http://schemas.microsoft.com/office/drawing/2014/main" id="{405F9701-69C2-1D18-CA7E-29FCACA3D188}"/>
              </a:ext>
            </a:extLst>
          </p:cNvPr>
          <p:cNvSpPr/>
          <p:nvPr/>
        </p:nvSpPr>
        <p:spPr>
          <a:xfrm>
            <a:off x="10360467" y="1758916"/>
            <a:ext cx="1260000" cy="576000"/>
          </a:xfrm>
          <a:prstGeom prst="flowChartAlternateProcess">
            <a:avLst/>
          </a:prstGeom>
          <a:solidFill>
            <a:srgbClr val="51AF6E"/>
          </a:soli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 dirty="0">
                <a:solidFill>
                  <a:schemeClr val="bg1"/>
                </a:solidFill>
                <a:latin typeface="+mn-ea"/>
                <a:cs typeface="Calibri"/>
                <a:sym typeface="Calibri"/>
              </a:rPr>
              <a:t>가격, 홍보</a:t>
            </a:r>
            <a:endParaRPr sz="1000" b="1" i="0" u="none" strike="noStrike" cap="none" dirty="0">
              <a:solidFill>
                <a:schemeClr val="bg1"/>
              </a:solidFill>
              <a:latin typeface="+mn-ea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 dirty="0">
                <a:solidFill>
                  <a:schemeClr val="bg1"/>
                </a:solidFill>
                <a:latin typeface="+mn-ea"/>
                <a:cs typeface="Calibri"/>
                <a:sym typeface="Calibri"/>
              </a:rPr>
              <a:t>정책 등 변경</a:t>
            </a:r>
            <a:endParaRPr sz="1000" b="1" i="0" u="none" strike="noStrike" cap="none" dirty="0">
              <a:solidFill>
                <a:schemeClr val="bg1"/>
              </a:solidFill>
              <a:latin typeface="+mn-ea"/>
              <a:cs typeface="Calibri"/>
              <a:sym typeface="Calibri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3C9AB2A-9D67-8FB0-705B-3C5AA87A6978}"/>
              </a:ext>
            </a:extLst>
          </p:cNvPr>
          <p:cNvGrpSpPr/>
          <p:nvPr/>
        </p:nvGrpSpPr>
        <p:grpSpPr>
          <a:xfrm>
            <a:off x="4471044" y="4511023"/>
            <a:ext cx="1509000" cy="432881"/>
            <a:chOff x="4961856" y="3214624"/>
            <a:chExt cx="1509000" cy="432881"/>
          </a:xfrm>
          <a:solidFill>
            <a:srgbClr val="3FCEE1"/>
          </a:solidFill>
        </p:grpSpPr>
        <p:sp>
          <p:nvSpPr>
            <p:cNvPr id="32" name="Google Shape;168;g226e1a53ad2_0_0">
              <a:extLst>
                <a:ext uri="{FF2B5EF4-FFF2-40B4-BE49-F238E27FC236}">
                  <a16:creationId xmlns:a16="http://schemas.microsoft.com/office/drawing/2014/main" id="{EFD6FFEB-3FBE-A6BB-4A47-2409D6450D02}"/>
                </a:ext>
              </a:extLst>
            </p:cNvPr>
            <p:cNvSpPr/>
            <p:nvPr/>
          </p:nvSpPr>
          <p:spPr>
            <a:xfrm>
              <a:off x="4961856" y="3214624"/>
              <a:ext cx="1509000" cy="215182"/>
            </a:xfrm>
            <a:prstGeom prst="rect">
              <a:avLst/>
            </a:prstGeom>
            <a:grp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1" i="0" u="none" strike="noStrike" cap="none">
                  <a:solidFill>
                    <a:schemeClr val="bg1"/>
                  </a:solidFill>
                  <a:latin typeface="+mn-ea"/>
                  <a:cs typeface="Calibri"/>
                  <a:sym typeface="Calibri"/>
                </a:rPr>
                <a:t>긍정/부정 분류</a:t>
              </a:r>
              <a:endParaRPr sz="1000" b="1" i="0" u="none" strike="noStrike" cap="none">
                <a:solidFill>
                  <a:schemeClr val="bg1"/>
                </a:solidFill>
                <a:latin typeface="+mn-ea"/>
                <a:cs typeface="Calibri"/>
                <a:sym typeface="Calibri"/>
              </a:endParaRPr>
            </a:p>
          </p:txBody>
        </p:sp>
        <p:sp>
          <p:nvSpPr>
            <p:cNvPr id="33" name="Google Shape;169;g226e1a53ad2_0_0">
              <a:extLst>
                <a:ext uri="{FF2B5EF4-FFF2-40B4-BE49-F238E27FC236}">
                  <a16:creationId xmlns:a16="http://schemas.microsoft.com/office/drawing/2014/main" id="{FF8D17B1-E80F-E389-B0A3-35EB3D750D17}"/>
                </a:ext>
              </a:extLst>
            </p:cNvPr>
            <p:cNvSpPr/>
            <p:nvPr/>
          </p:nvSpPr>
          <p:spPr>
            <a:xfrm>
              <a:off x="4961856" y="3432323"/>
              <a:ext cx="1509000" cy="215182"/>
            </a:xfrm>
            <a:prstGeom prst="rect">
              <a:avLst/>
            </a:prstGeom>
            <a:grp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1" i="0" u="none" strike="noStrike" cap="none">
                  <a:solidFill>
                    <a:schemeClr val="bg1"/>
                  </a:solidFill>
                  <a:latin typeface="+mn-ea"/>
                  <a:cs typeface="Calibri"/>
                  <a:sym typeface="Calibri"/>
                </a:rPr>
                <a:t>감성점수 산출</a:t>
              </a:r>
              <a:endParaRPr sz="1000" b="1" i="0" u="none" strike="noStrike" cap="none">
                <a:solidFill>
                  <a:schemeClr val="bg1"/>
                </a:solidFill>
                <a:latin typeface="+mn-ea"/>
                <a:cs typeface="Calibri"/>
                <a:sym typeface="Calibri"/>
              </a:endParaRPr>
            </a:p>
          </p:txBody>
        </p:sp>
      </p:grpSp>
      <p:sp>
        <p:nvSpPr>
          <p:cNvPr id="35" name="Google Shape;171;g226e1a53ad2_0_0">
            <a:extLst>
              <a:ext uri="{FF2B5EF4-FFF2-40B4-BE49-F238E27FC236}">
                <a16:creationId xmlns:a16="http://schemas.microsoft.com/office/drawing/2014/main" id="{9C975472-0D77-BFFD-4F84-77DA6FCFBCCB}"/>
              </a:ext>
            </a:extLst>
          </p:cNvPr>
          <p:cNvSpPr/>
          <p:nvPr/>
        </p:nvSpPr>
        <p:spPr>
          <a:xfrm>
            <a:off x="4431044" y="5764862"/>
            <a:ext cx="1440000" cy="417000"/>
          </a:xfrm>
          <a:prstGeom prst="rect">
            <a:avLst/>
          </a:prstGeom>
          <a:solidFill>
            <a:srgbClr val="3FCEE1"/>
          </a:solidFill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+mn-ea"/>
                <a:cs typeface="Calibri"/>
                <a:sym typeface="Calibri"/>
              </a:rPr>
              <a:t>카드사 매출 데이터</a:t>
            </a:r>
            <a:endParaRPr sz="1000" b="1" dirty="0">
              <a:solidFill>
                <a:schemeClr val="bg1"/>
              </a:solidFill>
              <a:latin typeface="+mn-ea"/>
              <a:cs typeface="Calibri"/>
              <a:sym typeface="Calibri"/>
            </a:endParaRPr>
          </a:p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+mn-ea"/>
                <a:cs typeface="Calibri"/>
                <a:sym typeface="Calibri"/>
              </a:rPr>
              <a:t>및 공공데이터 활용</a:t>
            </a:r>
            <a:endParaRPr sz="1000" b="1" dirty="0">
              <a:solidFill>
                <a:schemeClr val="bg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36" name="Google Shape;172;g226e1a53ad2_0_0">
            <a:extLst>
              <a:ext uri="{FF2B5EF4-FFF2-40B4-BE49-F238E27FC236}">
                <a16:creationId xmlns:a16="http://schemas.microsoft.com/office/drawing/2014/main" id="{E0C8DC46-07C4-E4D4-47B8-52A244AF309D}"/>
              </a:ext>
            </a:extLst>
          </p:cNvPr>
          <p:cNvSpPr/>
          <p:nvPr/>
        </p:nvSpPr>
        <p:spPr>
          <a:xfrm>
            <a:off x="6659798" y="4506321"/>
            <a:ext cx="1297873" cy="428054"/>
          </a:xfrm>
          <a:prstGeom prst="rect">
            <a:avLst/>
          </a:prstGeom>
          <a:noFill/>
          <a:ln w="9525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 dirty="0">
                <a:solidFill>
                  <a:srgbClr val="203864"/>
                </a:solidFill>
                <a:latin typeface="+mn-ea"/>
                <a:cs typeface="Calibri"/>
                <a:sym typeface="Calibri"/>
              </a:rPr>
              <a:t>고객 충성도</a:t>
            </a:r>
            <a:r>
              <a:rPr lang="en-US" altLang="ko-KR" sz="1000" b="1" i="0" u="none" strike="noStrike" cap="none" dirty="0">
                <a:solidFill>
                  <a:srgbClr val="203864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sz="1000" b="1" i="0" u="none" strike="noStrike" cap="none" dirty="0">
                <a:solidFill>
                  <a:srgbClr val="203864"/>
                </a:solidFill>
                <a:latin typeface="+mn-ea"/>
                <a:cs typeface="Calibri"/>
                <a:sym typeface="Calibri"/>
              </a:rPr>
              <a:t>평가</a:t>
            </a:r>
            <a:endParaRPr sz="1000" b="1" i="0" u="none" strike="noStrike" cap="none" dirty="0">
              <a:solidFill>
                <a:srgbClr val="203864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37" name="Google Shape;173;g226e1a53ad2_0_0">
            <a:extLst>
              <a:ext uri="{FF2B5EF4-FFF2-40B4-BE49-F238E27FC236}">
                <a16:creationId xmlns:a16="http://schemas.microsoft.com/office/drawing/2014/main" id="{E90E410D-CAA0-6CA9-C9D0-32ADCC77D7E8}"/>
              </a:ext>
            </a:extLst>
          </p:cNvPr>
          <p:cNvSpPr/>
          <p:nvPr/>
        </p:nvSpPr>
        <p:spPr>
          <a:xfrm>
            <a:off x="4453836" y="3207523"/>
            <a:ext cx="1306781" cy="429000"/>
          </a:xfrm>
          <a:prstGeom prst="rect">
            <a:avLst/>
          </a:prstGeom>
          <a:solidFill>
            <a:srgbClr val="3FCEE1"/>
          </a:solidFill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 dirty="0">
                <a:solidFill>
                  <a:schemeClr val="bg1"/>
                </a:solidFill>
                <a:latin typeface="+mn-ea"/>
                <a:cs typeface="Calibri"/>
                <a:sym typeface="Calibri"/>
              </a:rPr>
              <a:t>포트폴리오</a:t>
            </a:r>
            <a:r>
              <a:rPr lang="en-US" altLang="ko-KR" sz="1000" b="1" i="0" u="none" strike="noStrike" cap="none" dirty="0">
                <a:solidFill>
                  <a:schemeClr val="bg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sz="1000" b="1" i="0" u="none" strike="noStrike" cap="none" dirty="0">
                <a:solidFill>
                  <a:schemeClr val="bg1"/>
                </a:solidFill>
                <a:latin typeface="+mn-ea"/>
                <a:cs typeface="Calibri"/>
                <a:sym typeface="Calibri"/>
              </a:rPr>
              <a:t>분석</a:t>
            </a:r>
            <a:endParaRPr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Google Shape;170;g226e1a53ad2_0_0">
            <a:extLst>
              <a:ext uri="{FF2B5EF4-FFF2-40B4-BE49-F238E27FC236}">
                <a16:creationId xmlns:a16="http://schemas.microsoft.com/office/drawing/2014/main" id="{0FC00B62-DF25-C646-BAE7-2E0EB8A55EF4}"/>
              </a:ext>
            </a:extLst>
          </p:cNvPr>
          <p:cNvSpPr/>
          <p:nvPr/>
        </p:nvSpPr>
        <p:spPr>
          <a:xfrm>
            <a:off x="6298861" y="3128858"/>
            <a:ext cx="1574150" cy="260135"/>
          </a:xfrm>
          <a:prstGeom prst="rect">
            <a:avLst/>
          </a:prstGeom>
          <a:noFill/>
          <a:ln w="9525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 dirty="0" err="1">
                <a:solidFill>
                  <a:srgbClr val="203864"/>
                </a:solidFill>
                <a:latin typeface="+mn-ea"/>
                <a:cs typeface="Calibri"/>
                <a:sym typeface="Calibri"/>
              </a:rPr>
              <a:t>Star</a:t>
            </a:r>
            <a:r>
              <a:rPr lang="ko-KR" sz="1000" b="1" i="0" u="none" strike="noStrike" cap="none" dirty="0">
                <a:solidFill>
                  <a:srgbClr val="203864"/>
                </a:solidFill>
                <a:latin typeface="+mn-ea"/>
                <a:cs typeface="Calibri"/>
                <a:sym typeface="Calibri"/>
              </a:rPr>
              <a:t>(유망)</a:t>
            </a:r>
            <a:endParaRPr sz="1000" dirty="0">
              <a:latin typeface="+mn-ea"/>
            </a:endParaRPr>
          </a:p>
        </p:txBody>
      </p:sp>
      <p:sp>
        <p:nvSpPr>
          <p:cNvPr id="38" name="Google Shape;174;g226e1a53ad2_0_0">
            <a:extLst>
              <a:ext uri="{FF2B5EF4-FFF2-40B4-BE49-F238E27FC236}">
                <a16:creationId xmlns:a16="http://schemas.microsoft.com/office/drawing/2014/main" id="{FBDFD707-38ED-7AB4-D217-89DA644819CF}"/>
              </a:ext>
            </a:extLst>
          </p:cNvPr>
          <p:cNvSpPr/>
          <p:nvPr/>
        </p:nvSpPr>
        <p:spPr>
          <a:xfrm>
            <a:off x="7971162" y="3128858"/>
            <a:ext cx="1545663" cy="260136"/>
          </a:xfrm>
          <a:prstGeom prst="rect">
            <a:avLst/>
          </a:prstGeom>
          <a:noFill/>
          <a:ln w="9525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rgbClr val="203864"/>
                </a:solidFill>
                <a:latin typeface="+mn-ea"/>
                <a:cs typeface="Calibri"/>
                <a:sym typeface="Calibri"/>
              </a:rPr>
              <a:t>Problem Child(문제)</a:t>
            </a:r>
            <a:endParaRPr sz="1000" b="1" i="0" u="none" strike="noStrike" cap="none">
              <a:solidFill>
                <a:srgbClr val="203864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39" name="Google Shape;175;g226e1a53ad2_0_0">
            <a:extLst>
              <a:ext uri="{FF2B5EF4-FFF2-40B4-BE49-F238E27FC236}">
                <a16:creationId xmlns:a16="http://schemas.microsoft.com/office/drawing/2014/main" id="{2CB174EA-62F5-EE93-6310-FD733EF7A7FB}"/>
              </a:ext>
            </a:extLst>
          </p:cNvPr>
          <p:cNvSpPr/>
          <p:nvPr/>
        </p:nvSpPr>
        <p:spPr>
          <a:xfrm>
            <a:off x="6298861" y="3425340"/>
            <a:ext cx="1574150" cy="260135"/>
          </a:xfrm>
          <a:prstGeom prst="rect">
            <a:avLst/>
          </a:prstGeom>
          <a:noFill/>
          <a:ln w="9525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rgbClr val="203864"/>
                </a:solidFill>
                <a:latin typeface="+mn-ea"/>
                <a:cs typeface="Calibri"/>
                <a:sym typeface="Calibri"/>
              </a:rPr>
              <a:t>Cash Cow(자금원천)</a:t>
            </a:r>
            <a:endParaRPr sz="1000" b="1" i="0" u="none" strike="noStrike" cap="none">
              <a:solidFill>
                <a:srgbClr val="203864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40" name="Google Shape;176;g226e1a53ad2_0_0">
            <a:extLst>
              <a:ext uri="{FF2B5EF4-FFF2-40B4-BE49-F238E27FC236}">
                <a16:creationId xmlns:a16="http://schemas.microsoft.com/office/drawing/2014/main" id="{6C0EAD4C-931A-61CA-B300-C1491C70D63C}"/>
              </a:ext>
            </a:extLst>
          </p:cNvPr>
          <p:cNvSpPr/>
          <p:nvPr/>
        </p:nvSpPr>
        <p:spPr>
          <a:xfrm>
            <a:off x="7971162" y="3425340"/>
            <a:ext cx="1545663" cy="260136"/>
          </a:xfrm>
          <a:prstGeom prst="rect">
            <a:avLst/>
          </a:prstGeom>
          <a:noFill/>
          <a:ln w="9525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rgbClr val="203864"/>
                </a:solidFill>
                <a:latin typeface="+mn-ea"/>
                <a:cs typeface="Calibri"/>
                <a:sym typeface="Calibri"/>
              </a:rPr>
              <a:t>Dog(쇠퇴)</a:t>
            </a:r>
            <a:endParaRPr sz="1000" b="1" i="0" u="none" strike="noStrike" cap="none">
              <a:solidFill>
                <a:srgbClr val="203864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41" name="Google Shape;177;g226e1a53ad2_0_0">
            <a:extLst>
              <a:ext uri="{FF2B5EF4-FFF2-40B4-BE49-F238E27FC236}">
                <a16:creationId xmlns:a16="http://schemas.microsoft.com/office/drawing/2014/main" id="{2B439A8D-F9AD-198A-8F2B-981A0B1407DA}"/>
              </a:ext>
            </a:extLst>
          </p:cNvPr>
          <p:cNvSpPr/>
          <p:nvPr/>
        </p:nvSpPr>
        <p:spPr>
          <a:xfrm>
            <a:off x="10360467" y="3110540"/>
            <a:ext cx="1260000" cy="576000"/>
          </a:xfrm>
          <a:prstGeom prst="flowChartAlternateProcess">
            <a:avLst/>
          </a:prstGeom>
          <a:solidFill>
            <a:srgbClr val="51AF6E"/>
          </a:soli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 dirty="0">
                <a:solidFill>
                  <a:schemeClr val="bg1"/>
                </a:solidFill>
                <a:latin typeface="+mn-ea"/>
                <a:cs typeface="Calibri"/>
                <a:sym typeface="Calibri"/>
              </a:rPr>
              <a:t>진입/투자/철수</a:t>
            </a:r>
            <a:endParaRPr sz="1000" b="1" i="0" u="none" strike="noStrike" cap="none" dirty="0">
              <a:solidFill>
                <a:schemeClr val="bg1"/>
              </a:solidFill>
              <a:latin typeface="+mn-ea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 dirty="0">
                <a:solidFill>
                  <a:schemeClr val="bg1"/>
                </a:solidFill>
                <a:latin typeface="+mn-ea"/>
                <a:cs typeface="Calibri"/>
                <a:sym typeface="Calibri"/>
              </a:rPr>
              <a:t>품목 제안</a:t>
            </a:r>
            <a:endParaRPr sz="1000" b="1" i="0" u="none" strike="noStrike" cap="none" dirty="0">
              <a:solidFill>
                <a:schemeClr val="bg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42" name="Google Shape;178;g226e1a53ad2_0_0">
            <a:extLst>
              <a:ext uri="{FF2B5EF4-FFF2-40B4-BE49-F238E27FC236}">
                <a16:creationId xmlns:a16="http://schemas.microsoft.com/office/drawing/2014/main" id="{AD70A447-011D-6BA7-4F2E-DADD7391895C}"/>
              </a:ext>
            </a:extLst>
          </p:cNvPr>
          <p:cNvSpPr/>
          <p:nvPr/>
        </p:nvSpPr>
        <p:spPr>
          <a:xfrm>
            <a:off x="8335504" y="4506321"/>
            <a:ext cx="1195724" cy="428054"/>
          </a:xfrm>
          <a:prstGeom prst="rect">
            <a:avLst/>
          </a:prstGeom>
          <a:noFill/>
          <a:ln w="9525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 dirty="0">
                <a:solidFill>
                  <a:srgbClr val="203864"/>
                </a:solidFill>
                <a:latin typeface="+mn-ea"/>
                <a:cs typeface="Calibri"/>
                <a:sym typeface="Calibri"/>
              </a:rPr>
              <a:t>미래 판매량</a:t>
            </a:r>
            <a:r>
              <a:rPr lang="en-US" altLang="ko-KR" sz="1000" b="1" i="0" u="none" strike="noStrike" cap="none" dirty="0">
                <a:solidFill>
                  <a:srgbClr val="203864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sz="1000" b="1" i="0" u="none" strike="noStrike" cap="none" dirty="0">
                <a:solidFill>
                  <a:srgbClr val="203864"/>
                </a:solidFill>
                <a:latin typeface="+mn-ea"/>
                <a:cs typeface="Calibri"/>
                <a:sym typeface="Calibri"/>
              </a:rPr>
              <a:t>예측</a:t>
            </a:r>
            <a:endParaRPr sz="1000" b="1" i="0" u="none" strike="noStrike" cap="none" dirty="0">
              <a:solidFill>
                <a:srgbClr val="203864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43" name="Google Shape;179;g226e1a53ad2_0_0">
            <a:extLst>
              <a:ext uri="{FF2B5EF4-FFF2-40B4-BE49-F238E27FC236}">
                <a16:creationId xmlns:a16="http://schemas.microsoft.com/office/drawing/2014/main" id="{375616A4-116F-AB84-2C3D-F4B2362FE31D}"/>
              </a:ext>
            </a:extLst>
          </p:cNvPr>
          <p:cNvSpPr/>
          <p:nvPr/>
        </p:nvSpPr>
        <p:spPr>
          <a:xfrm>
            <a:off x="10360467" y="4406001"/>
            <a:ext cx="1260000" cy="576000"/>
          </a:xfrm>
          <a:prstGeom prst="flowChartAlternateProcess">
            <a:avLst/>
          </a:prstGeom>
          <a:solidFill>
            <a:srgbClr val="51AF6E"/>
          </a:soli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 dirty="0">
                <a:solidFill>
                  <a:schemeClr val="bg1"/>
                </a:solidFill>
                <a:latin typeface="+mn-ea"/>
                <a:cs typeface="Calibri"/>
                <a:sym typeface="Calibri"/>
              </a:rPr>
              <a:t>강점 및 약점</a:t>
            </a:r>
            <a:endParaRPr sz="1000" b="1" i="0" u="none" strike="noStrike" cap="none" dirty="0">
              <a:solidFill>
                <a:schemeClr val="bg1"/>
              </a:solidFill>
              <a:latin typeface="+mn-ea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 dirty="0">
                <a:solidFill>
                  <a:schemeClr val="bg1"/>
                </a:solidFill>
                <a:latin typeface="+mn-ea"/>
                <a:cs typeface="Calibri"/>
                <a:sym typeface="Calibri"/>
              </a:rPr>
              <a:t>분석 보고서</a:t>
            </a:r>
            <a:endParaRPr sz="1000" b="1" i="0" u="none" strike="noStrike" cap="none" dirty="0">
              <a:solidFill>
                <a:schemeClr val="bg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44" name="Google Shape;180;g226e1a53ad2_0_0">
            <a:extLst>
              <a:ext uri="{FF2B5EF4-FFF2-40B4-BE49-F238E27FC236}">
                <a16:creationId xmlns:a16="http://schemas.microsoft.com/office/drawing/2014/main" id="{DA9FB5A3-7A5D-2386-2958-C35441E771BC}"/>
              </a:ext>
            </a:extLst>
          </p:cNvPr>
          <p:cNvSpPr/>
          <p:nvPr/>
        </p:nvSpPr>
        <p:spPr>
          <a:xfrm>
            <a:off x="8037905" y="4615922"/>
            <a:ext cx="217364" cy="205364"/>
          </a:xfrm>
          <a:prstGeom prst="mathPlus">
            <a:avLst>
              <a:gd name="adj1" fmla="val 23520"/>
            </a:avLst>
          </a:prstGeom>
          <a:solidFill>
            <a:srgbClr val="96E4EE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+mn-ea"/>
              <a:cs typeface="Calibri"/>
              <a:sym typeface="Calibri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50DF122-0DAD-DA87-AB6B-907525888398}"/>
              </a:ext>
            </a:extLst>
          </p:cNvPr>
          <p:cNvGrpSpPr/>
          <p:nvPr/>
        </p:nvGrpSpPr>
        <p:grpSpPr>
          <a:xfrm>
            <a:off x="6408420" y="5691628"/>
            <a:ext cx="3170513" cy="551670"/>
            <a:chOff x="5930218" y="5799911"/>
            <a:chExt cx="3606000" cy="551670"/>
          </a:xfrm>
        </p:grpSpPr>
        <p:sp>
          <p:nvSpPr>
            <p:cNvPr id="46" name="Google Shape;182;g226e1a53ad2_0_0">
              <a:extLst>
                <a:ext uri="{FF2B5EF4-FFF2-40B4-BE49-F238E27FC236}">
                  <a16:creationId xmlns:a16="http://schemas.microsoft.com/office/drawing/2014/main" id="{18B3E57D-41C5-FB07-0292-98A4F5080D3E}"/>
                </a:ext>
              </a:extLst>
            </p:cNvPr>
            <p:cNvSpPr/>
            <p:nvPr/>
          </p:nvSpPr>
          <p:spPr>
            <a:xfrm>
              <a:off x="5930218" y="5799911"/>
              <a:ext cx="3606000" cy="250807"/>
            </a:xfrm>
            <a:prstGeom prst="rect">
              <a:avLst/>
            </a:prstGeom>
            <a:noFill/>
            <a:ln w="9525" cap="flat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1" i="0" u="none" strike="noStrike" cap="none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점포 수, 매출 규모, 유동 인구, 주거 인구 등 분석</a:t>
              </a:r>
              <a:endParaRPr sz="1000" b="1" i="0" u="none" strike="noStrike" cap="none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</p:txBody>
        </p:sp>
        <p:sp>
          <p:nvSpPr>
            <p:cNvPr id="47" name="Google Shape;183;g226e1a53ad2_0_0">
              <a:extLst>
                <a:ext uri="{FF2B5EF4-FFF2-40B4-BE49-F238E27FC236}">
                  <a16:creationId xmlns:a16="http://schemas.microsoft.com/office/drawing/2014/main" id="{C269DD95-A414-3964-D07D-8AF057C606D1}"/>
                </a:ext>
              </a:extLst>
            </p:cNvPr>
            <p:cNvSpPr/>
            <p:nvPr/>
          </p:nvSpPr>
          <p:spPr>
            <a:xfrm>
              <a:off x="5930218" y="6100774"/>
              <a:ext cx="3606000" cy="250807"/>
            </a:xfrm>
            <a:prstGeom prst="rect">
              <a:avLst/>
            </a:prstGeom>
            <a:noFill/>
            <a:ln w="9525" cap="flat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1" i="0" u="none" strike="noStrike" cap="none" dirty="0">
                  <a:solidFill>
                    <a:srgbClr val="222222"/>
                  </a:solidFill>
                  <a:latin typeface="+mn-ea"/>
                  <a:cs typeface="Noto Sans"/>
                  <a:sym typeface="Noto Sans"/>
                </a:rPr>
                <a:t>배달시간, 주문 패턴 , 고객 취향, 단골 고객 등 분석</a:t>
              </a:r>
              <a:endParaRPr sz="1000" b="1" i="0" u="none" strike="noStrike" cap="none" dirty="0">
                <a:solidFill>
                  <a:srgbClr val="203864"/>
                </a:solidFill>
                <a:latin typeface="+mn-ea"/>
                <a:cs typeface="Calibri"/>
                <a:sym typeface="Calibri"/>
              </a:endParaRPr>
            </a:p>
          </p:txBody>
        </p:sp>
      </p:grpSp>
      <p:sp>
        <p:nvSpPr>
          <p:cNvPr id="48" name="Google Shape;184;g226e1a53ad2_0_0">
            <a:extLst>
              <a:ext uri="{FF2B5EF4-FFF2-40B4-BE49-F238E27FC236}">
                <a16:creationId xmlns:a16="http://schemas.microsoft.com/office/drawing/2014/main" id="{F477BD96-AFB3-9D2C-82A0-1FCB1F531B74}"/>
              </a:ext>
            </a:extLst>
          </p:cNvPr>
          <p:cNvSpPr/>
          <p:nvPr/>
        </p:nvSpPr>
        <p:spPr>
          <a:xfrm>
            <a:off x="10360467" y="5674078"/>
            <a:ext cx="1260000" cy="576000"/>
          </a:xfrm>
          <a:prstGeom prst="flowChartAlternateProcess">
            <a:avLst/>
          </a:prstGeom>
          <a:solidFill>
            <a:srgbClr val="51AF6E"/>
          </a:soli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bg1"/>
                </a:solidFill>
                <a:latin typeface="+mn-ea"/>
                <a:cs typeface="Calibri"/>
                <a:sym typeface="Calibri"/>
              </a:rPr>
              <a:t>매장 후보지</a:t>
            </a:r>
            <a:endParaRPr sz="1000" b="1" i="0" u="none" strike="noStrike" cap="none">
              <a:solidFill>
                <a:schemeClr val="bg1"/>
              </a:solidFill>
              <a:latin typeface="+mn-ea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bg1"/>
                </a:solidFill>
                <a:latin typeface="+mn-ea"/>
                <a:cs typeface="Calibri"/>
                <a:sym typeface="Calibri"/>
              </a:rPr>
              <a:t>및 점수 제시</a:t>
            </a:r>
            <a:endParaRPr sz="1000" b="1" i="0" u="none" strike="noStrike" cap="none">
              <a:solidFill>
                <a:schemeClr val="bg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54" name="Google Shape;190;g226e1a53ad2_0_0">
            <a:extLst>
              <a:ext uri="{FF2B5EF4-FFF2-40B4-BE49-F238E27FC236}">
                <a16:creationId xmlns:a16="http://schemas.microsoft.com/office/drawing/2014/main" id="{E652783C-4414-BDD0-4D27-37D82A27968D}"/>
              </a:ext>
            </a:extLst>
          </p:cNvPr>
          <p:cNvSpPr/>
          <p:nvPr/>
        </p:nvSpPr>
        <p:spPr>
          <a:xfrm rot="5400000">
            <a:off x="9940656" y="3254054"/>
            <a:ext cx="234000" cy="252000"/>
          </a:xfrm>
          <a:prstGeom prst="triangle">
            <a:avLst>
              <a:gd name="adj" fmla="val 50000"/>
            </a:avLst>
          </a:prstGeom>
          <a:solidFill>
            <a:srgbClr val="8FCBA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55" name="Google Shape;191;g226e1a53ad2_0_0">
            <a:extLst>
              <a:ext uri="{FF2B5EF4-FFF2-40B4-BE49-F238E27FC236}">
                <a16:creationId xmlns:a16="http://schemas.microsoft.com/office/drawing/2014/main" id="{B3EF8A87-6784-C321-E702-C1C0DE75A12B}"/>
              </a:ext>
            </a:extLst>
          </p:cNvPr>
          <p:cNvSpPr/>
          <p:nvPr/>
        </p:nvSpPr>
        <p:spPr>
          <a:xfrm rot="5400000">
            <a:off x="5919556" y="3273523"/>
            <a:ext cx="234000" cy="252000"/>
          </a:xfrm>
          <a:prstGeom prst="triangle">
            <a:avLst>
              <a:gd name="adj" fmla="val 50000"/>
            </a:avLst>
          </a:prstGeom>
          <a:solidFill>
            <a:srgbClr val="96E4EE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bg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56" name="Google Shape;192;g226e1a53ad2_0_0">
            <a:extLst>
              <a:ext uri="{FF2B5EF4-FFF2-40B4-BE49-F238E27FC236}">
                <a16:creationId xmlns:a16="http://schemas.microsoft.com/office/drawing/2014/main" id="{E7B92501-4EB1-73D2-EA42-FED78E6A6B95}"/>
              </a:ext>
            </a:extLst>
          </p:cNvPr>
          <p:cNvSpPr/>
          <p:nvPr/>
        </p:nvSpPr>
        <p:spPr>
          <a:xfrm rot="5400000">
            <a:off x="9940656" y="5800770"/>
            <a:ext cx="234000" cy="252000"/>
          </a:xfrm>
          <a:prstGeom prst="triangle">
            <a:avLst>
              <a:gd name="adj" fmla="val 50000"/>
            </a:avLst>
          </a:prstGeom>
          <a:solidFill>
            <a:srgbClr val="8FCBA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57" name="Google Shape;193;g226e1a53ad2_0_0">
            <a:extLst>
              <a:ext uri="{FF2B5EF4-FFF2-40B4-BE49-F238E27FC236}">
                <a16:creationId xmlns:a16="http://schemas.microsoft.com/office/drawing/2014/main" id="{769141ED-7F79-6539-36B4-D0D263DAB395}"/>
              </a:ext>
            </a:extLst>
          </p:cNvPr>
          <p:cNvSpPr/>
          <p:nvPr/>
        </p:nvSpPr>
        <p:spPr>
          <a:xfrm rot="5400000">
            <a:off x="3928017" y="3273523"/>
            <a:ext cx="234000" cy="252000"/>
          </a:xfrm>
          <a:prstGeom prst="triangle">
            <a:avLst>
              <a:gd name="adj" fmla="val 50000"/>
            </a:avLst>
          </a:prstGeom>
          <a:solidFill>
            <a:srgbClr val="9EC4E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59" name="Google Shape;195;g226e1a53ad2_0_0">
            <a:extLst>
              <a:ext uri="{FF2B5EF4-FFF2-40B4-BE49-F238E27FC236}">
                <a16:creationId xmlns:a16="http://schemas.microsoft.com/office/drawing/2014/main" id="{8EB192C5-4506-59FC-5862-22FF378321CD}"/>
              </a:ext>
            </a:extLst>
          </p:cNvPr>
          <p:cNvSpPr/>
          <p:nvPr/>
        </p:nvSpPr>
        <p:spPr>
          <a:xfrm rot="5400000">
            <a:off x="3928017" y="4583639"/>
            <a:ext cx="234000" cy="252000"/>
          </a:xfrm>
          <a:prstGeom prst="triangle">
            <a:avLst>
              <a:gd name="adj" fmla="val 50000"/>
            </a:avLst>
          </a:prstGeom>
          <a:solidFill>
            <a:srgbClr val="9EC4E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60" name="Google Shape;196;g226e1a53ad2_0_0">
            <a:extLst>
              <a:ext uri="{FF2B5EF4-FFF2-40B4-BE49-F238E27FC236}">
                <a16:creationId xmlns:a16="http://schemas.microsoft.com/office/drawing/2014/main" id="{878B201F-F90A-D5BD-4870-365B6F02E00A}"/>
              </a:ext>
            </a:extLst>
          </p:cNvPr>
          <p:cNvSpPr/>
          <p:nvPr/>
        </p:nvSpPr>
        <p:spPr>
          <a:xfrm rot="5400000">
            <a:off x="9940656" y="4523765"/>
            <a:ext cx="234000" cy="252000"/>
          </a:xfrm>
          <a:prstGeom prst="triangle">
            <a:avLst>
              <a:gd name="adj" fmla="val 50000"/>
            </a:avLst>
          </a:prstGeom>
          <a:solidFill>
            <a:srgbClr val="8FCBA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61" name="Google Shape;197;g226e1a53ad2_0_0">
            <a:extLst>
              <a:ext uri="{FF2B5EF4-FFF2-40B4-BE49-F238E27FC236}">
                <a16:creationId xmlns:a16="http://schemas.microsoft.com/office/drawing/2014/main" id="{60F6F7AB-A9BD-0A4A-5E30-27E1D8C329D5}"/>
              </a:ext>
            </a:extLst>
          </p:cNvPr>
          <p:cNvSpPr/>
          <p:nvPr/>
        </p:nvSpPr>
        <p:spPr>
          <a:xfrm rot="5400000">
            <a:off x="6236969" y="4583550"/>
            <a:ext cx="234000" cy="252000"/>
          </a:xfrm>
          <a:prstGeom prst="triangle">
            <a:avLst>
              <a:gd name="adj" fmla="val 50000"/>
            </a:avLst>
          </a:prstGeom>
          <a:solidFill>
            <a:srgbClr val="96E4EE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62" name="Google Shape;198;g226e1a53ad2_0_0">
            <a:extLst>
              <a:ext uri="{FF2B5EF4-FFF2-40B4-BE49-F238E27FC236}">
                <a16:creationId xmlns:a16="http://schemas.microsoft.com/office/drawing/2014/main" id="{39F73BE8-2B9E-340E-C1E0-5A1F898BBE5E}"/>
              </a:ext>
            </a:extLst>
          </p:cNvPr>
          <p:cNvSpPr/>
          <p:nvPr/>
        </p:nvSpPr>
        <p:spPr>
          <a:xfrm rot="5400000">
            <a:off x="9929205" y="1947000"/>
            <a:ext cx="252000" cy="234989"/>
          </a:xfrm>
          <a:prstGeom prst="triangle">
            <a:avLst>
              <a:gd name="adj" fmla="val 50000"/>
            </a:avLst>
          </a:prstGeom>
          <a:solidFill>
            <a:srgbClr val="8FCBA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65" name="Google Shape;201;g226e1a53ad2_0_0">
            <a:extLst>
              <a:ext uri="{FF2B5EF4-FFF2-40B4-BE49-F238E27FC236}">
                <a16:creationId xmlns:a16="http://schemas.microsoft.com/office/drawing/2014/main" id="{5CF9333A-AC35-1905-366A-6147782849A2}"/>
              </a:ext>
            </a:extLst>
          </p:cNvPr>
          <p:cNvSpPr/>
          <p:nvPr/>
        </p:nvSpPr>
        <p:spPr>
          <a:xfrm rot="5400000">
            <a:off x="3928017" y="1912668"/>
            <a:ext cx="234000" cy="252000"/>
          </a:xfrm>
          <a:prstGeom prst="triangle">
            <a:avLst>
              <a:gd name="adj" fmla="val 50000"/>
            </a:avLst>
          </a:prstGeom>
          <a:solidFill>
            <a:srgbClr val="9EC4E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66" name="Google Shape;202;g226e1a53ad2_0_0">
            <a:extLst>
              <a:ext uri="{FF2B5EF4-FFF2-40B4-BE49-F238E27FC236}">
                <a16:creationId xmlns:a16="http://schemas.microsoft.com/office/drawing/2014/main" id="{958DC16C-F520-B7C0-958C-4FC6D180A0B2}"/>
              </a:ext>
            </a:extLst>
          </p:cNvPr>
          <p:cNvSpPr/>
          <p:nvPr/>
        </p:nvSpPr>
        <p:spPr>
          <a:xfrm rot="5400000">
            <a:off x="6044318" y="5840102"/>
            <a:ext cx="234000" cy="252000"/>
          </a:xfrm>
          <a:prstGeom prst="triangle">
            <a:avLst>
              <a:gd name="adj" fmla="val 50000"/>
            </a:avLst>
          </a:prstGeom>
          <a:solidFill>
            <a:srgbClr val="96E4EE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67" name="Google Shape;203;g226e1a53ad2_0_0">
            <a:extLst>
              <a:ext uri="{FF2B5EF4-FFF2-40B4-BE49-F238E27FC236}">
                <a16:creationId xmlns:a16="http://schemas.microsoft.com/office/drawing/2014/main" id="{DF42D582-5642-C806-44AD-9B4041C88486}"/>
              </a:ext>
            </a:extLst>
          </p:cNvPr>
          <p:cNvSpPr/>
          <p:nvPr/>
        </p:nvSpPr>
        <p:spPr>
          <a:xfrm rot="5400000">
            <a:off x="3928017" y="5824862"/>
            <a:ext cx="234000" cy="252000"/>
          </a:xfrm>
          <a:prstGeom prst="triangle">
            <a:avLst>
              <a:gd name="adj" fmla="val 50000"/>
            </a:avLst>
          </a:prstGeom>
          <a:solidFill>
            <a:srgbClr val="9EC4E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6" name="Google Shape;150;g226e1a53ad2_0_0">
            <a:extLst>
              <a:ext uri="{FF2B5EF4-FFF2-40B4-BE49-F238E27FC236}">
                <a16:creationId xmlns:a16="http://schemas.microsoft.com/office/drawing/2014/main" id="{183A7D55-4FAE-E177-B10C-B1D4B9F2A63B}"/>
              </a:ext>
            </a:extLst>
          </p:cNvPr>
          <p:cNvSpPr/>
          <p:nvPr/>
        </p:nvSpPr>
        <p:spPr>
          <a:xfrm>
            <a:off x="523224" y="3799343"/>
            <a:ext cx="1232042" cy="519090"/>
          </a:xfrm>
          <a:prstGeom prst="rect">
            <a:avLst/>
          </a:prstGeom>
          <a:solidFill>
            <a:srgbClr val="0070C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i="0" u="none" strike="noStrike" cap="none" dirty="0">
                <a:solidFill>
                  <a:schemeClr val="lt1"/>
                </a:solidFill>
                <a:latin typeface="+mn-ea"/>
                <a:cs typeface="Calibri"/>
                <a:sym typeface="Calibri"/>
              </a:rPr>
              <a:t>판매 관리 보고서</a:t>
            </a:r>
            <a:endParaRPr sz="1000" dirty="0">
              <a:latin typeface="+mn-ea"/>
            </a:endParaRPr>
          </a:p>
        </p:txBody>
      </p:sp>
      <p:sp>
        <p:nvSpPr>
          <p:cNvPr id="7" name="Google Shape;150;g226e1a53ad2_0_0">
            <a:extLst>
              <a:ext uri="{FF2B5EF4-FFF2-40B4-BE49-F238E27FC236}">
                <a16:creationId xmlns:a16="http://schemas.microsoft.com/office/drawing/2014/main" id="{A74F844C-0106-87BE-6A5B-541DA506065F}"/>
              </a:ext>
            </a:extLst>
          </p:cNvPr>
          <p:cNvSpPr/>
          <p:nvPr/>
        </p:nvSpPr>
        <p:spPr>
          <a:xfrm>
            <a:off x="523224" y="5090835"/>
            <a:ext cx="1232042" cy="519090"/>
          </a:xfrm>
          <a:prstGeom prst="rect">
            <a:avLst/>
          </a:prstGeom>
          <a:solidFill>
            <a:srgbClr val="0070C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i="0" u="none" strike="noStrike" cap="none" dirty="0">
                <a:solidFill>
                  <a:schemeClr val="lt1"/>
                </a:solidFill>
                <a:latin typeface="+mn-ea"/>
                <a:cs typeface="Calibri"/>
                <a:sym typeface="Calibri"/>
              </a:rPr>
              <a:t>운영 관리 보고서</a:t>
            </a:r>
            <a:endParaRPr sz="1000" dirty="0">
              <a:latin typeface="+mn-ea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AF3958B-3463-B479-B0F7-DF703F257251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755266" y="1910752"/>
            <a:ext cx="693787" cy="880266"/>
          </a:xfrm>
          <a:prstGeom prst="straightConnector1">
            <a:avLst/>
          </a:prstGeom>
          <a:ln w="28575">
            <a:solidFill>
              <a:srgbClr val="8597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149474D-EF21-92AC-4F9E-CEE63C216E0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755266" y="2791018"/>
            <a:ext cx="693787" cy="3182344"/>
          </a:xfrm>
          <a:prstGeom prst="straightConnector1">
            <a:avLst/>
          </a:prstGeom>
          <a:ln w="28575">
            <a:solidFill>
              <a:srgbClr val="8597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D62246B-362B-40DA-2DEB-102F03E383D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755266" y="3294760"/>
            <a:ext cx="689956" cy="764128"/>
          </a:xfrm>
          <a:prstGeom prst="straightConnector1">
            <a:avLst/>
          </a:prstGeom>
          <a:ln w="28575">
            <a:solidFill>
              <a:srgbClr val="8597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E7634D4-D601-BD77-359C-C99A2A971AD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755266" y="4058888"/>
            <a:ext cx="693787" cy="666635"/>
          </a:xfrm>
          <a:prstGeom prst="straightConnector1">
            <a:avLst/>
          </a:prstGeom>
          <a:ln w="28575">
            <a:solidFill>
              <a:srgbClr val="8597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A55BABE-0589-0688-E68A-DA3E6BCBC4B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755266" y="2154949"/>
            <a:ext cx="646231" cy="3195431"/>
          </a:xfrm>
          <a:prstGeom prst="straightConnector1">
            <a:avLst/>
          </a:prstGeom>
          <a:ln w="28575">
            <a:solidFill>
              <a:srgbClr val="8597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C81C0234-E059-98A1-D432-2EE5E2EBBB8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755266" y="3422023"/>
            <a:ext cx="693787" cy="1928357"/>
          </a:xfrm>
          <a:prstGeom prst="straightConnector1">
            <a:avLst/>
          </a:prstGeom>
          <a:ln w="28575">
            <a:solidFill>
              <a:srgbClr val="8597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86F906E-13D2-0406-6E56-F144C8A64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0784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연결선: 구부러짐 67">
            <a:extLst>
              <a:ext uri="{FF2B5EF4-FFF2-40B4-BE49-F238E27FC236}">
                <a16:creationId xmlns:a16="http://schemas.microsoft.com/office/drawing/2014/main" id="{5FAD4C83-AFC0-DFA4-DB1D-D63576183E0A}"/>
              </a:ext>
            </a:extLst>
          </p:cNvPr>
          <p:cNvCxnSpPr>
            <a:cxnSpLocks/>
            <a:stCxn id="49" idx="3"/>
            <a:endCxn id="52" idx="0"/>
          </p:cNvCxnSpPr>
          <p:nvPr/>
        </p:nvCxnSpPr>
        <p:spPr>
          <a:xfrm rot="5400000">
            <a:off x="6720299" y="2838164"/>
            <a:ext cx="661841" cy="5459811"/>
          </a:xfrm>
          <a:prstGeom prst="curvedConnector3">
            <a:avLst>
              <a:gd name="adj1" fmla="val 50000"/>
            </a:avLst>
          </a:prstGeom>
          <a:ln w="63500" cap="flat">
            <a:solidFill>
              <a:schemeClr val="accent2">
                <a:lumMod val="40000"/>
                <a:lumOff val="60000"/>
              </a:schemeClr>
            </a:solidFill>
            <a:round/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88824246-BCFF-8CD8-2E54-0E25E6E5ACA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72996" y="5403548"/>
            <a:ext cx="666021" cy="324865"/>
          </a:xfrm>
          <a:prstGeom prst="curvedConnector3">
            <a:avLst>
              <a:gd name="adj1" fmla="val 68722"/>
            </a:avLst>
          </a:prstGeom>
          <a:ln w="63500" cap="flat">
            <a:solidFill>
              <a:schemeClr val="accent1">
                <a:lumMod val="40000"/>
                <a:lumOff val="60000"/>
              </a:schemeClr>
            </a:solidFill>
            <a:round/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구부러짐 142">
            <a:extLst>
              <a:ext uri="{FF2B5EF4-FFF2-40B4-BE49-F238E27FC236}">
                <a16:creationId xmlns:a16="http://schemas.microsoft.com/office/drawing/2014/main" id="{7284C75D-A2E9-0CF2-2FBA-0A05FD32328D}"/>
              </a:ext>
            </a:extLst>
          </p:cNvPr>
          <p:cNvCxnSpPr>
            <a:cxnSpLocks/>
          </p:cNvCxnSpPr>
          <p:nvPr/>
        </p:nvCxnSpPr>
        <p:spPr>
          <a:xfrm>
            <a:off x="3807895" y="5232969"/>
            <a:ext cx="4964727" cy="666021"/>
          </a:xfrm>
          <a:prstGeom prst="curvedConnector3">
            <a:avLst>
              <a:gd name="adj1" fmla="val 50000"/>
            </a:avLst>
          </a:prstGeom>
          <a:ln w="63500" cap="flat">
            <a:solidFill>
              <a:srgbClr val="B4C7E7"/>
            </a:solidFill>
            <a:round/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구부러짐 144">
            <a:extLst>
              <a:ext uri="{FF2B5EF4-FFF2-40B4-BE49-F238E27FC236}">
                <a16:creationId xmlns:a16="http://schemas.microsoft.com/office/drawing/2014/main" id="{F8C30EA0-ACD7-B28F-F22C-52986698B8CD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056638" y="5176229"/>
            <a:ext cx="3431541" cy="722761"/>
          </a:xfrm>
          <a:prstGeom prst="curvedConnector2">
            <a:avLst/>
          </a:prstGeom>
          <a:ln w="63500" cap="flat">
            <a:solidFill>
              <a:schemeClr val="accent6">
                <a:lumMod val="40000"/>
                <a:lumOff val="60000"/>
              </a:schemeClr>
            </a:solidFill>
            <a:round/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연결선: 구부러짐 135">
            <a:extLst>
              <a:ext uri="{FF2B5EF4-FFF2-40B4-BE49-F238E27FC236}">
                <a16:creationId xmlns:a16="http://schemas.microsoft.com/office/drawing/2014/main" id="{1DC813E4-F0CF-F605-B77A-3F1AD33DD59E}"/>
              </a:ext>
            </a:extLst>
          </p:cNvPr>
          <p:cNvCxnSpPr>
            <a:cxnSpLocks/>
          </p:cNvCxnSpPr>
          <p:nvPr/>
        </p:nvCxnSpPr>
        <p:spPr>
          <a:xfrm>
            <a:off x="5452368" y="5189659"/>
            <a:ext cx="964599" cy="701366"/>
          </a:xfrm>
          <a:prstGeom prst="curvedConnector3">
            <a:avLst>
              <a:gd name="adj1" fmla="val 50000"/>
            </a:avLst>
          </a:prstGeom>
          <a:ln w="63500" cap="flat">
            <a:solidFill>
              <a:srgbClr val="C5E0B4"/>
            </a:solidFill>
            <a:round/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연결선: 구부러짐 137">
            <a:extLst>
              <a:ext uri="{FF2B5EF4-FFF2-40B4-BE49-F238E27FC236}">
                <a16:creationId xmlns:a16="http://schemas.microsoft.com/office/drawing/2014/main" id="{D1D0CE16-2E9B-1703-0877-A51D4B940503}"/>
              </a:ext>
            </a:extLst>
          </p:cNvPr>
          <p:cNvCxnSpPr>
            <a:cxnSpLocks/>
            <a:stCxn id="47" idx="3"/>
          </p:cNvCxnSpPr>
          <p:nvPr/>
        </p:nvCxnSpPr>
        <p:spPr>
          <a:xfrm rot="5400000">
            <a:off x="6889013" y="5114776"/>
            <a:ext cx="661841" cy="906587"/>
          </a:xfrm>
          <a:prstGeom prst="curvedConnector2">
            <a:avLst/>
          </a:prstGeom>
          <a:ln w="63500" cap="flat">
            <a:solidFill>
              <a:schemeClr val="accent4">
                <a:lumMod val="40000"/>
                <a:lumOff val="60000"/>
              </a:schemeClr>
            </a:solidFill>
            <a:round/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52B0037-9B8A-9E4A-9308-946DA7465516}"/>
              </a:ext>
            </a:extLst>
          </p:cNvPr>
          <p:cNvSpPr/>
          <p:nvPr/>
        </p:nvSpPr>
        <p:spPr>
          <a:xfrm>
            <a:off x="5452369" y="1603019"/>
            <a:ext cx="439387" cy="352277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A346AF5-6F4C-1730-D222-6E9969523579}"/>
              </a:ext>
            </a:extLst>
          </p:cNvPr>
          <p:cNvSpPr/>
          <p:nvPr/>
        </p:nvSpPr>
        <p:spPr>
          <a:xfrm>
            <a:off x="7602580" y="1603019"/>
            <a:ext cx="439387" cy="352277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103EB80-91CB-5B8F-E2EE-5A7BB6E24034}"/>
              </a:ext>
            </a:extLst>
          </p:cNvPr>
          <p:cNvSpPr/>
          <p:nvPr/>
        </p:nvSpPr>
        <p:spPr>
          <a:xfrm>
            <a:off x="9735353" y="1603018"/>
            <a:ext cx="439387" cy="352277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6C670F-46DA-342F-C77D-A8102A8EE9D5}"/>
              </a:ext>
            </a:extLst>
          </p:cNvPr>
          <p:cNvSpPr/>
          <p:nvPr/>
        </p:nvSpPr>
        <p:spPr>
          <a:xfrm>
            <a:off x="3390405" y="1603019"/>
            <a:ext cx="439387" cy="352276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02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6" y="639720"/>
            <a:ext cx="3319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기술 플로우 차트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순서도: 데이터 12">
            <a:extLst>
              <a:ext uri="{FF2B5EF4-FFF2-40B4-BE49-F238E27FC236}">
                <a16:creationId xmlns:a16="http://schemas.microsoft.com/office/drawing/2014/main" id="{1526CDBF-12B4-CEEC-28C6-A831187C8CEF}"/>
              </a:ext>
            </a:extLst>
          </p:cNvPr>
          <p:cNvSpPr/>
          <p:nvPr/>
        </p:nvSpPr>
        <p:spPr>
          <a:xfrm>
            <a:off x="2737428" y="1860421"/>
            <a:ext cx="1800000" cy="324000"/>
          </a:xfrm>
          <a:prstGeom prst="flowChartInputOutp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/>
              <a:t>고객별 구매 </a:t>
            </a:r>
            <a:r>
              <a:rPr lang="en-US" altLang="ko-KR" sz="1000" b="1" dirty="0"/>
              <a:t>Data</a:t>
            </a:r>
            <a:endParaRPr lang="ko-KR" altLang="en-US" sz="1000" b="1" dirty="0"/>
          </a:p>
        </p:txBody>
      </p:sp>
      <p:sp>
        <p:nvSpPr>
          <p:cNvPr id="14" name="순서도: 데이터 13">
            <a:extLst>
              <a:ext uri="{FF2B5EF4-FFF2-40B4-BE49-F238E27FC236}">
                <a16:creationId xmlns:a16="http://schemas.microsoft.com/office/drawing/2014/main" id="{782ABE9F-670C-6B7B-C77B-73096006E096}"/>
              </a:ext>
            </a:extLst>
          </p:cNvPr>
          <p:cNvSpPr/>
          <p:nvPr/>
        </p:nvSpPr>
        <p:spPr>
          <a:xfrm>
            <a:off x="6953226" y="1860421"/>
            <a:ext cx="1800000" cy="324000"/>
          </a:xfrm>
          <a:prstGeom prst="flowChartInputOutp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 구매 리뷰 </a:t>
            </a:r>
            <a:r>
              <a:rPr lang="en-US" altLang="ko-KR" sz="1000" b="1" dirty="0"/>
              <a:t>Data</a:t>
            </a:r>
            <a:endParaRPr lang="ko-KR" altLang="en-US" sz="1000" b="1" dirty="0"/>
          </a:p>
        </p:txBody>
      </p:sp>
      <p:sp>
        <p:nvSpPr>
          <p:cNvPr id="17" name="순서도: 데이터 16">
            <a:extLst>
              <a:ext uri="{FF2B5EF4-FFF2-40B4-BE49-F238E27FC236}">
                <a16:creationId xmlns:a16="http://schemas.microsoft.com/office/drawing/2014/main" id="{EF89E4E9-769F-9B93-0ABB-4197F3B510F1}"/>
              </a:ext>
            </a:extLst>
          </p:cNvPr>
          <p:cNvSpPr/>
          <p:nvPr/>
        </p:nvSpPr>
        <p:spPr>
          <a:xfrm>
            <a:off x="4845327" y="1860997"/>
            <a:ext cx="1800000" cy="324000"/>
          </a:xfrm>
          <a:prstGeom prst="flowChartInputOutp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/>
              <a:t>품목별 판매 </a:t>
            </a:r>
            <a:r>
              <a:rPr lang="en-US" altLang="ko-KR" sz="1000" b="1" dirty="0"/>
              <a:t>Data</a:t>
            </a:r>
            <a:endParaRPr lang="ko-KR" altLang="en-US" sz="1000" b="1" dirty="0"/>
          </a:p>
        </p:txBody>
      </p:sp>
      <p:sp>
        <p:nvSpPr>
          <p:cNvPr id="18" name="순서도: 데이터 17">
            <a:extLst>
              <a:ext uri="{FF2B5EF4-FFF2-40B4-BE49-F238E27FC236}">
                <a16:creationId xmlns:a16="http://schemas.microsoft.com/office/drawing/2014/main" id="{D0E17736-4C2D-5A85-98AC-A57E8888492C}"/>
              </a:ext>
            </a:extLst>
          </p:cNvPr>
          <p:cNvSpPr/>
          <p:nvPr/>
        </p:nvSpPr>
        <p:spPr>
          <a:xfrm>
            <a:off x="9061124" y="1861285"/>
            <a:ext cx="1800000" cy="324000"/>
          </a:xfrm>
          <a:prstGeom prst="flowChartInputOutp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상권 </a:t>
            </a:r>
            <a:r>
              <a:rPr lang="en-US" altLang="ko-KR" sz="1000" b="1" dirty="0"/>
              <a:t>Data</a:t>
            </a:r>
            <a:endParaRPr lang="ko-KR" altLang="en-US" sz="1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D9506E-95CF-C18F-142C-1640CC5EC3F2}"/>
              </a:ext>
            </a:extLst>
          </p:cNvPr>
          <p:cNvSpPr txBox="1"/>
          <p:nvPr/>
        </p:nvSpPr>
        <p:spPr>
          <a:xfrm>
            <a:off x="441719" y="1847401"/>
            <a:ext cx="17816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5A9E"/>
                </a:solidFill>
              </a:rPr>
              <a:t>A. </a:t>
            </a:r>
            <a:r>
              <a:rPr lang="ko-KR" altLang="en-US" sz="1600" b="1" dirty="0">
                <a:solidFill>
                  <a:srgbClr val="005A9E"/>
                </a:solidFill>
              </a:rPr>
              <a:t>데이터</a:t>
            </a:r>
            <a:r>
              <a:rPr lang="en-US" altLang="ko-KR" sz="1600" b="1" dirty="0">
                <a:solidFill>
                  <a:srgbClr val="005A9E"/>
                </a:solidFill>
              </a:rPr>
              <a:t> </a:t>
            </a:r>
            <a:r>
              <a:rPr lang="ko-KR" altLang="en-US" sz="1600" b="1" dirty="0">
                <a:solidFill>
                  <a:srgbClr val="005A9E"/>
                </a:solidFill>
              </a:rPr>
              <a:t>수집</a:t>
            </a:r>
          </a:p>
        </p:txBody>
      </p:sp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B6F31AE6-C23B-4D79-CEEB-85775DCD6846}"/>
              </a:ext>
            </a:extLst>
          </p:cNvPr>
          <p:cNvSpPr/>
          <p:nvPr/>
        </p:nvSpPr>
        <p:spPr>
          <a:xfrm>
            <a:off x="2475464" y="1713137"/>
            <a:ext cx="8681403" cy="597738"/>
          </a:xfrm>
          <a:prstGeom prst="flowChartAlternateProcess">
            <a:avLst/>
          </a:prstGeom>
          <a:noFill/>
          <a:ln w="1905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판단 22">
            <a:extLst>
              <a:ext uri="{FF2B5EF4-FFF2-40B4-BE49-F238E27FC236}">
                <a16:creationId xmlns:a16="http://schemas.microsoft.com/office/drawing/2014/main" id="{AB768999-0E1D-2EEA-B526-8C120CCB0561}"/>
              </a:ext>
            </a:extLst>
          </p:cNvPr>
          <p:cNvSpPr/>
          <p:nvPr/>
        </p:nvSpPr>
        <p:spPr>
          <a:xfrm>
            <a:off x="5914291" y="2485867"/>
            <a:ext cx="1800000" cy="514751"/>
          </a:xfrm>
          <a:prstGeom prst="flowChartDecision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/>
              <a:t>Outlier?</a:t>
            </a:r>
          </a:p>
          <a:p>
            <a:pPr algn="ctr"/>
            <a:r>
              <a:rPr lang="en-US" altLang="ko-KR" sz="1000" b="1" dirty="0"/>
              <a:t> Missing Value?</a:t>
            </a:r>
            <a:endParaRPr lang="ko-KR" altLang="en-US" sz="1000" b="1" dirty="0"/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49F372AB-E4DA-26C7-D5FD-5C66A1C2E6EC}"/>
              </a:ext>
            </a:extLst>
          </p:cNvPr>
          <p:cNvSpPr/>
          <p:nvPr/>
        </p:nvSpPr>
        <p:spPr>
          <a:xfrm>
            <a:off x="8239230" y="2580642"/>
            <a:ext cx="1380299" cy="324000"/>
          </a:xfrm>
          <a:prstGeom prst="flowChartProcess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/>
              <a:t>Data</a:t>
            </a:r>
            <a:r>
              <a:rPr lang="ko-KR" altLang="en-US" sz="1000" b="1" dirty="0"/>
              <a:t> 정제</a:t>
            </a:r>
            <a:r>
              <a:rPr lang="en-US" altLang="ko-KR" sz="1000" b="1" dirty="0"/>
              <a:t>/</a:t>
            </a:r>
            <a:r>
              <a:rPr lang="ko-KR" altLang="en-US" sz="1000" b="1" dirty="0" err="1"/>
              <a:t>전처리</a:t>
            </a:r>
            <a:endParaRPr lang="ko-KR" altLang="en-US" sz="1000" b="1" dirty="0"/>
          </a:p>
        </p:txBody>
      </p: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FEA2A3C8-A758-EB62-3FE5-5DF880A59616}"/>
              </a:ext>
            </a:extLst>
          </p:cNvPr>
          <p:cNvSpPr/>
          <p:nvPr/>
        </p:nvSpPr>
        <p:spPr>
          <a:xfrm>
            <a:off x="2469778" y="3295602"/>
            <a:ext cx="8696022" cy="1147356"/>
          </a:xfrm>
          <a:prstGeom prst="flowChartAlternateProcess">
            <a:avLst/>
          </a:prstGeom>
          <a:noFill/>
          <a:ln w="1905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ADD7F6-57A9-2EF9-3E97-58E7E98811D1}"/>
              </a:ext>
            </a:extLst>
          </p:cNvPr>
          <p:cNvSpPr txBox="1"/>
          <p:nvPr/>
        </p:nvSpPr>
        <p:spPr>
          <a:xfrm>
            <a:off x="441719" y="2578989"/>
            <a:ext cx="17816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225686"/>
                </a:solidFill>
              </a:rPr>
              <a:t>B. </a:t>
            </a:r>
            <a:r>
              <a:rPr lang="ko-KR" altLang="en-US" sz="1600" b="1" dirty="0">
                <a:solidFill>
                  <a:srgbClr val="225686"/>
                </a:solidFill>
              </a:rPr>
              <a:t>데이터</a:t>
            </a:r>
            <a:r>
              <a:rPr lang="en-US" altLang="ko-KR" sz="1600" b="1" dirty="0">
                <a:solidFill>
                  <a:srgbClr val="225686"/>
                </a:solidFill>
              </a:rPr>
              <a:t> </a:t>
            </a:r>
            <a:r>
              <a:rPr lang="ko-KR" altLang="en-US" sz="1600" b="1" dirty="0">
                <a:solidFill>
                  <a:srgbClr val="225686"/>
                </a:solidFill>
              </a:rPr>
              <a:t>처리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9BA571-8AE4-3AAC-9AE3-A9A23A1DF218}"/>
              </a:ext>
            </a:extLst>
          </p:cNvPr>
          <p:cNvSpPr txBox="1"/>
          <p:nvPr/>
        </p:nvSpPr>
        <p:spPr>
          <a:xfrm>
            <a:off x="441719" y="3728913"/>
            <a:ext cx="17816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147582"/>
                </a:solidFill>
              </a:rPr>
              <a:t>C. </a:t>
            </a:r>
            <a:r>
              <a:rPr lang="ko-KR" altLang="en-US" sz="1600" b="1" dirty="0">
                <a:solidFill>
                  <a:srgbClr val="147582"/>
                </a:solidFill>
              </a:rPr>
              <a:t>데이터</a:t>
            </a:r>
            <a:r>
              <a:rPr lang="en-US" altLang="ko-KR" sz="1600" b="1" dirty="0">
                <a:solidFill>
                  <a:srgbClr val="147582"/>
                </a:solidFill>
              </a:rPr>
              <a:t> </a:t>
            </a:r>
            <a:r>
              <a:rPr lang="ko-KR" altLang="en-US" sz="1600" b="1" dirty="0">
                <a:solidFill>
                  <a:srgbClr val="147582"/>
                </a:solidFill>
              </a:rPr>
              <a:t>분석</a:t>
            </a:r>
          </a:p>
        </p:txBody>
      </p: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7FB14231-1F19-4A7A-CF9D-29A0CA0F1633}"/>
              </a:ext>
            </a:extLst>
          </p:cNvPr>
          <p:cNvSpPr/>
          <p:nvPr/>
        </p:nvSpPr>
        <p:spPr>
          <a:xfrm>
            <a:off x="2737428" y="3464077"/>
            <a:ext cx="1800000" cy="324000"/>
          </a:xfrm>
          <a:prstGeom prst="flowChartProcess">
            <a:avLst/>
          </a:prstGeom>
          <a:solidFill>
            <a:srgbClr val="3FCEE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Clustering</a:t>
            </a:r>
            <a:endParaRPr lang="ko-KR" altLang="en-US" sz="1200" b="1" dirty="0"/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3480106B-7859-2B90-5D89-1E398E293098}"/>
              </a:ext>
            </a:extLst>
          </p:cNvPr>
          <p:cNvSpPr/>
          <p:nvPr/>
        </p:nvSpPr>
        <p:spPr>
          <a:xfrm>
            <a:off x="2737428" y="3949934"/>
            <a:ext cx="1800000" cy="324000"/>
          </a:xfrm>
          <a:prstGeom prst="flowChartProcess">
            <a:avLst/>
          </a:prstGeom>
          <a:solidFill>
            <a:srgbClr val="3FCEE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Classification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F01F19-719D-6048-884D-CE85DDE0A7FE}"/>
              </a:ext>
            </a:extLst>
          </p:cNvPr>
          <p:cNvSpPr txBox="1"/>
          <p:nvPr/>
        </p:nvSpPr>
        <p:spPr>
          <a:xfrm>
            <a:off x="441719" y="4961276"/>
            <a:ext cx="17816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316942"/>
                </a:solidFill>
              </a:rPr>
              <a:t>D. </a:t>
            </a:r>
            <a:r>
              <a:rPr lang="ko-KR" altLang="en-US" sz="1600" b="1" dirty="0">
                <a:solidFill>
                  <a:srgbClr val="316942"/>
                </a:solidFill>
              </a:rPr>
              <a:t>결과 시각화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8F50F7-C0AB-C10F-7B5E-C5B9720CA529}"/>
              </a:ext>
            </a:extLst>
          </p:cNvPr>
          <p:cNvSpPr txBox="1"/>
          <p:nvPr/>
        </p:nvSpPr>
        <p:spPr>
          <a:xfrm>
            <a:off x="441719" y="6013737"/>
            <a:ext cx="17816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566327"/>
                </a:solidFill>
              </a:rPr>
              <a:t>E. </a:t>
            </a:r>
            <a:r>
              <a:rPr lang="ko-KR" altLang="en-US" sz="1600" b="1" dirty="0">
                <a:solidFill>
                  <a:srgbClr val="566327"/>
                </a:solidFill>
              </a:rPr>
              <a:t>리포트 제공</a:t>
            </a:r>
          </a:p>
        </p:txBody>
      </p: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DD7B97F3-32EB-EF13-B135-BA56DC9FBB00}"/>
              </a:ext>
            </a:extLst>
          </p:cNvPr>
          <p:cNvSpPr/>
          <p:nvPr/>
        </p:nvSpPr>
        <p:spPr>
          <a:xfrm>
            <a:off x="4845327" y="3467224"/>
            <a:ext cx="1800000" cy="324000"/>
          </a:xfrm>
          <a:prstGeom prst="flowChartProcess">
            <a:avLst/>
          </a:prstGeom>
          <a:solidFill>
            <a:srgbClr val="3FCEE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Time </a:t>
            </a:r>
            <a:r>
              <a:rPr lang="en-US" altLang="ko-KR" sz="1200" b="1"/>
              <a:t>Series Analysis</a:t>
            </a:r>
            <a:endParaRPr lang="en-US" altLang="ko-KR" sz="1200" b="1" dirty="0"/>
          </a:p>
        </p:txBody>
      </p: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E8389F13-CD01-A323-054D-14A087D14A12}"/>
              </a:ext>
            </a:extLst>
          </p:cNvPr>
          <p:cNvSpPr/>
          <p:nvPr/>
        </p:nvSpPr>
        <p:spPr>
          <a:xfrm>
            <a:off x="4845327" y="3950118"/>
            <a:ext cx="1800000" cy="324000"/>
          </a:xfrm>
          <a:prstGeom prst="flowChartProcess">
            <a:avLst/>
          </a:prstGeom>
          <a:solidFill>
            <a:srgbClr val="3FCEE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Forecasting</a:t>
            </a:r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34688F6B-B0DD-9059-CB82-2BE4F176F656}"/>
              </a:ext>
            </a:extLst>
          </p:cNvPr>
          <p:cNvSpPr/>
          <p:nvPr/>
        </p:nvSpPr>
        <p:spPr>
          <a:xfrm>
            <a:off x="6953226" y="3467224"/>
            <a:ext cx="1800000" cy="324000"/>
          </a:xfrm>
          <a:prstGeom prst="flowChartProcess">
            <a:avLst/>
          </a:prstGeom>
          <a:solidFill>
            <a:srgbClr val="3FCEE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Morphological Analysis</a:t>
            </a:r>
            <a:endParaRPr lang="ko-KR" altLang="en-US" sz="1200" b="1" dirty="0"/>
          </a:p>
        </p:txBody>
      </p: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70411EFD-6EFD-065A-C71C-BC2DAAD1687B}"/>
              </a:ext>
            </a:extLst>
          </p:cNvPr>
          <p:cNvSpPr/>
          <p:nvPr/>
        </p:nvSpPr>
        <p:spPr>
          <a:xfrm>
            <a:off x="6953226" y="3950118"/>
            <a:ext cx="1800000" cy="324000"/>
          </a:xfrm>
          <a:prstGeom prst="flowChartProcess">
            <a:avLst/>
          </a:prstGeom>
          <a:solidFill>
            <a:srgbClr val="3FCEE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Sentiment Classification</a:t>
            </a:r>
          </a:p>
        </p:txBody>
      </p:sp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87661ECF-0497-5DB8-6147-391A53E134CF}"/>
              </a:ext>
            </a:extLst>
          </p:cNvPr>
          <p:cNvSpPr/>
          <p:nvPr/>
        </p:nvSpPr>
        <p:spPr>
          <a:xfrm>
            <a:off x="9061124" y="3467040"/>
            <a:ext cx="1800000" cy="324000"/>
          </a:xfrm>
          <a:prstGeom prst="flowChartProcess">
            <a:avLst/>
          </a:prstGeom>
          <a:solidFill>
            <a:srgbClr val="3FCEE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Density Estimation</a:t>
            </a:r>
          </a:p>
        </p:txBody>
      </p: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550FB75C-A72F-370D-F92D-401E1CF2E9AF}"/>
              </a:ext>
            </a:extLst>
          </p:cNvPr>
          <p:cNvSpPr/>
          <p:nvPr/>
        </p:nvSpPr>
        <p:spPr>
          <a:xfrm>
            <a:off x="9061124" y="3949934"/>
            <a:ext cx="1800000" cy="324000"/>
          </a:xfrm>
          <a:prstGeom prst="flowChartProcess">
            <a:avLst/>
          </a:prstGeom>
          <a:solidFill>
            <a:srgbClr val="3FCEE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/>
              <a:t>Recommendation</a:t>
            </a:r>
          </a:p>
        </p:txBody>
      </p:sp>
      <p:sp>
        <p:nvSpPr>
          <p:cNvPr id="45" name="순서도: 대체 처리 44">
            <a:extLst>
              <a:ext uri="{FF2B5EF4-FFF2-40B4-BE49-F238E27FC236}">
                <a16:creationId xmlns:a16="http://schemas.microsoft.com/office/drawing/2014/main" id="{A580C4F4-63C8-BA18-20B0-9A8722A0917E}"/>
              </a:ext>
            </a:extLst>
          </p:cNvPr>
          <p:cNvSpPr/>
          <p:nvPr/>
        </p:nvSpPr>
        <p:spPr>
          <a:xfrm>
            <a:off x="2475464" y="4753774"/>
            <a:ext cx="8690335" cy="694382"/>
          </a:xfrm>
          <a:prstGeom prst="flowChartAlternateProcess">
            <a:avLst/>
          </a:prstGeom>
          <a:noFill/>
          <a:ln w="1905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데이터 45">
            <a:extLst>
              <a:ext uri="{FF2B5EF4-FFF2-40B4-BE49-F238E27FC236}">
                <a16:creationId xmlns:a16="http://schemas.microsoft.com/office/drawing/2014/main" id="{50ABCB85-0706-4086-528E-42F3A514AC28}"/>
              </a:ext>
            </a:extLst>
          </p:cNvPr>
          <p:cNvSpPr/>
          <p:nvPr/>
        </p:nvSpPr>
        <p:spPr>
          <a:xfrm>
            <a:off x="2737428" y="4913149"/>
            <a:ext cx="1800000" cy="324000"/>
          </a:xfrm>
          <a:prstGeom prst="flowChartInputOutput">
            <a:avLst/>
          </a:prstGeom>
          <a:solidFill>
            <a:srgbClr val="51A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/>
              <a:t>고객 분류 결과</a:t>
            </a:r>
          </a:p>
        </p:txBody>
      </p:sp>
      <p:sp>
        <p:nvSpPr>
          <p:cNvPr id="47" name="순서도: 데이터 46">
            <a:extLst>
              <a:ext uri="{FF2B5EF4-FFF2-40B4-BE49-F238E27FC236}">
                <a16:creationId xmlns:a16="http://schemas.microsoft.com/office/drawing/2014/main" id="{FA1630B5-F2C4-EF2A-8F3F-3FF27A9F7F76}"/>
              </a:ext>
            </a:extLst>
          </p:cNvPr>
          <p:cNvSpPr/>
          <p:nvPr/>
        </p:nvSpPr>
        <p:spPr>
          <a:xfrm>
            <a:off x="6953226" y="4913149"/>
            <a:ext cx="1800000" cy="324000"/>
          </a:xfrm>
          <a:prstGeom prst="flowChartInputOutput">
            <a:avLst/>
          </a:prstGeom>
          <a:solidFill>
            <a:srgbClr val="51A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/>
              <a:t>감성 점수 결과</a:t>
            </a:r>
          </a:p>
        </p:txBody>
      </p:sp>
      <p:sp>
        <p:nvSpPr>
          <p:cNvPr id="48" name="순서도: 데이터 47">
            <a:extLst>
              <a:ext uri="{FF2B5EF4-FFF2-40B4-BE49-F238E27FC236}">
                <a16:creationId xmlns:a16="http://schemas.microsoft.com/office/drawing/2014/main" id="{606C928B-1710-AA92-D5BB-A614B2991513}"/>
              </a:ext>
            </a:extLst>
          </p:cNvPr>
          <p:cNvSpPr/>
          <p:nvPr/>
        </p:nvSpPr>
        <p:spPr>
          <a:xfrm>
            <a:off x="4845327" y="4913149"/>
            <a:ext cx="1800000" cy="324000"/>
          </a:xfrm>
          <a:prstGeom prst="flowChartInputOutput">
            <a:avLst/>
          </a:prstGeom>
          <a:solidFill>
            <a:srgbClr val="51A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/>
              <a:t>판매량 예측 결과</a:t>
            </a:r>
          </a:p>
        </p:txBody>
      </p:sp>
      <p:sp>
        <p:nvSpPr>
          <p:cNvPr id="49" name="순서도: 데이터 48">
            <a:extLst>
              <a:ext uri="{FF2B5EF4-FFF2-40B4-BE49-F238E27FC236}">
                <a16:creationId xmlns:a16="http://schemas.microsoft.com/office/drawing/2014/main" id="{3A274ACD-DE38-D306-3D86-763D98FCB2FC}"/>
              </a:ext>
            </a:extLst>
          </p:cNvPr>
          <p:cNvSpPr/>
          <p:nvPr/>
        </p:nvSpPr>
        <p:spPr>
          <a:xfrm>
            <a:off x="9061124" y="4913149"/>
            <a:ext cx="1800000" cy="324000"/>
          </a:xfrm>
          <a:prstGeom prst="flowChartInputOutput">
            <a:avLst/>
          </a:prstGeom>
          <a:solidFill>
            <a:srgbClr val="51A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/>
              <a:t>매장위치 추천결과</a:t>
            </a:r>
          </a:p>
        </p:txBody>
      </p:sp>
      <p:sp>
        <p:nvSpPr>
          <p:cNvPr id="51" name="순서도: 대체 처리 50">
            <a:extLst>
              <a:ext uri="{FF2B5EF4-FFF2-40B4-BE49-F238E27FC236}">
                <a16:creationId xmlns:a16="http://schemas.microsoft.com/office/drawing/2014/main" id="{8B5B2B4B-3FD0-398E-6A63-511368CF07A5}"/>
              </a:ext>
            </a:extLst>
          </p:cNvPr>
          <p:cNvSpPr/>
          <p:nvPr/>
        </p:nvSpPr>
        <p:spPr>
          <a:xfrm>
            <a:off x="2469777" y="5713617"/>
            <a:ext cx="8690335" cy="878773"/>
          </a:xfrm>
          <a:prstGeom prst="flowChartAlternateProcess">
            <a:avLst/>
          </a:prstGeom>
          <a:noFill/>
          <a:ln w="1905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순서도: 다중 문서 51">
            <a:extLst>
              <a:ext uri="{FF2B5EF4-FFF2-40B4-BE49-F238E27FC236}">
                <a16:creationId xmlns:a16="http://schemas.microsoft.com/office/drawing/2014/main" id="{F847C00E-C88B-5622-6B6C-67E5E791FB7E}"/>
              </a:ext>
            </a:extLst>
          </p:cNvPr>
          <p:cNvSpPr/>
          <p:nvPr/>
        </p:nvSpPr>
        <p:spPr>
          <a:xfrm>
            <a:off x="3297480" y="5898990"/>
            <a:ext cx="1800000" cy="540000"/>
          </a:xfrm>
          <a:prstGeom prst="flowChartMultidocument">
            <a:avLst/>
          </a:prstGeom>
          <a:solidFill>
            <a:srgbClr val="8A9F3F"/>
          </a:solidFill>
          <a:ln>
            <a:solidFill>
              <a:srgbClr val="FFFF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고객 특성 보고서</a:t>
            </a:r>
          </a:p>
        </p:txBody>
      </p:sp>
      <p:sp>
        <p:nvSpPr>
          <p:cNvPr id="53" name="순서도: 다중 문서 52">
            <a:extLst>
              <a:ext uri="{FF2B5EF4-FFF2-40B4-BE49-F238E27FC236}">
                <a16:creationId xmlns:a16="http://schemas.microsoft.com/office/drawing/2014/main" id="{155F3B77-26C9-B420-4EBA-F2F5FCB0B447}"/>
              </a:ext>
            </a:extLst>
          </p:cNvPr>
          <p:cNvSpPr/>
          <p:nvPr/>
        </p:nvSpPr>
        <p:spPr>
          <a:xfrm>
            <a:off x="5880913" y="5898990"/>
            <a:ext cx="1800000" cy="540000"/>
          </a:xfrm>
          <a:prstGeom prst="flowChartMultidocument">
            <a:avLst/>
          </a:prstGeom>
          <a:solidFill>
            <a:srgbClr val="8A9F3F"/>
          </a:solidFill>
          <a:ln>
            <a:solidFill>
              <a:srgbClr val="FFFF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판매 관리 보고서</a:t>
            </a:r>
          </a:p>
        </p:txBody>
      </p:sp>
      <p:sp>
        <p:nvSpPr>
          <p:cNvPr id="54" name="순서도: 다중 문서 53">
            <a:extLst>
              <a:ext uri="{FF2B5EF4-FFF2-40B4-BE49-F238E27FC236}">
                <a16:creationId xmlns:a16="http://schemas.microsoft.com/office/drawing/2014/main" id="{BAA52D33-99A2-B21F-332A-C0697B7B5C11}"/>
              </a:ext>
            </a:extLst>
          </p:cNvPr>
          <p:cNvSpPr/>
          <p:nvPr/>
        </p:nvSpPr>
        <p:spPr>
          <a:xfrm>
            <a:off x="8464346" y="5898990"/>
            <a:ext cx="1800000" cy="540000"/>
          </a:xfrm>
          <a:prstGeom prst="flowChartMultidocument">
            <a:avLst/>
          </a:prstGeom>
          <a:solidFill>
            <a:srgbClr val="8A9F3F"/>
          </a:solidFill>
          <a:ln>
            <a:solidFill>
              <a:srgbClr val="FFFF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운영 관리 보고서</a:t>
            </a: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9B6184F6-EDA5-DAFB-42F6-8427847994FD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 flipH="1">
            <a:off x="6814291" y="2310875"/>
            <a:ext cx="1875" cy="17499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F200551A-46FC-6BF8-B05D-67FB354F710E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6814291" y="3000618"/>
            <a:ext cx="3498" cy="29498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45A96141-B49B-679D-B19A-7F9396C667BB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7714291" y="2742642"/>
            <a:ext cx="524939" cy="60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74745B99-F52B-AF83-968D-1BED88BB289E}"/>
              </a:ext>
            </a:extLst>
          </p:cNvPr>
          <p:cNvSpPr txBox="1"/>
          <p:nvPr/>
        </p:nvSpPr>
        <p:spPr>
          <a:xfrm>
            <a:off x="6798546" y="2964524"/>
            <a:ext cx="476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No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E4F3762-C97D-2322-0FA5-E5DDB49D0120}"/>
              </a:ext>
            </a:extLst>
          </p:cNvPr>
          <p:cNvSpPr txBox="1"/>
          <p:nvPr/>
        </p:nvSpPr>
        <p:spPr>
          <a:xfrm>
            <a:off x="7649108" y="2449882"/>
            <a:ext cx="476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Yes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66" name="연결선: 구부러짐 165">
            <a:extLst>
              <a:ext uri="{FF2B5EF4-FFF2-40B4-BE49-F238E27FC236}">
                <a16:creationId xmlns:a16="http://schemas.microsoft.com/office/drawing/2014/main" id="{55833296-CCCA-9E29-ED7A-DDA9FB62292F}"/>
              </a:ext>
            </a:extLst>
          </p:cNvPr>
          <p:cNvCxnSpPr>
            <a:cxnSpLocks/>
            <a:stCxn id="24" idx="3"/>
            <a:endCxn id="20" idx="3"/>
          </p:cNvCxnSpPr>
          <p:nvPr/>
        </p:nvCxnSpPr>
        <p:spPr>
          <a:xfrm flipV="1">
            <a:off x="9619529" y="2012006"/>
            <a:ext cx="1537338" cy="730636"/>
          </a:xfrm>
          <a:prstGeom prst="curvedConnector3">
            <a:avLst>
              <a:gd name="adj1" fmla="val 114870"/>
            </a:avLst>
          </a:prstGeom>
          <a:ln w="3810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C8627F1C-243B-4D47-87C7-A060D6C4EE6B}"/>
              </a:ext>
            </a:extLst>
          </p:cNvPr>
          <p:cNvSpPr txBox="1"/>
          <p:nvPr/>
        </p:nvSpPr>
        <p:spPr>
          <a:xfrm>
            <a:off x="2993724" y="1342387"/>
            <a:ext cx="1237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</a:rPr>
              <a:t>군집 분석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3DCB1B9-AB81-2ED8-D306-9224B676C68D}"/>
              </a:ext>
            </a:extLst>
          </p:cNvPr>
          <p:cNvSpPr txBox="1"/>
          <p:nvPr/>
        </p:nvSpPr>
        <p:spPr>
          <a:xfrm>
            <a:off x="5078618" y="1339438"/>
            <a:ext cx="1237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</a:rPr>
              <a:t>시계열 분석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AA14083-8F4F-786A-11D0-64189112FD45}"/>
              </a:ext>
            </a:extLst>
          </p:cNvPr>
          <p:cNvSpPr txBox="1"/>
          <p:nvPr/>
        </p:nvSpPr>
        <p:spPr>
          <a:xfrm>
            <a:off x="7188242" y="1335856"/>
            <a:ext cx="1237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2">
                    <a:lumMod val="50000"/>
                  </a:schemeClr>
                </a:solidFill>
              </a:rPr>
              <a:t>감성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</a:rPr>
              <a:t>분석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ECFD593-7C62-13BB-8BBC-49560AAB8245}"/>
              </a:ext>
            </a:extLst>
          </p:cNvPr>
          <p:cNvSpPr txBox="1"/>
          <p:nvPr/>
        </p:nvSpPr>
        <p:spPr>
          <a:xfrm>
            <a:off x="9343965" y="1339438"/>
            <a:ext cx="1237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bg2">
                    <a:lumMod val="50000"/>
                  </a:schemeClr>
                </a:solidFill>
              </a:rPr>
              <a:t>상권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</a:rPr>
              <a:t>분석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40EBC6-9BED-1740-33F3-AB5FAFEC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7665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3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6" y="639720"/>
            <a:ext cx="3319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샘플 코드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5AEAE-E3F9-CB13-C305-53616795D098}"/>
              </a:ext>
            </a:extLst>
          </p:cNvPr>
          <p:cNvSpPr txBox="1"/>
          <p:nvPr/>
        </p:nvSpPr>
        <p:spPr>
          <a:xfrm>
            <a:off x="2203939" y="667939"/>
            <a:ext cx="319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8597B1"/>
                </a:solidFill>
              </a:rPr>
              <a:t>군집 분석</a:t>
            </a:r>
            <a:endParaRPr kumimoji="1" lang="ko-Kore-KR" altLang="en-US" b="1" dirty="0">
              <a:solidFill>
                <a:srgbClr val="8597B1"/>
              </a:solidFill>
            </a:endParaRPr>
          </a:p>
        </p:txBody>
      </p:sp>
      <p:pic>
        <p:nvPicPr>
          <p:cNvPr id="16" name="온라인 미디어 14" descr="군집 분석">
            <a:hlinkClick r:id="" action="ppaction://media"/>
            <a:extLst>
              <a:ext uri="{FF2B5EF4-FFF2-40B4-BE49-F238E27FC236}">
                <a16:creationId xmlns:a16="http://schemas.microsoft.com/office/drawing/2014/main" id="{68B8CC06-D7B7-9231-4C5F-8B16EC17436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7274" y="1641878"/>
            <a:ext cx="5546371" cy="47629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6BA0A0-33DC-0EA9-18D0-9D9E4BBA7BF7}"/>
              </a:ext>
            </a:extLst>
          </p:cNvPr>
          <p:cNvSpPr txBox="1"/>
          <p:nvPr/>
        </p:nvSpPr>
        <p:spPr>
          <a:xfrm>
            <a:off x="6096000" y="1608012"/>
            <a:ext cx="5951483" cy="4831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latin typeface="Cambria Math" panose="02040503050406030204" pitchFamily="18" charset="0"/>
              </a:rPr>
              <a:t>➡️  </a:t>
            </a:r>
            <a:r>
              <a:rPr lang="ko-KR" altLang="en-US" b="1" dirty="0"/>
              <a:t>코드 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ko-KR" altLang="en-US" sz="1400" b="1" dirty="0" err="1">
                <a:solidFill>
                  <a:schemeClr val="accent3">
                    <a:lumMod val="50000"/>
                  </a:schemeClr>
                </a:solidFill>
              </a:rPr>
              <a:t>이커머스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 데이터 고객 데이터 군집 분석 코드 활용 </a:t>
            </a:r>
            <a:endParaRPr lang="en-US" altLang="ko-KR" sz="1400" b="1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b="1" dirty="0">
                <a:latin typeface="Cambria Math" panose="02040503050406030204" pitchFamily="18" charset="0"/>
              </a:rPr>
              <a:t>➡️  </a:t>
            </a:r>
            <a:r>
              <a:rPr lang="ko-KR" altLang="en-US" b="1" dirty="0"/>
              <a:t>출처 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ko-KR" altLang="en-US" sz="1400" b="1" dirty="0" err="1">
                <a:solidFill>
                  <a:schemeClr val="accent3">
                    <a:lumMod val="50000"/>
                  </a:schemeClr>
                </a:solidFill>
              </a:rPr>
              <a:t>패스트캠퍼스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 제공 강의 코드</a:t>
            </a:r>
            <a:endParaRPr lang="en-US" altLang="ko-KR" sz="1400" b="1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b="1" dirty="0">
                <a:latin typeface="Cambria Math" panose="02040503050406030204" pitchFamily="18" charset="0"/>
              </a:rPr>
              <a:t>➡️  </a:t>
            </a:r>
            <a:r>
              <a:rPr lang="ko-KR" altLang="en-US" b="1" dirty="0"/>
              <a:t>참고할 메소드 및 분석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ko-KR" altLang="en-US" sz="1400" b="1" dirty="0" err="1">
                <a:solidFill>
                  <a:schemeClr val="accent3">
                    <a:lumMod val="50000"/>
                  </a:schemeClr>
                </a:solidFill>
              </a:rPr>
              <a:t>엘보우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 메소드</a:t>
            </a: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</a:rPr>
              <a:t>(K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 개수 선택</a:t>
            </a: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</a:rPr>
              <a:t>)</a:t>
            </a:r>
            <a:br>
              <a:rPr lang="en-US" altLang="ko-KR" sz="1400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</a:rPr>
              <a:t>K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</a:rPr>
              <a:t>Means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</a:rPr>
              <a:t>Clustering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로 군집 분류</a:t>
            </a:r>
            <a:endParaRPr lang="en-US" altLang="ko-KR" sz="1400" b="1" dirty="0">
              <a:solidFill>
                <a:schemeClr val="accent3">
                  <a:lumMod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맑은 고딕" panose="020B0503020000020004" pitchFamily="34" charset="-127"/>
                <a:cs typeface="+mn-cs"/>
              </a:rPr>
              <a:t>➡️ </a:t>
            </a:r>
            <a:r>
              <a:rPr kumimoji="0" lang="ko-KR" altLang="en-US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활용 예시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고객 집단의 유사성을 군집분석을 통하여 분류하여 고객 관리 리포트에 인사이트 제공</a:t>
            </a:r>
            <a:endParaRPr lang="en-US" altLang="ko-KR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ECBDF-7149-3BE8-731E-C41E89A7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027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3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6" y="639720"/>
            <a:ext cx="3319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샘플 코드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5AEAE-E3F9-CB13-C305-53616795D098}"/>
              </a:ext>
            </a:extLst>
          </p:cNvPr>
          <p:cNvSpPr txBox="1"/>
          <p:nvPr/>
        </p:nvSpPr>
        <p:spPr>
          <a:xfrm>
            <a:off x="2203939" y="667939"/>
            <a:ext cx="319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8597B1"/>
                </a:solidFill>
              </a:rPr>
              <a:t>감성 분석</a:t>
            </a:r>
            <a:endParaRPr kumimoji="1" lang="ko-Kore-KR" altLang="en-US" b="1" dirty="0">
              <a:solidFill>
                <a:srgbClr val="8597B1"/>
              </a:solidFill>
            </a:endParaRPr>
          </a:p>
        </p:txBody>
      </p:sp>
      <p:pic>
        <p:nvPicPr>
          <p:cNvPr id="21" name="온라인 미디어 20" descr="감성 분석">
            <a:hlinkClick r:id="" action="ppaction://media"/>
            <a:extLst>
              <a:ext uri="{FF2B5EF4-FFF2-40B4-BE49-F238E27FC236}">
                <a16:creationId xmlns:a16="http://schemas.microsoft.com/office/drawing/2014/main" id="{D35548C5-22D1-E5BF-2BB1-915DF0FEF75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7274" y="1642150"/>
            <a:ext cx="5618495" cy="4762911"/>
          </a:xfrm>
          <a:prstGeom prst="rect">
            <a:avLst/>
          </a:prstGeom>
        </p:spPr>
      </p:pic>
      <p:sp>
        <p:nvSpPr>
          <p:cNvPr id="22" name="Google Shape;476;p28">
            <a:extLst>
              <a:ext uri="{FF2B5EF4-FFF2-40B4-BE49-F238E27FC236}">
                <a16:creationId xmlns:a16="http://schemas.microsoft.com/office/drawing/2014/main" id="{57857FA8-CDA3-7802-9369-76F67674C8F5}"/>
              </a:ext>
            </a:extLst>
          </p:cNvPr>
          <p:cNvSpPr/>
          <p:nvPr/>
        </p:nvSpPr>
        <p:spPr>
          <a:xfrm>
            <a:off x="7440830" y="1598168"/>
            <a:ext cx="3691190" cy="172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050" b="1" i="0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FB2AF-9BDD-6503-9C66-4BBBA98798D6}"/>
              </a:ext>
            </a:extLst>
          </p:cNvPr>
          <p:cNvSpPr txBox="1"/>
          <p:nvPr/>
        </p:nvSpPr>
        <p:spPr>
          <a:xfrm>
            <a:off x="6096000" y="1608012"/>
            <a:ext cx="5951483" cy="4831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latin typeface="Cambria Math" panose="02040503050406030204" pitchFamily="18" charset="0"/>
              </a:rPr>
              <a:t>➡️  </a:t>
            </a:r>
            <a:r>
              <a:rPr lang="ko-KR" altLang="en-US" b="1" dirty="0"/>
              <a:t>코드 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상품</a:t>
            </a: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</a:rPr>
              <a:t>,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 서비스에 대한 리뷰의 긍정</a:t>
            </a: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</a:rPr>
              <a:t>,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 부정 지수를 분석</a:t>
            </a:r>
            <a:endParaRPr lang="en-US" altLang="ko-KR" sz="1400" b="1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b="1" dirty="0">
                <a:latin typeface="Cambria Math" panose="02040503050406030204" pitchFamily="18" charset="0"/>
              </a:rPr>
              <a:t>➡️  </a:t>
            </a:r>
            <a:r>
              <a:rPr lang="ko-KR" altLang="en-US" b="1" dirty="0"/>
              <a:t>출처 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ko-KR" altLang="en-US" sz="1400" b="1" dirty="0" err="1">
                <a:solidFill>
                  <a:schemeClr val="accent3">
                    <a:lumMod val="50000"/>
                  </a:schemeClr>
                </a:solidFill>
              </a:rPr>
              <a:t>위키독스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" altLang="ko-KR" sz="1400" b="1" dirty="0">
                <a:solidFill>
                  <a:schemeClr val="accent3">
                    <a:lumMod val="50000"/>
                  </a:schemeClr>
                </a:solidFill>
                <a:hlinkClick r:id="rId4"/>
              </a:rPr>
              <a:t>https://wikidocs.net/94600</a:t>
            </a:r>
            <a:endParaRPr lang="en-US" altLang="ko-KR" sz="1400" b="1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b="1" dirty="0">
                <a:latin typeface="Cambria Math" panose="02040503050406030204" pitchFamily="18" charset="0"/>
              </a:rPr>
              <a:t>➡️  </a:t>
            </a:r>
            <a:r>
              <a:rPr lang="ko-KR" altLang="en-US" b="1" dirty="0"/>
              <a:t>참고할 메소드 및 분석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sz="1400" b="1" dirty="0" err="1">
                <a:solidFill>
                  <a:schemeClr val="accent3">
                    <a:lumMod val="50000"/>
                  </a:schemeClr>
                </a:solidFill>
              </a:rPr>
              <a:t>Mecab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 문장을 형태소로 분리하기</a:t>
            </a:r>
            <a:br>
              <a:rPr lang="en-US" altLang="ko-KR" sz="1400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</a:rPr>
              <a:t>Tokenizer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 사용하여 텍스트 데이터 토큰화</a:t>
            </a:r>
            <a:endParaRPr lang="en-US" altLang="ko-KR" sz="1400" b="1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 err="1">
                <a:solidFill>
                  <a:schemeClr val="accent3">
                    <a:lumMod val="50000"/>
                  </a:schemeClr>
                </a:solidFill>
              </a:rPr>
              <a:t>pad_sequences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 시퀀스 데이터의 길이 맞추기 위한 패딩</a:t>
            </a:r>
            <a:endParaRPr lang="en-US" altLang="ko-KR" sz="1400" b="1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kumimoji="0" lang="ko-KR" altLang="en-US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맑은 고딕" panose="020B0503020000020004" pitchFamily="34" charset="-127"/>
                <a:cs typeface="+mn-cs"/>
              </a:rPr>
              <a:t>➡️ </a:t>
            </a:r>
            <a:r>
              <a:rPr kumimoji="0" lang="ko-KR" altLang="en-US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활용 예시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고객의 리뷰들을 분석하여</a:t>
            </a: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</a:rPr>
              <a:t>,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 상품에 대한 긍정</a:t>
            </a: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</a:rPr>
              <a:t>,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 부정 지수 인사이트 제공</a:t>
            </a:r>
            <a:endParaRPr lang="en-US" altLang="ko-KR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4843A3-70F5-378D-3AB4-52C85BD1A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030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3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6" y="639720"/>
            <a:ext cx="3319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샘플 코드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5AEAE-E3F9-CB13-C305-53616795D098}"/>
              </a:ext>
            </a:extLst>
          </p:cNvPr>
          <p:cNvSpPr txBox="1"/>
          <p:nvPr/>
        </p:nvSpPr>
        <p:spPr>
          <a:xfrm>
            <a:off x="2203939" y="667939"/>
            <a:ext cx="319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8597B1"/>
                </a:solidFill>
              </a:rPr>
              <a:t>시계열 분석</a:t>
            </a:r>
            <a:endParaRPr kumimoji="1" lang="ko-Kore-KR" altLang="en-US" b="1" dirty="0">
              <a:solidFill>
                <a:srgbClr val="8597B1"/>
              </a:solidFill>
            </a:endParaRPr>
          </a:p>
        </p:txBody>
      </p:sp>
      <p:pic>
        <p:nvPicPr>
          <p:cNvPr id="11" name="온라인 미디어 9" descr="시계열">
            <a:hlinkClick r:id="" action="ppaction://media"/>
            <a:extLst>
              <a:ext uri="{FF2B5EF4-FFF2-40B4-BE49-F238E27FC236}">
                <a16:creationId xmlns:a16="http://schemas.microsoft.com/office/drawing/2014/main" id="{1A3BC794-D393-E5D1-3B27-EAB105F863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7274" y="1641878"/>
            <a:ext cx="5618495" cy="47629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691B12-9F22-1594-A7BE-9CAB7B3E8F6D}"/>
              </a:ext>
            </a:extLst>
          </p:cNvPr>
          <p:cNvSpPr txBox="1"/>
          <p:nvPr/>
        </p:nvSpPr>
        <p:spPr>
          <a:xfrm>
            <a:off x="6096000" y="1608012"/>
            <a:ext cx="5951483" cy="4400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latin typeface="Cambria Math" panose="02040503050406030204" pitchFamily="18" charset="0"/>
              </a:rPr>
              <a:t>➡️  </a:t>
            </a:r>
            <a:r>
              <a:rPr lang="ko-KR" altLang="en-US" b="1" dirty="0"/>
              <a:t>코드 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시간 데이터에 따른 수치를 시각화 및 분석 </a:t>
            </a:r>
            <a:endParaRPr lang="en-US" altLang="ko-KR" sz="1400" b="1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b="1" dirty="0">
                <a:latin typeface="Cambria Math" panose="02040503050406030204" pitchFamily="18" charset="0"/>
              </a:rPr>
              <a:t>➡️  </a:t>
            </a:r>
            <a:r>
              <a:rPr lang="ko-KR" altLang="en-US" b="1" dirty="0"/>
              <a:t>출처 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</a:rPr>
              <a:t>Chat GPT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에서 </a:t>
            </a: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</a:rPr>
              <a:t>“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간단한 시계열 분석 코드</a:t>
            </a: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</a:rPr>
              <a:t>”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 제공 요청</a:t>
            </a:r>
            <a:endParaRPr lang="en-US" altLang="ko-KR" sz="1400" b="1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b="1" dirty="0">
                <a:latin typeface="Cambria Math" panose="02040503050406030204" pitchFamily="18" charset="0"/>
              </a:rPr>
              <a:t>➡️  </a:t>
            </a:r>
            <a:r>
              <a:rPr lang="ko-KR" altLang="en-US" b="1" dirty="0"/>
              <a:t>참고할 메소드 및 분석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</a:rPr>
              <a:t>Matplotlib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데이터 시각화를 위한  그래프 제공 및 라벨 설정 가능</a:t>
            </a:r>
            <a:endParaRPr lang="en-US" altLang="ko-KR" sz="1400" b="1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3">
                    <a:lumMod val="50000"/>
                  </a:schemeClr>
                </a:solidFill>
              </a:rPr>
              <a:t>scikit-learn</a:t>
            </a: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  시계열 데이터에 예측을 위한 선형 회귀 모델을 구축</a:t>
            </a:r>
            <a:endParaRPr lang="en-US" altLang="ko-KR" sz="1400" b="1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kumimoji="0" lang="ko-KR" altLang="en-US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맑은 고딕" panose="020B0503020000020004" pitchFamily="34" charset="-127"/>
                <a:cs typeface="+mn-cs"/>
              </a:rPr>
              <a:t>➡️ </a:t>
            </a:r>
            <a:r>
              <a:rPr kumimoji="0" lang="ko-KR" altLang="en-US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활용 예시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accent3">
                    <a:lumMod val="50000"/>
                  </a:schemeClr>
                </a:solidFill>
              </a:rPr>
              <a:t>시계열 데이터를 통하여 미래 재고 관리를 예측할 수 있도록 인사이트 제공</a:t>
            </a:r>
            <a:endParaRPr lang="en-US" altLang="ko-KR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3ED0B0-0048-BD7B-992D-F6CAD856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65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ECA7085-5BF7-5E74-96B9-5886259A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470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50F33E-FEA4-6489-4850-C2831297C3B9}"/>
              </a:ext>
            </a:extLst>
          </p:cNvPr>
          <p:cNvSpPr txBox="1"/>
          <p:nvPr/>
        </p:nvSpPr>
        <p:spPr>
          <a:xfrm>
            <a:off x="6102351" y="392864"/>
            <a:ext cx="5861538" cy="18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4000" b="1" dirty="0">
                <a:solidFill>
                  <a:schemeClr val="bg1"/>
                </a:solidFill>
              </a:rPr>
              <a:t>06.</a:t>
            </a:r>
            <a:r>
              <a:rPr kumimoji="1" lang="ko-KR" altLang="en-US" sz="4000" b="1" dirty="0">
                <a:solidFill>
                  <a:schemeClr val="bg1"/>
                </a:solidFill>
              </a:rPr>
              <a:t> 프로젝트 기대효과</a:t>
            </a:r>
            <a:r>
              <a:rPr kumimoji="1" lang="en-US" altLang="ko-KR" sz="4000" b="1" dirty="0">
                <a:solidFill>
                  <a:schemeClr val="bg1"/>
                </a:solidFill>
              </a:rPr>
              <a:t>, 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4000" b="1" dirty="0">
                <a:solidFill>
                  <a:schemeClr val="bg1"/>
                </a:solidFill>
              </a:rPr>
              <a:t>사업화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7DFC0-C068-8EE0-DCD2-AA8DC2A554E5}"/>
              </a:ext>
            </a:extLst>
          </p:cNvPr>
          <p:cNvSpPr txBox="1"/>
          <p:nvPr/>
        </p:nvSpPr>
        <p:spPr>
          <a:xfrm>
            <a:off x="7368638" y="2528097"/>
            <a:ext cx="4836064" cy="209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kumimoji="1"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기대 효과</a:t>
            </a:r>
            <a:endParaRPr kumimoji="1"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30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kumimoji="1"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 사업화 계획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0487E0-C1C8-9A6F-A034-EE529D55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743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1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6" y="639720"/>
            <a:ext cx="3319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기대 효과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Google Shape;503;p30">
            <a:extLst>
              <a:ext uri="{FF2B5EF4-FFF2-40B4-BE49-F238E27FC236}">
                <a16:creationId xmlns:a16="http://schemas.microsoft.com/office/drawing/2014/main" id="{B0BD4FD0-D618-E7D7-8DB2-6A6EA91C1781}"/>
              </a:ext>
            </a:extLst>
          </p:cNvPr>
          <p:cNvSpPr/>
          <p:nvPr/>
        </p:nvSpPr>
        <p:spPr>
          <a:xfrm>
            <a:off x="2449775" y="3384455"/>
            <a:ext cx="1587387" cy="1587387"/>
          </a:xfrm>
          <a:prstGeom prst="ellipse">
            <a:avLst/>
          </a:prstGeom>
          <a:solidFill>
            <a:schemeClr val="accent5">
              <a:lumMod val="60000"/>
              <a:lumOff val="40000"/>
              <a:alpha val="84705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정부 지자체</a:t>
            </a:r>
            <a:endParaRPr sz="1200" b="1" dirty="0"/>
          </a:p>
        </p:txBody>
      </p:sp>
      <p:sp>
        <p:nvSpPr>
          <p:cNvPr id="8" name="Google Shape;504;p30">
            <a:extLst>
              <a:ext uri="{FF2B5EF4-FFF2-40B4-BE49-F238E27FC236}">
                <a16:creationId xmlns:a16="http://schemas.microsoft.com/office/drawing/2014/main" id="{5C9CEB0F-DD47-A309-CCF6-54FA91FC8D76}"/>
              </a:ext>
            </a:extLst>
          </p:cNvPr>
          <p:cNvSpPr/>
          <p:nvPr/>
        </p:nvSpPr>
        <p:spPr>
          <a:xfrm>
            <a:off x="2449775" y="4927297"/>
            <a:ext cx="1587387" cy="1587387"/>
          </a:xfrm>
          <a:prstGeom prst="ellipse">
            <a:avLst/>
          </a:prstGeom>
          <a:solidFill>
            <a:schemeClr val="accent5">
              <a:lumMod val="60000"/>
              <a:lumOff val="40000"/>
              <a:alpha val="84705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Malgun Gothic"/>
                <a:ea typeface="Malgun Gothic"/>
                <a:sym typeface="Malgun Gothic"/>
              </a:rPr>
              <a:t>앱 사업자</a:t>
            </a:r>
            <a:endParaRPr sz="1200" b="1" dirty="0"/>
          </a:p>
        </p:txBody>
      </p:sp>
      <p:sp>
        <p:nvSpPr>
          <p:cNvPr id="9" name="Google Shape;505;p30">
            <a:extLst>
              <a:ext uri="{FF2B5EF4-FFF2-40B4-BE49-F238E27FC236}">
                <a16:creationId xmlns:a16="http://schemas.microsoft.com/office/drawing/2014/main" id="{734EADAF-2D21-3933-4BC2-DDC1CCA4F153}"/>
              </a:ext>
            </a:extLst>
          </p:cNvPr>
          <p:cNvSpPr/>
          <p:nvPr/>
        </p:nvSpPr>
        <p:spPr>
          <a:xfrm>
            <a:off x="2449775" y="1841613"/>
            <a:ext cx="1587387" cy="1587387"/>
          </a:xfrm>
          <a:prstGeom prst="ellipse">
            <a:avLst/>
          </a:prstGeom>
          <a:solidFill>
            <a:schemeClr val="accent5">
              <a:lumMod val="60000"/>
              <a:lumOff val="40000"/>
              <a:alpha val="84705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i="0" u="none" strike="noStrike" cap="none">
                <a:latin typeface="Malgun Gothic"/>
                <a:ea typeface="Malgun Gothic"/>
                <a:cs typeface="Malgun Gothic"/>
                <a:sym typeface="Malgun Gothic"/>
              </a:rPr>
              <a:t>소상공인</a:t>
            </a:r>
            <a:endParaRPr sz="1200" b="1"/>
          </a:p>
        </p:txBody>
      </p:sp>
      <p:sp>
        <p:nvSpPr>
          <p:cNvPr id="14" name="Google Shape;507;p30">
            <a:extLst>
              <a:ext uri="{FF2B5EF4-FFF2-40B4-BE49-F238E27FC236}">
                <a16:creationId xmlns:a16="http://schemas.microsoft.com/office/drawing/2014/main" id="{FAEBBC2F-58D3-495B-149E-E9C20D529015}"/>
              </a:ext>
            </a:extLst>
          </p:cNvPr>
          <p:cNvSpPr/>
          <p:nvPr/>
        </p:nvSpPr>
        <p:spPr>
          <a:xfrm>
            <a:off x="4508987" y="1766100"/>
            <a:ext cx="4166090" cy="133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lang="ko-KR" altLang="en-US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사업 전략 </a:t>
            </a:r>
            <a:r>
              <a:rPr lang="en-US" altLang="ko-KR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Game</a:t>
            </a:r>
            <a:r>
              <a:rPr lang="ko-KR" altLang="en-US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Changer</a:t>
            </a:r>
            <a:r>
              <a:rPr lang="ko-KR" altLang="en-US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도입</a:t>
            </a:r>
            <a:endParaRPr lang="ko-KR" altLang="en-US" sz="1600" b="1" dirty="0"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ko-KR" altLang="en-US" sz="12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분석을 저비용으로 활용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ko-KR" altLang="en-US" sz="12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사업 전략</a:t>
            </a:r>
            <a:r>
              <a:rPr lang="en-US" altLang="ko-KR" sz="12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2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마케팅 전략에 활용하여 매출 상승 도모</a:t>
            </a:r>
            <a:endParaRPr sz="1200" b="1" i="0" u="none" strike="noStrike" cap="none" dirty="0">
              <a:solidFill>
                <a:schemeClr val="accent3">
                  <a:lumMod val="50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507;p30">
            <a:extLst>
              <a:ext uri="{FF2B5EF4-FFF2-40B4-BE49-F238E27FC236}">
                <a16:creationId xmlns:a16="http://schemas.microsoft.com/office/drawing/2014/main" id="{834518E5-3F90-E2C6-FD37-05D996775B53}"/>
              </a:ext>
            </a:extLst>
          </p:cNvPr>
          <p:cNvSpPr/>
          <p:nvPr/>
        </p:nvSpPr>
        <p:spPr>
          <a:xfrm>
            <a:off x="4508986" y="3360438"/>
            <a:ext cx="4412275" cy="133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“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소상공인 살리기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”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정책에 활용</a:t>
            </a:r>
            <a:endParaRPr lang="ko-KR" altLang="en-US" sz="1600" b="1" dirty="0"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ko-KR" altLang="en-US" sz="12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 앱 사용료 지원을 통한 소상공인 지원 가능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ko-KR" altLang="en-US" sz="12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지자체별 홍보를 통한 지역 상권 살리기 정책에 활용 가능</a:t>
            </a:r>
          </a:p>
        </p:txBody>
      </p:sp>
      <p:sp>
        <p:nvSpPr>
          <p:cNvPr id="17" name="Google Shape;507;p30">
            <a:extLst>
              <a:ext uri="{FF2B5EF4-FFF2-40B4-BE49-F238E27FC236}">
                <a16:creationId xmlns:a16="http://schemas.microsoft.com/office/drawing/2014/main" id="{5B556401-F86F-7133-98F5-4FE425FD489B}"/>
              </a:ext>
            </a:extLst>
          </p:cNvPr>
          <p:cNvSpPr/>
          <p:nvPr/>
        </p:nvSpPr>
        <p:spPr>
          <a:xfrm>
            <a:off x="4508986" y="4837545"/>
            <a:ext cx="4869476" cy="133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초기 독점 사업을 통한 저가 판매를 통한 수익화</a:t>
            </a:r>
            <a:endParaRPr lang="ko-KR" altLang="en-US" sz="1600" b="1" dirty="0"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ko-KR" altLang="en-US" sz="12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독점을 통한 저가 판매 전략을 통하여 고객 확보 가능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ko-KR" altLang="en-US" sz="12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정부</a:t>
            </a:r>
            <a:r>
              <a:rPr lang="en-US" altLang="ko-KR" sz="12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2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지자체의 지원 사업을 수주할 가능성 높음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EC6DCD-7AB7-B173-5D3E-A5BAA21D6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0304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6" y="639720"/>
            <a:ext cx="3319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사업화 계획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B80C773-EE17-8CE6-8DC2-AA3632A93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" b="8847"/>
          <a:stretch/>
        </p:blipFill>
        <p:spPr bwMode="auto">
          <a:xfrm>
            <a:off x="717556" y="3343456"/>
            <a:ext cx="4312665" cy="218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930DCF-A275-E071-989F-E068246142DD}"/>
              </a:ext>
            </a:extLst>
          </p:cNvPr>
          <p:cNvSpPr txBox="1"/>
          <p:nvPr/>
        </p:nvSpPr>
        <p:spPr>
          <a:xfrm>
            <a:off x="900807" y="5730005"/>
            <a:ext cx="3664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기업 생애주기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제품 수명주기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BC4D76C3-B0D9-822C-A228-7C2219BA5C4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691" y="4046912"/>
            <a:ext cx="5053438" cy="240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굽음 13">
            <a:extLst>
              <a:ext uri="{FF2B5EF4-FFF2-40B4-BE49-F238E27FC236}">
                <a16:creationId xmlns:a16="http://schemas.microsoft.com/office/drawing/2014/main" id="{D7B3C489-28EC-55DB-2668-F5A520F5AEAA}"/>
              </a:ext>
            </a:extLst>
          </p:cNvPr>
          <p:cNvSpPr/>
          <p:nvPr/>
        </p:nvSpPr>
        <p:spPr>
          <a:xfrm>
            <a:off x="5319934" y="2204142"/>
            <a:ext cx="5971259" cy="3677815"/>
          </a:xfrm>
          <a:prstGeom prst="bentArrow">
            <a:avLst>
              <a:gd name="adj1" fmla="val 21884"/>
              <a:gd name="adj2" fmla="val 18997"/>
              <a:gd name="adj3" fmla="val 21935"/>
              <a:gd name="adj4" fmla="val 86332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9735B33-B6FD-1A3A-2075-56B738E85731}"/>
              </a:ext>
            </a:extLst>
          </p:cNvPr>
          <p:cNvSpPr/>
          <p:nvPr/>
        </p:nvSpPr>
        <p:spPr>
          <a:xfrm>
            <a:off x="5589310" y="5416071"/>
            <a:ext cx="317598" cy="3139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1" name="말풍선: 모서리가 둥근 사각형 15">
            <a:extLst>
              <a:ext uri="{FF2B5EF4-FFF2-40B4-BE49-F238E27FC236}">
                <a16:creationId xmlns:a16="http://schemas.microsoft.com/office/drawing/2014/main" id="{3EE220B7-948E-7A08-5845-FDC9FD690C13}"/>
              </a:ext>
            </a:extLst>
          </p:cNvPr>
          <p:cNvSpPr/>
          <p:nvPr/>
        </p:nvSpPr>
        <p:spPr>
          <a:xfrm>
            <a:off x="3469270" y="4521339"/>
            <a:ext cx="2466110" cy="623883"/>
          </a:xfrm>
          <a:prstGeom prst="wedgeRoundRectCallout">
            <a:avLst>
              <a:gd name="adj1" fmla="val 32078"/>
              <a:gd name="adj2" fmla="val 69161"/>
              <a:gd name="adj3" fmla="val 16667"/>
            </a:avLst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스타트업 </a:t>
            </a:r>
            <a:r>
              <a:rPr lang="en-US" altLang="ko-KR" sz="1100" b="1" dirty="0"/>
              <a:t>-&gt; </a:t>
            </a:r>
            <a:r>
              <a:rPr lang="ko-KR" altLang="en-US" sz="1100" b="1" dirty="0"/>
              <a:t>스케일업</a:t>
            </a:r>
            <a:endParaRPr lang="en-US" altLang="ko-KR" sz="1100" b="1" dirty="0"/>
          </a:p>
          <a:p>
            <a:pPr algn="ctr"/>
            <a:r>
              <a:rPr lang="en-US" altLang="ko-KR" sz="1100" b="1" dirty="0"/>
              <a:t>&lt;</a:t>
            </a:r>
            <a:r>
              <a:rPr lang="ko-KR" altLang="en-US" sz="1100" b="1" dirty="0"/>
              <a:t>앱스토어 고객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오프라인 광고를 통한 시장확보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12" name="말풍선: 모서리가 둥근 사각형 17">
            <a:extLst>
              <a:ext uri="{FF2B5EF4-FFF2-40B4-BE49-F238E27FC236}">
                <a16:creationId xmlns:a16="http://schemas.microsoft.com/office/drawing/2014/main" id="{E53D3EE7-B5DB-4DB6-FFC0-76858092DA52}"/>
              </a:ext>
            </a:extLst>
          </p:cNvPr>
          <p:cNvSpPr/>
          <p:nvPr/>
        </p:nvSpPr>
        <p:spPr>
          <a:xfrm>
            <a:off x="5030221" y="2204142"/>
            <a:ext cx="2716358" cy="718168"/>
          </a:xfrm>
          <a:prstGeom prst="wedgeRoundRectCallout">
            <a:avLst>
              <a:gd name="adj1" fmla="val 12895"/>
              <a:gd name="adj2" fmla="val 78460"/>
              <a:gd name="adj3" fmla="val 16667"/>
            </a:avLst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스케일업 </a:t>
            </a:r>
            <a:r>
              <a:rPr lang="en-US" altLang="ko-KR" sz="1100" b="1" dirty="0"/>
              <a:t>-&gt;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스케일러</a:t>
            </a:r>
            <a:endParaRPr lang="en-US" altLang="ko-KR" sz="1100" b="1" dirty="0"/>
          </a:p>
          <a:p>
            <a:pPr algn="ctr"/>
            <a:r>
              <a:rPr lang="en-US" altLang="ko-KR" sz="1100" b="1" dirty="0"/>
              <a:t>&lt;</a:t>
            </a:r>
            <a:r>
              <a:rPr lang="ko-KR" altLang="en-US" sz="1100" b="1" dirty="0"/>
              <a:t>정부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지방자치단체 계약</a:t>
            </a:r>
            <a:r>
              <a:rPr lang="en-US" altLang="ko-KR" sz="1100" b="1" dirty="0"/>
              <a:t>, IPO, VC</a:t>
            </a:r>
            <a:r>
              <a:rPr lang="ko-KR" altLang="en-US" sz="1100" b="1" dirty="0"/>
              <a:t> 투자</a:t>
            </a:r>
            <a:r>
              <a:rPr lang="en-US" altLang="ko-KR" sz="1100" b="1" dirty="0"/>
              <a:t>, </a:t>
            </a:r>
            <a:r>
              <a:rPr lang="ko-KR" altLang="en-US" sz="1100" b="1" dirty="0" err="1"/>
              <a:t>오픈이노베이션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1C096B4-BE5D-4534-57C2-F516A9E7DE69}"/>
              </a:ext>
            </a:extLst>
          </p:cNvPr>
          <p:cNvSpPr/>
          <p:nvPr/>
        </p:nvSpPr>
        <p:spPr>
          <a:xfrm>
            <a:off x="6759851" y="3250923"/>
            <a:ext cx="317598" cy="3139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F5F97E4-6B57-02F5-4F86-5D2F9A86B6F8}"/>
              </a:ext>
            </a:extLst>
          </p:cNvPr>
          <p:cNvSpPr/>
          <p:nvPr/>
        </p:nvSpPr>
        <p:spPr>
          <a:xfrm>
            <a:off x="9750558" y="2756110"/>
            <a:ext cx="317598" cy="3139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5" name="말풍선: 모서리가 둥근 사각형 20">
            <a:extLst>
              <a:ext uri="{FF2B5EF4-FFF2-40B4-BE49-F238E27FC236}">
                <a16:creationId xmlns:a16="http://schemas.microsoft.com/office/drawing/2014/main" id="{39F3688A-DD01-ADFE-9F40-FE179E230721}"/>
              </a:ext>
            </a:extLst>
          </p:cNvPr>
          <p:cNvSpPr/>
          <p:nvPr/>
        </p:nvSpPr>
        <p:spPr>
          <a:xfrm>
            <a:off x="8939771" y="1515830"/>
            <a:ext cx="2716358" cy="718168"/>
          </a:xfrm>
          <a:prstGeom prst="wedgeRoundRectCallout">
            <a:avLst>
              <a:gd name="adj1" fmla="val -12664"/>
              <a:gd name="adj2" fmla="val 105828"/>
              <a:gd name="adj3" fmla="val 16667"/>
            </a:avLst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/>
              <a:t>스케일러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-&gt; </a:t>
            </a:r>
            <a:r>
              <a:rPr lang="ko-KR" altLang="en-US" sz="1100" b="1" dirty="0" err="1"/>
              <a:t>유니콘</a:t>
            </a:r>
            <a:endParaRPr lang="en-US" altLang="ko-KR" sz="1100" b="1" dirty="0"/>
          </a:p>
          <a:p>
            <a:pPr algn="ctr"/>
            <a:r>
              <a:rPr lang="en-US" altLang="ko-KR" sz="1100" b="1" dirty="0"/>
              <a:t>&lt;</a:t>
            </a:r>
            <a:r>
              <a:rPr lang="ko-KR" altLang="en-US" sz="1100" b="1" dirty="0"/>
              <a:t>유상증자</a:t>
            </a:r>
            <a:r>
              <a:rPr lang="en-US" altLang="ko-KR" sz="1100" b="1" dirty="0"/>
              <a:t>, M&amp;A</a:t>
            </a:r>
          </a:p>
          <a:p>
            <a:pPr algn="ctr"/>
            <a:r>
              <a:rPr lang="ko-KR" altLang="en-US" sz="1100" b="1" dirty="0"/>
              <a:t>시장의 플랫폼화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6A4CEBF2-91B2-B88F-2D39-627564A91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016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354E3C-F662-0B63-C68C-B2A03A376110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1E5C82-75C5-39BD-E574-4D89666EBF37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1A595F-A9BB-DC6B-45DB-C87FBBCCAA01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CCC60C-2ED9-4ACC-AB62-67A49D704308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9F3C8FF-454B-72C9-DF7E-14C0C45982EA}"/>
              </a:ext>
            </a:extLst>
          </p:cNvPr>
          <p:cNvGrpSpPr/>
          <p:nvPr/>
        </p:nvGrpSpPr>
        <p:grpSpPr>
          <a:xfrm>
            <a:off x="450631" y="1756580"/>
            <a:ext cx="4253359" cy="4466851"/>
            <a:chOff x="549995" y="1537683"/>
            <a:chExt cx="4253359" cy="468574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B098F0D-DEE2-D12B-21E6-AB7BA2BC1114}"/>
                </a:ext>
              </a:extLst>
            </p:cNvPr>
            <p:cNvGrpSpPr/>
            <p:nvPr/>
          </p:nvGrpSpPr>
          <p:grpSpPr>
            <a:xfrm>
              <a:off x="549995" y="1537683"/>
              <a:ext cx="4253359" cy="3742291"/>
              <a:chOff x="549995" y="1537683"/>
              <a:chExt cx="4731892" cy="486904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1A4545B-3BF6-81CD-ED96-A03F2A807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995" y="1537683"/>
                <a:ext cx="4731892" cy="4869046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52D6BBF-B9B6-B687-404B-2F1BA1818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995" y="4103578"/>
                <a:ext cx="4731892" cy="1216739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F986C72-1452-CF33-A2ED-309A86295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995" y="5320318"/>
                <a:ext cx="4627933" cy="1086412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53B7BAD6-C41D-66F6-0AC9-E6D0F0989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995" y="2754421"/>
                <a:ext cx="4627933" cy="1216739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5993BEE-AE9F-F6E2-47E6-2C4D2AF6A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5735" y="5318027"/>
              <a:ext cx="4221878" cy="90540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125D45C-D823-9469-9C48-7D0D851977DB}"/>
              </a:ext>
            </a:extLst>
          </p:cNvPr>
          <p:cNvSpPr txBox="1"/>
          <p:nvPr/>
        </p:nvSpPr>
        <p:spPr>
          <a:xfrm>
            <a:off x="5555411" y="60729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7" name="온라인 미디어 6" descr="나홀로 자영업자 급증, 폐업 공제금도 역대 최대">
            <a:hlinkClick r:id="" action="ppaction://media"/>
            <a:extLst>
              <a:ext uri="{FF2B5EF4-FFF2-40B4-BE49-F238E27FC236}">
                <a16:creationId xmlns:a16="http://schemas.microsoft.com/office/drawing/2014/main" id="{205F5288-2260-1C89-C5AC-AC64FF6ECBD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555411" y="1598146"/>
            <a:ext cx="6228846" cy="46252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17D343-062B-7424-721E-5D413493EB3B}"/>
              </a:ext>
            </a:extLst>
          </p:cNvPr>
          <p:cNvSpPr txBox="1"/>
          <p:nvPr/>
        </p:nvSpPr>
        <p:spPr>
          <a:xfrm>
            <a:off x="717556" y="639720"/>
            <a:ext cx="265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solidFill>
                  <a:schemeClr val="tx2">
                    <a:lumMod val="50000"/>
                  </a:schemeClr>
                </a:solidFill>
              </a:rPr>
              <a:t>프로젝요</a:t>
            </a:r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 개요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2B9967-29DB-9B16-658F-6A7B3D69BFB1}"/>
              </a:ext>
            </a:extLst>
          </p:cNvPr>
          <p:cNvSpPr txBox="1"/>
          <p:nvPr/>
        </p:nvSpPr>
        <p:spPr>
          <a:xfrm>
            <a:off x="5555410" y="6242722"/>
            <a:ext cx="6228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chemeClr val="accent3">
                    <a:lumMod val="75000"/>
                  </a:schemeClr>
                </a:solidFill>
              </a:rPr>
              <a:t>2023</a:t>
            </a:r>
            <a:r>
              <a:rPr kumimoji="1" lang="ko-KR" altLang="en-US" sz="1400" b="1" dirty="0">
                <a:solidFill>
                  <a:schemeClr val="accent3">
                    <a:lumMod val="75000"/>
                  </a:schemeClr>
                </a:solidFill>
              </a:rPr>
              <a:t>년 </a:t>
            </a:r>
            <a:r>
              <a:rPr kumimoji="1" lang="en-US" altLang="ko-KR" sz="1400" b="1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r>
              <a:rPr kumimoji="1" lang="ko-KR" altLang="en-US" sz="1400" b="1" dirty="0">
                <a:solidFill>
                  <a:schemeClr val="accent3">
                    <a:lumMod val="75000"/>
                  </a:schemeClr>
                </a:solidFill>
              </a:rPr>
              <a:t>월 </a:t>
            </a:r>
            <a:r>
              <a:rPr kumimoji="1" lang="en-US" altLang="ko-KR" sz="1400" b="1" dirty="0">
                <a:solidFill>
                  <a:schemeClr val="accent3">
                    <a:lumMod val="75000"/>
                  </a:schemeClr>
                </a:solidFill>
              </a:rPr>
              <a:t>31</a:t>
            </a:r>
            <a:r>
              <a:rPr kumimoji="1" lang="ko-KR" altLang="en-US" sz="1400" b="1" dirty="0">
                <a:solidFill>
                  <a:schemeClr val="accent3">
                    <a:lumMod val="75000"/>
                  </a:schemeClr>
                </a:solidFill>
              </a:rPr>
              <a:t>일 </a:t>
            </a:r>
            <a:r>
              <a:rPr kumimoji="1" lang="en-US" altLang="ko-KR" sz="1400" b="1" dirty="0">
                <a:solidFill>
                  <a:schemeClr val="accent3">
                    <a:lumMod val="75000"/>
                  </a:schemeClr>
                </a:solidFill>
              </a:rPr>
              <a:t>KNN</a:t>
            </a:r>
            <a:r>
              <a:rPr kumimoji="1" lang="ko-KR" altLang="en-US" sz="1400" b="1" dirty="0">
                <a:solidFill>
                  <a:schemeClr val="accent3">
                    <a:lumMod val="75000"/>
                  </a:schemeClr>
                </a:solidFill>
              </a:rPr>
              <a:t> 뉴스</a:t>
            </a:r>
            <a:endParaRPr kumimoji="1" lang="ko-Kore-KR" altLang="en-US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C61DA267-37C7-9E8B-F2ED-8F604280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478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6" y="639720"/>
            <a:ext cx="3319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사업화 계획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6" name="내용 개체 틀 10">
            <a:extLst>
              <a:ext uri="{FF2B5EF4-FFF2-40B4-BE49-F238E27FC236}">
                <a16:creationId xmlns:a16="http://schemas.microsoft.com/office/drawing/2014/main" id="{39D79F50-9754-9DFC-9FC0-856783AF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9745021"/>
              </p:ext>
            </p:extLst>
          </p:nvPr>
        </p:nvGraphicFramePr>
        <p:xfrm>
          <a:off x="1805354" y="4962392"/>
          <a:ext cx="9847383" cy="1529903"/>
        </p:xfrm>
        <a:graphic>
          <a:graphicData uri="http://schemas.openxmlformats.org/drawingml/2006/table">
            <a:tbl>
              <a:tblPr/>
              <a:tblGrid>
                <a:gridCol w="545895">
                  <a:extLst>
                    <a:ext uri="{9D8B030D-6E8A-4147-A177-3AD203B41FA5}">
                      <a16:colId xmlns:a16="http://schemas.microsoft.com/office/drawing/2014/main" val="44956028"/>
                    </a:ext>
                  </a:extLst>
                </a:gridCol>
                <a:gridCol w="2210894">
                  <a:extLst>
                    <a:ext uri="{9D8B030D-6E8A-4147-A177-3AD203B41FA5}">
                      <a16:colId xmlns:a16="http://schemas.microsoft.com/office/drawing/2014/main" val="1046605188"/>
                    </a:ext>
                  </a:extLst>
                </a:gridCol>
                <a:gridCol w="1506850">
                  <a:extLst>
                    <a:ext uri="{9D8B030D-6E8A-4147-A177-3AD203B41FA5}">
                      <a16:colId xmlns:a16="http://schemas.microsoft.com/office/drawing/2014/main" val="3166285830"/>
                    </a:ext>
                  </a:extLst>
                </a:gridCol>
                <a:gridCol w="1170827">
                  <a:extLst>
                    <a:ext uri="{9D8B030D-6E8A-4147-A177-3AD203B41FA5}">
                      <a16:colId xmlns:a16="http://schemas.microsoft.com/office/drawing/2014/main" val="1747982564"/>
                    </a:ext>
                  </a:extLst>
                </a:gridCol>
                <a:gridCol w="1376368">
                  <a:extLst>
                    <a:ext uri="{9D8B030D-6E8A-4147-A177-3AD203B41FA5}">
                      <a16:colId xmlns:a16="http://schemas.microsoft.com/office/drawing/2014/main" val="81224486"/>
                    </a:ext>
                  </a:extLst>
                </a:gridCol>
                <a:gridCol w="1195578">
                  <a:extLst>
                    <a:ext uri="{9D8B030D-6E8A-4147-A177-3AD203B41FA5}">
                      <a16:colId xmlns:a16="http://schemas.microsoft.com/office/drawing/2014/main" val="1341864857"/>
                    </a:ext>
                  </a:extLst>
                </a:gridCol>
                <a:gridCol w="1840971">
                  <a:extLst>
                    <a:ext uri="{9D8B030D-6E8A-4147-A177-3AD203B41FA5}">
                      <a16:colId xmlns:a16="http://schemas.microsoft.com/office/drawing/2014/main" val="676072795"/>
                    </a:ext>
                  </a:extLst>
                </a:gridCol>
              </a:tblGrid>
              <a:tr h="4390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목표시장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 시기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량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금액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718429"/>
                  </a:ext>
                </a:extLst>
              </a:tr>
              <a:tr h="36361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8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패션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)/</a:t>
                      </a:r>
                    </a:p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오프라인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외식업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수도권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시장분석</a:t>
                      </a:r>
                      <a:endParaRPr lang="en-US" altLang="ko-KR" sz="8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시계열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군집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감성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상권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8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하반기</a:t>
                      </a:r>
                      <a:endParaRPr lang="ko-KR" altLang="en-US" sz="8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거래량</a:t>
                      </a:r>
                      <a:endParaRPr lang="en-US" altLang="ko-KR" sz="8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천개</a:t>
                      </a:r>
                      <a:endParaRPr lang="en-US" sz="8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정액 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2~5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</a:t>
                      </a:r>
                      <a:endParaRPr lang="ko-KR" altLang="en-US" sz="8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매출액 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2~5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천만원 </a:t>
                      </a:r>
                      <a:endParaRPr lang="ko-KR" altLang="en-US" sz="8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900044"/>
                  </a:ext>
                </a:extLst>
              </a:tr>
              <a:tr h="36361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8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온라인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패션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800" i="0" kern="0" spc="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코스메틱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)/</a:t>
                      </a:r>
                    </a:p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오프라인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외식업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숙박업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endParaRPr lang="ko-KR" altLang="en-US" sz="8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시장분석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+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컨설팅</a:t>
                      </a:r>
                      <a:endParaRPr lang="en-US" sz="8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endParaRPr lang="en-US" sz="8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거래량</a:t>
                      </a:r>
                      <a:endParaRPr lang="en-US" altLang="ko-KR" sz="8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천개</a:t>
                      </a:r>
                      <a:endParaRPr lang="en-US" sz="8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정액 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</a:t>
                      </a:r>
                      <a:endParaRPr lang="ko-KR" altLang="en-US" sz="8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매출액 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억원</a:t>
                      </a:r>
                      <a:endParaRPr lang="ko-KR" altLang="en-US" sz="8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003257"/>
                  </a:ext>
                </a:extLst>
              </a:tr>
              <a:tr h="36361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8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i="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온오프라인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통합</a:t>
                      </a:r>
                      <a:endParaRPr lang="ko-KR" altLang="en-US" sz="8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시장분석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컨설팅</a:t>
                      </a:r>
                      <a:endParaRPr lang="en-US" altLang="ko-KR" sz="8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800" i="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오픈이노베이션</a:t>
                      </a:r>
                      <a:endParaRPr lang="en-US" sz="8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상반기</a:t>
                      </a:r>
                      <a:endParaRPr lang="ko-KR" altLang="en-US" sz="8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거래량 </a:t>
                      </a:r>
                      <a:endParaRPr lang="en-US" altLang="ko-KR" sz="8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 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천개</a:t>
                      </a:r>
                      <a:endParaRPr lang="ko-KR" altLang="en-US" sz="8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다양화</a:t>
                      </a:r>
                      <a:endParaRPr lang="en-US" altLang="ko-KR" sz="8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(3, 5, 10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8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매출액 최대 </a:t>
                      </a:r>
                      <a:r>
                        <a:rPr lang="en-US" altLang="ko-KR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8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억원</a:t>
                      </a:r>
                      <a:endParaRPr lang="ko-KR" altLang="en-US" sz="8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506030"/>
                  </a:ext>
                </a:extLst>
              </a:tr>
            </a:tbl>
          </a:graphicData>
        </a:graphic>
      </p:graphicFrame>
      <p:pic>
        <p:nvPicPr>
          <p:cNvPr id="17" name="Picture 8">
            <a:extLst>
              <a:ext uri="{FF2B5EF4-FFF2-40B4-BE49-F238E27FC236}">
                <a16:creationId xmlns:a16="http://schemas.microsoft.com/office/drawing/2014/main" id="{0D1566CE-8C70-DCE8-F39E-0B58B7890555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2"/>
          <a:stretch/>
        </p:blipFill>
        <p:spPr bwMode="auto">
          <a:xfrm>
            <a:off x="5996327" y="1646562"/>
            <a:ext cx="4202750" cy="264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0979137-99B6-EDED-525F-FCA22D2639A9}"/>
              </a:ext>
            </a:extLst>
          </p:cNvPr>
          <p:cNvSpPr txBox="1"/>
          <p:nvPr/>
        </p:nvSpPr>
        <p:spPr>
          <a:xfrm>
            <a:off x="110905" y="2238543"/>
            <a:ext cx="1483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</a:t>
            </a:r>
            <a:r>
              <a:rPr lang="ko-KR" altLang="en-US" sz="1200" b="1" dirty="0"/>
              <a:t>유사 사업모델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EE7380-0A1D-D61C-FFE4-D6F94EFA8248}"/>
              </a:ext>
            </a:extLst>
          </p:cNvPr>
          <p:cNvSpPr txBox="1"/>
          <p:nvPr/>
        </p:nvSpPr>
        <p:spPr>
          <a:xfrm>
            <a:off x="110905" y="5526808"/>
            <a:ext cx="1483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</a:t>
            </a:r>
            <a:r>
              <a:rPr lang="ko-KR" altLang="en-US" sz="1200" b="1" dirty="0"/>
              <a:t>목표시장 계획안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6BBE0A8-D24E-E8E1-9E4C-3FFE1DBB2A7E}"/>
              </a:ext>
            </a:extLst>
          </p:cNvPr>
          <p:cNvGrpSpPr/>
          <p:nvPr/>
        </p:nvGrpSpPr>
        <p:grpSpPr>
          <a:xfrm>
            <a:off x="1805354" y="1646562"/>
            <a:ext cx="3798277" cy="2644086"/>
            <a:chOff x="3634391" y="1411816"/>
            <a:chExt cx="2859241" cy="3269680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2DEE39C-B8D1-59BE-BBB0-5D698B6F6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4391" y="1411816"/>
              <a:ext cx="2859241" cy="3269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243472-3F94-1231-36B0-AFE04C3E155B}"/>
                </a:ext>
              </a:extLst>
            </p:cNvPr>
            <p:cNvSpPr txBox="1"/>
            <p:nvPr/>
          </p:nvSpPr>
          <p:spPr>
            <a:xfrm>
              <a:off x="3918340" y="1592114"/>
              <a:ext cx="867057" cy="157667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endParaRPr lang="ko-KR" alt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B27002-ADE1-58D9-67ED-1065C83FE536}"/>
              </a:ext>
            </a:extLst>
          </p:cNvPr>
          <p:cNvSpPr/>
          <p:nvPr/>
        </p:nvSpPr>
        <p:spPr>
          <a:xfrm>
            <a:off x="115007" y="4659413"/>
            <a:ext cx="11902967" cy="8780"/>
          </a:xfrm>
          <a:prstGeom prst="rect">
            <a:avLst/>
          </a:prstGeom>
          <a:solidFill>
            <a:schemeClr val="bg2">
              <a:lumMod val="50000"/>
              <a:alpha val="6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1C2A83-DC2B-11CD-8CAC-D79F04204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4313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6" y="639720"/>
            <a:ext cx="3319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사업화 계획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923A291-9F0C-8BC9-A993-775DC2BC7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086464"/>
              </p:ext>
            </p:extLst>
          </p:nvPr>
        </p:nvGraphicFramePr>
        <p:xfrm>
          <a:off x="345125" y="4346272"/>
          <a:ext cx="6757730" cy="1892423"/>
        </p:xfrm>
        <a:graphic>
          <a:graphicData uri="http://schemas.openxmlformats.org/drawingml/2006/table">
            <a:tbl>
              <a:tblPr/>
              <a:tblGrid>
                <a:gridCol w="456226">
                  <a:extLst>
                    <a:ext uri="{9D8B030D-6E8A-4147-A177-3AD203B41FA5}">
                      <a16:colId xmlns:a16="http://schemas.microsoft.com/office/drawing/2014/main" val="1777550329"/>
                    </a:ext>
                  </a:extLst>
                </a:gridCol>
                <a:gridCol w="2100501">
                  <a:extLst>
                    <a:ext uri="{9D8B030D-6E8A-4147-A177-3AD203B41FA5}">
                      <a16:colId xmlns:a16="http://schemas.microsoft.com/office/drawing/2014/main" val="2886440461"/>
                    </a:ext>
                  </a:extLst>
                </a:gridCol>
                <a:gridCol w="1661888">
                  <a:extLst>
                    <a:ext uri="{9D8B030D-6E8A-4147-A177-3AD203B41FA5}">
                      <a16:colId xmlns:a16="http://schemas.microsoft.com/office/drawing/2014/main" val="3932607082"/>
                    </a:ext>
                  </a:extLst>
                </a:gridCol>
                <a:gridCol w="2539115">
                  <a:extLst>
                    <a:ext uri="{9D8B030D-6E8A-4147-A177-3AD203B41FA5}">
                      <a16:colId xmlns:a16="http://schemas.microsoft.com/office/drawing/2014/main" val="4002091439"/>
                    </a:ext>
                  </a:extLst>
                </a:gridCol>
              </a:tblGrid>
              <a:tr h="41244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내용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기간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내용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609878"/>
                  </a:ext>
                </a:extLst>
              </a:tr>
              <a:tr h="45525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투자 유치</a:t>
                      </a: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시리즈 </a:t>
                      </a: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A)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24.06~25.06</a:t>
                      </a:r>
                      <a:endParaRPr 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창업</a:t>
                      </a: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자금협약 및 외부 컨설팅</a:t>
                      </a: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정식 출시 전 수정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163657"/>
                  </a:ext>
                </a:extLst>
              </a:tr>
              <a:tr h="34157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정식 출시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하반기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24.12 </a:t>
                      </a: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 정식 출범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03402"/>
                  </a:ext>
                </a:extLst>
              </a:tr>
              <a:tr h="34157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신제품 홍보 프로모션 및 마케팅 진행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24.12~25.06</a:t>
                      </a:r>
                      <a:endParaRPr 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26.01 </a:t>
                      </a: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시리즈 </a:t>
                      </a: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 </a:t>
                      </a: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 유치 목표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434273"/>
                  </a:ext>
                </a:extLst>
              </a:tr>
              <a:tr h="34157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시스템 고도화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하반기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사업 확장 및 인력 충원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148603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B138EA-B11D-C194-9D92-F8DAA2FEF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520108"/>
              </p:ext>
            </p:extLst>
          </p:nvPr>
        </p:nvGraphicFramePr>
        <p:xfrm>
          <a:off x="345124" y="2008289"/>
          <a:ext cx="6757730" cy="1650114"/>
        </p:xfrm>
        <a:graphic>
          <a:graphicData uri="http://schemas.openxmlformats.org/drawingml/2006/table">
            <a:tbl>
              <a:tblPr/>
              <a:tblGrid>
                <a:gridCol w="456227">
                  <a:extLst>
                    <a:ext uri="{9D8B030D-6E8A-4147-A177-3AD203B41FA5}">
                      <a16:colId xmlns:a16="http://schemas.microsoft.com/office/drawing/2014/main" val="2435922516"/>
                    </a:ext>
                  </a:extLst>
                </a:gridCol>
                <a:gridCol w="2100501">
                  <a:extLst>
                    <a:ext uri="{9D8B030D-6E8A-4147-A177-3AD203B41FA5}">
                      <a16:colId xmlns:a16="http://schemas.microsoft.com/office/drawing/2014/main" val="2022375672"/>
                    </a:ext>
                  </a:extLst>
                </a:gridCol>
                <a:gridCol w="1661887">
                  <a:extLst>
                    <a:ext uri="{9D8B030D-6E8A-4147-A177-3AD203B41FA5}">
                      <a16:colId xmlns:a16="http://schemas.microsoft.com/office/drawing/2014/main" val="2617832448"/>
                    </a:ext>
                  </a:extLst>
                </a:gridCol>
                <a:gridCol w="2539115">
                  <a:extLst>
                    <a:ext uri="{9D8B030D-6E8A-4147-A177-3AD203B41FA5}">
                      <a16:colId xmlns:a16="http://schemas.microsoft.com/office/drawing/2014/main" val="631636675"/>
                    </a:ext>
                  </a:extLst>
                </a:gridCol>
              </a:tblGrid>
              <a:tr h="382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내용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기간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내용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178509"/>
                  </a:ext>
                </a:extLst>
              </a:tr>
              <a:tr h="3168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 개발 인력 채용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23.06~23.07</a:t>
                      </a:r>
                      <a:endParaRPr 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분석 전공 프로그래머 </a:t>
                      </a: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 채용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68080"/>
                  </a:ext>
                </a:extLst>
              </a:tr>
              <a:tr h="3168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900" i="0" kern="0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UI/UX </a:t>
                      </a: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23.07~23.09</a:t>
                      </a:r>
                      <a:endParaRPr 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</a:t>
                      </a: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UI/UX </a:t>
                      </a: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 외주 용역 계약</a:t>
                      </a: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</a:t>
                      </a: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923434"/>
                  </a:ext>
                </a:extLst>
              </a:tr>
              <a:tr h="3168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 웹사이트 제작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23.08~23.09</a:t>
                      </a:r>
                      <a:endParaRPr 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웹사이트 자체 제작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957017"/>
                  </a:ext>
                </a:extLst>
              </a:tr>
              <a:tr h="31687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베타테스트용 앱 개발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23.10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24.06 </a:t>
                      </a: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시리즈</a:t>
                      </a: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A </a:t>
                      </a:r>
                      <a:r>
                        <a:rPr lang="ko-KR" altLang="en-US" sz="900" i="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투자 유치 목표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026081"/>
                  </a:ext>
                </a:extLst>
              </a:tr>
            </a:tbl>
          </a:graphicData>
        </a:graphic>
      </p:graphicFrame>
      <p:pic>
        <p:nvPicPr>
          <p:cNvPr id="10" name="Picture 3">
            <a:extLst>
              <a:ext uri="{FF2B5EF4-FFF2-40B4-BE49-F238E27FC236}">
                <a16:creationId xmlns:a16="http://schemas.microsoft.com/office/drawing/2014/main" id="{E01A6A56-7E79-D360-2797-A7ABDE21D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97" y="2481319"/>
            <a:ext cx="4271806" cy="320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8C3238-0267-9CCC-9798-C540A8B750BD}"/>
              </a:ext>
            </a:extLst>
          </p:cNvPr>
          <p:cNvSpPr txBox="1"/>
          <p:nvPr/>
        </p:nvSpPr>
        <p:spPr>
          <a:xfrm>
            <a:off x="345124" y="1613410"/>
            <a:ext cx="36458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+mj-lt"/>
                <a:ea typeface="휴먼명조"/>
              </a:rPr>
              <a:t>&lt; </a:t>
            </a:r>
            <a:r>
              <a:rPr lang="ko-KR" altLang="en-US" sz="1200" b="1" dirty="0">
                <a:solidFill>
                  <a:srgbClr val="000000"/>
                </a:solidFill>
                <a:latin typeface="+mj-lt"/>
                <a:ea typeface="휴먼명조"/>
              </a:rPr>
              <a:t>사업 추진 일정</a:t>
            </a:r>
            <a:r>
              <a:rPr lang="en-US" altLang="ko-KR" sz="1200" b="1" dirty="0">
                <a:solidFill>
                  <a:srgbClr val="000000"/>
                </a:solidFill>
                <a:latin typeface="+mj-lt"/>
                <a:ea typeface="휴먼명조"/>
              </a:rPr>
              <a:t> (</a:t>
            </a:r>
            <a:r>
              <a:rPr lang="ko-KR" altLang="en-US" sz="1200" b="1" dirty="0">
                <a:solidFill>
                  <a:srgbClr val="000000"/>
                </a:solidFill>
                <a:latin typeface="+mj-lt"/>
                <a:ea typeface="휴먼명조"/>
              </a:rPr>
              <a:t>출범 전</a:t>
            </a:r>
            <a:r>
              <a:rPr lang="en-US" altLang="ko-KR" sz="1200" b="1" dirty="0">
                <a:solidFill>
                  <a:srgbClr val="000000"/>
                </a:solidFill>
                <a:latin typeface="+mj-lt"/>
                <a:ea typeface="휴먼명조"/>
              </a:rPr>
              <a:t>) &gt;</a:t>
            </a:r>
            <a:endParaRPr lang="en-US" altLang="ko-KR" sz="1200" b="1" dirty="0">
              <a:solidFill>
                <a:srgbClr val="000000"/>
              </a:solidFill>
              <a:latin typeface="HCI Poppy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8587E2-2965-8CC0-94B4-31BECE3A1B6B}"/>
              </a:ext>
            </a:extLst>
          </p:cNvPr>
          <p:cNvSpPr txBox="1"/>
          <p:nvPr/>
        </p:nvSpPr>
        <p:spPr>
          <a:xfrm>
            <a:off x="345123" y="3967083"/>
            <a:ext cx="36458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+mj-lt"/>
              </a:rPr>
              <a:t>&lt;</a:t>
            </a:r>
            <a:r>
              <a:rPr lang="ko-KR" altLang="en-US" sz="1200" b="1" dirty="0">
                <a:solidFill>
                  <a:srgbClr val="000000"/>
                </a:solidFill>
                <a:latin typeface="+mj-lt"/>
                <a:ea typeface="휴먼명조"/>
              </a:rPr>
              <a:t> 사업 추진 일정</a:t>
            </a:r>
            <a:r>
              <a:rPr lang="en-US" altLang="ko-KR" sz="1200" b="1" dirty="0">
                <a:solidFill>
                  <a:srgbClr val="000000"/>
                </a:solidFill>
                <a:latin typeface="+mj-lt"/>
                <a:ea typeface="휴먼명조"/>
              </a:rPr>
              <a:t> (</a:t>
            </a:r>
            <a:r>
              <a:rPr lang="ko-KR" altLang="en-US" sz="1200" b="1" dirty="0">
                <a:solidFill>
                  <a:srgbClr val="000000"/>
                </a:solidFill>
                <a:latin typeface="+mj-lt"/>
                <a:ea typeface="휴먼명조"/>
              </a:rPr>
              <a:t>출범 후</a:t>
            </a:r>
            <a:r>
              <a:rPr lang="en-US" altLang="ko-KR" sz="1200" b="1" dirty="0">
                <a:solidFill>
                  <a:srgbClr val="000000"/>
                </a:solidFill>
                <a:latin typeface="+mj-lt"/>
                <a:ea typeface="휴먼명조"/>
              </a:rPr>
              <a:t>) </a:t>
            </a:r>
            <a:r>
              <a:rPr lang="en-US" altLang="ko-KR" sz="1200" b="1" dirty="0">
                <a:solidFill>
                  <a:srgbClr val="000000"/>
                </a:solidFill>
                <a:latin typeface="+mj-lt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5430EB-4755-5548-4701-CDFDFC511243}"/>
              </a:ext>
            </a:extLst>
          </p:cNvPr>
          <p:cNvSpPr txBox="1"/>
          <p:nvPr/>
        </p:nvSpPr>
        <p:spPr>
          <a:xfrm>
            <a:off x="3196113" y="667939"/>
            <a:ext cx="2198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8597B1"/>
                </a:solidFill>
              </a:rPr>
              <a:t>사업 전체 로드맵</a:t>
            </a:r>
            <a:endParaRPr kumimoji="1" lang="ko-Kore-KR" altLang="en-US" b="1" dirty="0">
              <a:solidFill>
                <a:srgbClr val="8597B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426385-218D-7FCE-128C-C2ED01FC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0743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6" y="639720"/>
            <a:ext cx="3319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사업화 계획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5430EB-4755-5548-4701-CDFDFC511243}"/>
              </a:ext>
            </a:extLst>
          </p:cNvPr>
          <p:cNvSpPr txBox="1"/>
          <p:nvPr/>
        </p:nvSpPr>
        <p:spPr>
          <a:xfrm>
            <a:off x="3196113" y="667939"/>
            <a:ext cx="2198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8597B1"/>
                </a:solidFill>
              </a:rPr>
              <a:t>예상 자금 </a:t>
            </a:r>
            <a:r>
              <a:rPr kumimoji="1" lang="ko-KR" altLang="en-US" sz="2000" b="1" dirty="0" err="1">
                <a:solidFill>
                  <a:srgbClr val="8597B1"/>
                </a:solidFill>
              </a:rPr>
              <a:t>소요안</a:t>
            </a:r>
            <a:endParaRPr kumimoji="1" lang="ko-Kore-KR" altLang="en-US" b="1" dirty="0">
              <a:solidFill>
                <a:srgbClr val="8597B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09A3C2-7ED3-EB23-A613-E078679E8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350392"/>
              </p:ext>
            </p:extLst>
          </p:nvPr>
        </p:nvGraphicFramePr>
        <p:xfrm>
          <a:off x="768761" y="1771768"/>
          <a:ext cx="10654479" cy="2994732"/>
        </p:xfrm>
        <a:graphic>
          <a:graphicData uri="http://schemas.openxmlformats.org/drawingml/2006/table">
            <a:tbl>
              <a:tblPr/>
              <a:tblGrid>
                <a:gridCol w="1805328">
                  <a:extLst>
                    <a:ext uri="{9D8B030D-6E8A-4147-A177-3AD203B41FA5}">
                      <a16:colId xmlns:a16="http://schemas.microsoft.com/office/drawing/2014/main" val="516278573"/>
                    </a:ext>
                  </a:extLst>
                </a:gridCol>
                <a:gridCol w="2856372">
                  <a:extLst>
                    <a:ext uri="{9D8B030D-6E8A-4147-A177-3AD203B41FA5}">
                      <a16:colId xmlns:a16="http://schemas.microsoft.com/office/drawing/2014/main" val="823746372"/>
                    </a:ext>
                  </a:extLst>
                </a:gridCol>
                <a:gridCol w="1577538">
                  <a:extLst>
                    <a:ext uri="{9D8B030D-6E8A-4147-A177-3AD203B41FA5}">
                      <a16:colId xmlns:a16="http://schemas.microsoft.com/office/drawing/2014/main" val="950603300"/>
                    </a:ext>
                  </a:extLst>
                </a:gridCol>
                <a:gridCol w="1717557">
                  <a:extLst>
                    <a:ext uri="{9D8B030D-6E8A-4147-A177-3AD203B41FA5}">
                      <a16:colId xmlns:a16="http://schemas.microsoft.com/office/drawing/2014/main" val="3507272819"/>
                    </a:ext>
                  </a:extLst>
                </a:gridCol>
                <a:gridCol w="1036135">
                  <a:extLst>
                    <a:ext uri="{9D8B030D-6E8A-4147-A177-3AD203B41FA5}">
                      <a16:colId xmlns:a16="http://schemas.microsoft.com/office/drawing/2014/main" val="2527890956"/>
                    </a:ext>
                  </a:extLst>
                </a:gridCol>
                <a:gridCol w="1661549">
                  <a:extLst>
                    <a:ext uri="{9D8B030D-6E8A-4147-A177-3AD203B41FA5}">
                      <a16:colId xmlns:a16="http://schemas.microsoft.com/office/drawing/2014/main" val="3663541581"/>
                    </a:ext>
                  </a:extLst>
                </a:gridCol>
              </a:tblGrid>
              <a:tr h="24561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 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584" marR="100584" marT="50292" marB="5029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산출근거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맨먼스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기준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584" marR="100584" marT="50292" marB="5029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584" marR="100584" marT="50292" marB="5029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938214"/>
                  </a:ext>
                </a:extLst>
              </a:tr>
              <a:tr h="245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2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정부지원금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ⓐ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584" marR="100584" marT="50292" marB="5029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대응자금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ⓑ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584" marR="100584" marT="50292" marB="5029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ⓐ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ⓑ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584" marR="100584" marT="50292" marB="5029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658814"/>
                  </a:ext>
                </a:extLst>
              </a:tr>
              <a:tr h="2522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현금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352684"/>
                  </a:ext>
                </a:extLst>
              </a:tr>
              <a:tr h="27823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인건비</a:t>
                      </a:r>
                      <a:endParaRPr lang="ko-KR" altLang="en-US" sz="900" b="1" i="0" kern="0" spc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9698" marR="1969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63500" indent="-12700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플랫폼 개발 및 유지보수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kern="0" spc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5,000,000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10,000,000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15,000,000</a:t>
                      </a:r>
                      <a:endParaRPr 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112713"/>
                  </a:ext>
                </a:extLst>
              </a:tr>
              <a:tr h="27823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i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63500" lvl="0" indent="-12700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고객센터 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CS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인력 고용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(4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명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 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150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만원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900" b="1" i="0" kern="0" spc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6,000,000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6,000,000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382896"/>
                  </a:ext>
                </a:extLst>
              </a:tr>
              <a:tr h="471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마케팅비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63500" indent="-12700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상세페이지 지원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함초롬바탕" panose="02030604000101010101" pitchFamily="18" charset="-127"/>
                          <a:ea typeface="+mn-ea"/>
                        </a:rPr>
                        <a:t>광고비 집행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함초롬바탕" panose="02030604000101010101" pitchFamily="18" charset="-127"/>
                          <a:ea typeface="+mn-ea"/>
                        </a:rPr>
                        <a:t>(6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함초롬바탕" panose="02030604000101010101" pitchFamily="18" charset="-127"/>
                          <a:ea typeface="+mn-ea"/>
                        </a:rPr>
                        <a:t>천만원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함초롬바탕" panose="02030604000101010101" pitchFamily="18" charset="-127"/>
                          <a:ea typeface="+mn-ea"/>
                        </a:rPr>
                        <a:t>)(6</a:t>
                      </a:r>
                      <a:r>
                        <a:rPr lang="ko-KR" altLang="en-US" sz="900" b="1" i="0" kern="0" spc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함초롬바탕" panose="02030604000101010101" pitchFamily="18" charset="-127"/>
                          <a:ea typeface="+mn-ea"/>
                        </a:rPr>
                        <a:t>개월분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함초롬바탕" panose="02030604000101010101" pitchFamily="18" charset="-127"/>
                          <a:ea typeface="+mn-ea"/>
                        </a:rPr>
                        <a:t>)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15,000,000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45,000,000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60,000,000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054364"/>
                  </a:ext>
                </a:extLst>
              </a:tr>
              <a:tr h="4264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외주용역비</a:t>
                      </a:r>
                      <a:endParaRPr lang="ko-KR" altLang="en-US" sz="900" b="1" i="0" kern="0" spc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63500" indent="-12700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UI/UX 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*500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)(3</a:t>
                      </a:r>
                      <a:r>
                        <a:rPr lang="ko-KR" altLang="en-US" sz="900" b="1" i="0" kern="0" spc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개월분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kern="0" spc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15,000,000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15,000,000</a:t>
                      </a:r>
                      <a:endParaRPr lang="en-US" sz="900" i="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717408"/>
                  </a:ext>
                </a:extLst>
              </a:tr>
              <a:tr h="3224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고정비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임대료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이자비용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소모품비 외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천만원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endParaRPr lang="ko-KR" altLang="en-US" sz="15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3,500,000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6,500,000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i="0" dirty="0">
                        <a:solidFill>
                          <a:schemeClr val="tx1"/>
                        </a:solidFill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10,000,000</a:t>
                      </a:r>
                      <a:endParaRPr lang="ko-KR" altLang="en-US" sz="1500" i="0" dirty="0">
                        <a:solidFill>
                          <a:schemeClr val="tx1"/>
                        </a:solidFill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087809"/>
                  </a:ext>
                </a:extLst>
              </a:tr>
              <a:tr h="37182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 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0584" marR="100584" marT="50292" marB="5029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23,500,000(6</a:t>
                      </a:r>
                      <a:r>
                        <a:rPr lang="ko-KR" altLang="en-US" sz="900" b="1" i="1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개월분</a:t>
                      </a:r>
                      <a:r>
                        <a:rPr lang="ko-KR" altLang="en-US" sz="900" b="1" i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합계</a:t>
                      </a:r>
                      <a:r>
                        <a:rPr lang="en-US" altLang="ko-KR" sz="900" b="1" i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900" b="1" i="1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11,000,000(1</a:t>
                      </a:r>
                      <a:r>
                        <a:rPr lang="ko-KR" altLang="en-US" sz="900" b="1" i="1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개월분</a:t>
                      </a:r>
                      <a:r>
                        <a:rPr lang="en-US" altLang="ko-KR" sz="900" b="1" i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82,500,000(6</a:t>
                      </a:r>
                      <a:r>
                        <a:rPr lang="ko-KR" altLang="en-US" sz="900" b="1" i="1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개월분</a:t>
                      </a:r>
                      <a:r>
                        <a:rPr lang="ko-KR" altLang="en-US" sz="900" b="1" i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합계</a:t>
                      </a:r>
                      <a:r>
                        <a:rPr lang="en-US" altLang="ko-KR" sz="900" b="1" i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35,000,000(1</a:t>
                      </a:r>
                      <a:r>
                        <a:rPr lang="ko-KR" altLang="en-US" sz="900" b="1" i="1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개월분</a:t>
                      </a:r>
                      <a:r>
                        <a:rPr lang="en-US" altLang="ko-KR" sz="900" b="1" i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...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106,000,000(6</a:t>
                      </a:r>
                      <a:r>
                        <a:rPr lang="ko-KR" altLang="en-US" sz="900" b="1" i="1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개월분</a:t>
                      </a:r>
                      <a:r>
                        <a:rPr lang="ko-KR" altLang="en-US" sz="900" b="1" i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합계</a:t>
                      </a:r>
                      <a:r>
                        <a:rPr lang="en-US" altLang="ko-KR" sz="900" b="1" i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900" b="1" i="1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46,000,000(1</a:t>
                      </a:r>
                      <a:r>
                        <a:rPr lang="ko-KR" altLang="en-US" sz="900" b="1" i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 분</a:t>
                      </a:r>
                      <a:r>
                        <a:rPr lang="en-US" altLang="ko-KR" sz="900" b="1" i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57798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D33433D-1E41-442F-DEEE-D62C7F1F455A}"/>
              </a:ext>
            </a:extLst>
          </p:cNvPr>
          <p:cNvSpPr txBox="1"/>
          <p:nvPr/>
        </p:nvSpPr>
        <p:spPr>
          <a:xfrm>
            <a:off x="702207" y="5022959"/>
            <a:ext cx="4242576" cy="10803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고정비용</a:t>
            </a:r>
            <a:r>
              <a:rPr lang="en-GB" altLang="ko-KR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임대료</a:t>
            </a:r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이자비용</a:t>
            </a:r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소모품비 외</a:t>
            </a:r>
            <a:r>
              <a:rPr lang="en-GB" altLang="ko-KR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100" dirty="0">
              <a:solidFill>
                <a:schemeClr val="accent3">
                  <a:lumMod val="50000"/>
                </a:schemeClr>
              </a:solidFill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ko-KR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변동비용</a:t>
            </a:r>
            <a:r>
              <a:rPr lang="en-GB" altLang="ko-KR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인건비</a:t>
            </a:r>
            <a:r>
              <a:rPr lang="en-GB" altLang="ko-KR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마케팅비</a:t>
            </a:r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외주용역비</a:t>
            </a:r>
            <a:r>
              <a:rPr lang="en-GB" altLang="ko-KR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100" dirty="0">
              <a:solidFill>
                <a:schemeClr val="accent3">
                  <a:lumMod val="50000"/>
                </a:schemeClr>
              </a:solidFill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ko-KR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손익분기점</a:t>
            </a:r>
            <a:r>
              <a:rPr lang="en-GB" altLang="ko-KR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: (</a:t>
            </a:r>
            <a:r>
              <a:rPr lang="ko-KR" altLang="ko-KR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고정비</a:t>
            </a:r>
            <a:r>
              <a:rPr lang="en-GB" altLang="ko-KR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+</a:t>
            </a:r>
            <a:r>
              <a:rPr lang="ko-KR" altLang="ko-KR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목표이익</a:t>
            </a:r>
            <a:r>
              <a:rPr lang="en-GB" altLang="ko-KR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)/(1-</a:t>
            </a:r>
            <a:r>
              <a:rPr lang="ko-KR" altLang="ko-KR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변동비</a:t>
            </a:r>
            <a:r>
              <a:rPr lang="en-GB" altLang="ko-KR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/</a:t>
            </a:r>
            <a:r>
              <a:rPr lang="ko-KR" altLang="ko-KR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매출액</a:t>
            </a:r>
            <a:r>
              <a:rPr lang="en-GB" altLang="ko-KR" sz="110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ko-KR" sz="1100" dirty="0">
              <a:solidFill>
                <a:schemeClr val="accent3">
                  <a:lumMod val="50000"/>
                </a:schemeClr>
              </a:solidFill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ko-KR" sz="1100" dirty="0">
                <a:solidFill>
                  <a:schemeClr val="accent3">
                    <a:lumMod val="50000"/>
                  </a:schemeClr>
                </a:solidFill>
                <a:effectLst/>
                <a:ea typeface="HY헤드라인M" panose="02030600000101010101" pitchFamily="18" charset="-127"/>
                <a:cs typeface="Times New Roman" panose="02020603050405020304" pitchFamily="18" charset="0"/>
              </a:rPr>
              <a:t>목표이익률</a:t>
            </a:r>
            <a:r>
              <a:rPr lang="en-GB" altLang="ko-KR" sz="1100" dirty="0">
                <a:solidFill>
                  <a:schemeClr val="accent3">
                    <a:lumMod val="50000"/>
                  </a:schemeClr>
                </a:solidFill>
                <a:effectLst/>
                <a:ea typeface="HY헤드라인M" panose="02030600000101010101" pitchFamily="18" charset="-127"/>
                <a:cs typeface="Times New Roman" panose="02020603050405020304" pitchFamily="18" charset="0"/>
              </a:rPr>
              <a:t>: 10~15%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1F29C8-4690-FC01-54FA-9856100C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0439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539870A-A3DF-80D5-265D-0D9A6FC1B774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01CB-AFC2-3BBC-F67C-11263AAE6645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44437-33BC-9CC4-1BFF-C0A2B5650E06}"/>
              </a:ext>
            </a:extLst>
          </p:cNvPr>
          <p:cNvSpPr txBox="1"/>
          <p:nvPr/>
        </p:nvSpPr>
        <p:spPr>
          <a:xfrm>
            <a:off x="717556" y="639720"/>
            <a:ext cx="3319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사업화 계획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0274E9-F2E8-76C2-A5DD-2EEA92471D84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5430EB-4755-5548-4701-CDFDFC511243}"/>
              </a:ext>
            </a:extLst>
          </p:cNvPr>
          <p:cNvSpPr txBox="1"/>
          <p:nvPr/>
        </p:nvSpPr>
        <p:spPr>
          <a:xfrm>
            <a:off x="3196113" y="667939"/>
            <a:ext cx="2198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8597B1"/>
                </a:solidFill>
              </a:rPr>
              <a:t>자금 조달 계획</a:t>
            </a:r>
            <a:endParaRPr kumimoji="1" lang="ko-Kore-KR" altLang="en-US" b="1" dirty="0">
              <a:solidFill>
                <a:srgbClr val="8597B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FC41B59-027B-ED9D-711D-2494F5FDE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207790"/>
              </p:ext>
            </p:extLst>
          </p:nvPr>
        </p:nvGraphicFramePr>
        <p:xfrm>
          <a:off x="823762" y="1960474"/>
          <a:ext cx="10544475" cy="2937052"/>
        </p:xfrm>
        <a:graphic>
          <a:graphicData uri="http://schemas.openxmlformats.org/drawingml/2006/table">
            <a:tbl>
              <a:tblPr/>
              <a:tblGrid>
                <a:gridCol w="2039199">
                  <a:extLst>
                    <a:ext uri="{9D8B030D-6E8A-4147-A177-3AD203B41FA5}">
                      <a16:colId xmlns:a16="http://schemas.microsoft.com/office/drawing/2014/main" val="516278573"/>
                    </a:ext>
                  </a:extLst>
                </a:gridCol>
                <a:gridCol w="1207476">
                  <a:extLst>
                    <a:ext uri="{9D8B030D-6E8A-4147-A177-3AD203B41FA5}">
                      <a16:colId xmlns:a16="http://schemas.microsoft.com/office/drawing/2014/main" val="9506033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507272819"/>
                    </a:ext>
                  </a:extLst>
                </a:gridCol>
                <a:gridCol w="5316600">
                  <a:extLst>
                    <a:ext uri="{9D8B030D-6E8A-4147-A177-3AD203B41FA5}">
                      <a16:colId xmlns:a16="http://schemas.microsoft.com/office/drawing/2014/main" val="2836867134"/>
                    </a:ext>
                  </a:extLst>
                </a:gridCol>
              </a:tblGrid>
              <a:tr h="10591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자금흐름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외부차입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자기자본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228600" marR="0" indent="-22860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Both"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초기 투자자금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228600" marR="0" indent="-22860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Both"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이익잉여금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228600" marR="0" indent="-22860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Both"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외부 투자자금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938214"/>
                  </a:ext>
                </a:extLst>
              </a:tr>
              <a:tr h="3807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초기 투자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첫 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개월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900" b="1" i="0" kern="0" spc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55,000,000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300,000,000((1)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i="1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113592"/>
                  </a:ext>
                </a:extLst>
              </a:tr>
              <a:tr h="5026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목표이익</a:t>
                      </a:r>
                      <a:endParaRPr lang="en-US" altLang="ko-KR" sz="900" b="1" i="0" kern="0" spc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매출액 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55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백만원 가정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월별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900" b="1" i="0" kern="0" spc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9,000,000(2) 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매출 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55,000,000 - 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월별 소요비용 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46,000,000</a:t>
                      </a:r>
                      <a:endParaRPr lang="ko-KR" altLang="en-US" sz="900" b="1" i="0" kern="0" spc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4996372"/>
                  </a:ext>
                </a:extLst>
              </a:tr>
              <a:tr h="5028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차입상환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이후 이익누적</a:t>
                      </a:r>
                      <a:endParaRPr lang="en-US" altLang="ko-KR" sz="900" b="1" i="0" kern="0" spc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매출액 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억원 가정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월별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20,000,000(2)</a:t>
                      </a:r>
                      <a:endParaRPr lang="ko-KR" altLang="en-US" sz="9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 매출의 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10%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로 자금 재투자</a:t>
                      </a:r>
                      <a:endParaRPr lang="ko-KR" altLang="en-US" sz="900" b="1" i="0" kern="0" spc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9164371"/>
                  </a:ext>
                </a:extLst>
              </a:tr>
              <a:tr h="4917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외부투자 유치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약정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900" b="1" i="0" kern="0" spc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i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i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500,000,000(3)</a:t>
                      </a: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고도화 및 마케팅 예산으로 활용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</a:p>
                    <a:p>
                      <a:pPr marL="0" marR="381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이후 목표매출액 월 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억원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순이익률 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10% 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가정 시 약 </a:t>
                      </a:r>
                      <a:r>
                        <a:rPr lang="en-US" altLang="ko-KR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</a:t>
                      </a:r>
                      <a:r>
                        <a:rPr lang="ko-KR" altLang="en-US" sz="900" b="1" i="0" kern="0" spc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개월 이내 외부 투자자금 상환  </a:t>
                      </a:r>
                      <a:endParaRPr lang="en-US" altLang="ko-KR" sz="900" b="1" i="0" kern="0" spc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14321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2D7469E-0AB8-8105-4A35-799A67C4E682}"/>
              </a:ext>
            </a:extLst>
          </p:cNvPr>
          <p:cNvSpPr txBox="1"/>
          <p:nvPr/>
        </p:nvSpPr>
        <p:spPr>
          <a:xfrm>
            <a:off x="823761" y="5164750"/>
            <a:ext cx="10544476" cy="61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※ </a:t>
            </a:r>
            <a:r>
              <a:rPr lang="ko-KR" altLang="en-US" sz="1200" b="1" i="0" kern="0" spc="0" dirty="0">
                <a:solidFill>
                  <a:schemeClr val="accent3">
                    <a:lumMod val="50000"/>
                  </a:schemeClr>
                </a:solidFill>
                <a:effectLst/>
                <a:latin typeface="+mj-ea"/>
                <a:ea typeface="+mj-ea"/>
              </a:rPr>
              <a:t>차입상</a:t>
            </a:r>
            <a:r>
              <a:rPr lang="ko-KR" altLang="en-US" sz="1200" b="1" kern="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환 기간</a:t>
            </a:r>
            <a:r>
              <a:rPr lang="en-US" altLang="ko-KR" sz="1200" b="1" kern="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: 55,000,000/9,000,000= 6.1</a:t>
            </a:r>
            <a:r>
              <a:rPr lang="ko-KR" altLang="en-US" sz="1200" b="1" kern="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개월</a:t>
            </a:r>
            <a:r>
              <a:rPr lang="en-US" altLang="ko-KR" sz="1200" b="1" kern="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초기 투자자금 순회수기간</a:t>
            </a:r>
            <a:r>
              <a:rPr lang="en-US" altLang="ko-KR" sz="12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: 6.1</a:t>
            </a:r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개월</a:t>
            </a:r>
            <a:r>
              <a:rPr lang="en-US" altLang="ko-KR" sz="12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+300,000,000/20,000,000=15</a:t>
            </a:r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개월</a:t>
            </a:r>
            <a:r>
              <a:rPr lang="en-US" altLang="ko-KR" sz="12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= 21.1</a:t>
            </a:r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개월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B40EBE-7DA5-4B89-BD8D-21B898446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4438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3F50F37-0C48-C010-26BA-8CF4E0049FD4}"/>
              </a:ext>
            </a:extLst>
          </p:cNvPr>
          <p:cNvGrpSpPr/>
          <p:nvPr/>
        </p:nvGrpSpPr>
        <p:grpSpPr>
          <a:xfrm>
            <a:off x="-29737" y="0"/>
            <a:ext cx="12256411" cy="6858000"/>
            <a:chOff x="-29737" y="0"/>
            <a:chExt cx="12256411" cy="68580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AAB18BD-45E7-0AA6-4B99-67A09B921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12226675" cy="68580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205C7C7-8D71-E0BC-7701-029073E50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292" t="87475" r="68127" b="6118"/>
            <a:stretch/>
          </p:blipFill>
          <p:spPr>
            <a:xfrm>
              <a:off x="-29737" y="6418613"/>
              <a:ext cx="3932712" cy="43938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1522781-F669-5AF2-6484-C0B689C17FCC}"/>
              </a:ext>
            </a:extLst>
          </p:cNvPr>
          <p:cNvSpPr txBox="1"/>
          <p:nvPr/>
        </p:nvSpPr>
        <p:spPr>
          <a:xfrm>
            <a:off x="6013657" y="2932697"/>
            <a:ext cx="61279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</a:rPr>
              <a:t>07.</a:t>
            </a:r>
            <a:r>
              <a:rPr kumimoji="1" lang="en-US" altLang="ko-KR" sz="32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ko-KR" altLang="en-US" sz="3200" b="1" dirty="0">
                <a:solidFill>
                  <a:schemeClr val="accent3">
                    <a:lumMod val="50000"/>
                  </a:schemeClr>
                </a:solidFill>
              </a:rPr>
              <a:t>프로젝트 시연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EB5853-4BF2-D2C5-885E-5916ED298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8044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42A187FF-DA64-2C5B-F0A8-C25853C1BA0C}"/>
              </a:ext>
            </a:extLst>
          </p:cNvPr>
          <p:cNvGrpSpPr/>
          <p:nvPr/>
        </p:nvGrpSpPr>
        <p:grpSpPr>
          <a:xfrm>
            <a:off x="4204155" y="379514"/>
            <a:ext cx="3783689" cy="6098971"/>
            <a:chOff x="5579578" y="2792185"/>
            <a:chExt cx="2176493" cy="4470151"/>
          </a:xfrm>
          <a:solidFill>
            <a:schemeClr val="bg1"/>
          </a:solidFill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A11BB15E-A53F-5C98-199D-E0AA459726A3}"/>
                </a:ext>
              </a:extLst>
            </p:cNvPr>
            <p:cNvSpPr/>
            <p:nvPr/>
          </p:nvSpPr>
          <p:spPr>
            <a:xfrm>
              <a:off x="5579578" y="2792185"/>
              <a:ext cx="2176493" cy="4470151"/>
            </a:xfrm>
            <a:prstGeom prst="roundRect">
              <a:avLst/>
            </a:prstGeom>
            <a:grp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5" name="지연 64">
              <a:extLst>
                <a:ext uri="{FF2B5EF4-FFF2-40B4-BE49-F238E27FC236}">
                  <a16:creationId xmlns:a16="http://schemas.microsoft.com/office/drawing/2014/main" id="{8AF1F061-4511-96D1-AD40-C3444781C379}"/>
                </a:ext>
              </a:extLst>
            </p:cNvPr>
            <p:cNvSpPr/>
            <p:nvPr/>
          </p:nvSpPr>
          <p:spPr>
            <a:xfrm rot="5400000">
              <a:off x="6582779" y="2328726"/>
              <a:ext cx="170089" cy="1123549"/>
            </a:xfrm>
            <a:prstGeom prst="flowChartDela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E10DEF-052C-F4A1-A544-6FF6F1B243DE}"/>
              </a:ext>
            </a:extLst>
          </p:cNvPr>
          <p:cNvGrpSpPr/>
          <p:nvPr/>
        </p:nvGrpSpPr>
        <p:grpSpPr>
          <a:xfrm>
            <a:off x="5846742" y="455308"/>
            <a:ext cx="623928" cy="75188"/>
            <a:chOff x="6484688" y="2847737"/>
            <a:chExt cx="358902" cy="55108"/>
          </a:xfrm>
          <a:solidFill>
            <a:schemeClr val="bg1"/>
          </a:solidFill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EF360EF-3F5A-3322-6ADA-293CD914097D}"/>
                </a:ext>
              </a:extLst>
            </p:cNvPr>
            <p:cNvSpPr/>
            <p:nvPr/>
          </p:nvSpPr>
          <p:spPr>
            <a:xfrm flipH="1">
              <a:off x="6789590" y="2847737"/>
              <a:ext cx="54000" cy="5362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수행의 시작/종료 62">
              <a:extLst>
                <a:ext uri="{FF2B5EF4-FFF2-40B4-BE49-F238E27FC236}">
                  <a16:creationId xmlns:a16="http://schemas.microsoft.com/office/drawing/2014/main" id="{822DEC20-F9C3-417A-6D6E-204FFE172590}"/>
                </a:ext>
              </a:extLst>
            </p:cNvPr>
            <p:cNvSpPr/>
            <p:nvPr/>
          </p:nvSpPr>
          <p:spPr>
            <a:xfrm>
              <a:off x="6484688" y="2849220"/>
              <a:ext cx="257538" cy="53625"/>
            </a:xfrm>
            <a:prstGeom prst="flowChartTermina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59" name="Picture 8" descr="핸드폰 배터리 아이콘 - ico,png,icns,무료 아이콘 다운로드">
            <a:extLst>
              <a:ext uri="{FF2B5EF4-FFF2-40B4-BE49-F238E27FC236}">
                <a16:creationId xmlns:a16="http://schemas.microsoft.com/office/drawing/2014/main" id="{1C77FE04-6F39-2443-60B9-2598E1B1F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817" y="776398"/>
            <a:ext cx="218393" cy="19586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0" name="Picture 12" descr="와이파이 아이콘 로열티 무료 사진, 그림, 이미지 그리고 스톡포토그래피. Image 73136628.">
            <a:extLst>
              <a:ext uri="{FF2B5EF4-FFF2-40B4-BE49-F238E27FC236}">
                <a16:creationId xmlns:a16="http://schemas.microsoft.com/office/drawing/2014/main" id="{A643C165-47F2-1DCC-C0A6-5C414DF50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082" y="774375"/>
            <a:ext cx="213842" cy="19178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DEE66C2-82E9-1D56-096A-E991B6DBADBD}"/>
              </a:ext>
            </a:extLst>
          </p:cNvPr>
          <p:cNvSpPr txBox="1"/>
          <p:nvPr/>
        </p:nvSpPr>
        <p:spPr>
          <a:xfrm>
            <a:off x="4224763" y="713073"/>
            <a:ext cx="883992" cy="23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00" b="1" dirty="0">
                <a:solidFill>
                  <a:schemeClr val="accent3">
                    <a:lumMod val="50000"/>
                  </a:schemeClr>
                </a:solidFill>
              </a:rPr>
              <a:t>9:38</a:t>
            </a:r>
            <a:endParaRPr kumimoji="1" lang="ko-KR" altLang="en-US" sz="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04B2E1-8890-EC34-8526-C42259EF26AD}"/>
              </a:ext>
            </a:extLst>
          </p:cNvPr>
          <p:cNvSpPr txBox="1"/>
          <p:nvPr/>
        </p:nvSpPr>
        <p:spPr>
          <a:xfrm>
            <a:off x="4224763" y="1062397"/>
            <a:ext cx="883992" cy="35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700" b="1" dirty="0" err="1">
                <a:solidFill>
                  <a:schemeClr val="accent2">
                    <a:lumMod val="75000"/>
                    <a:alpha val="7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SoData</a:t>
            </a:r>
            <a:endParaRPr kumimoji="1" lang="en-US" altLang="ko-KR" sz="700" b="1" dirty="0">
              <a:solidFill>
                <a:schemeClr val="accent2">
                  <a:lumMod val="75000"/>
                  <a:alpha val="75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9178FD-51B0-73AD-780B-46842A0E9D51}"/>
              </a:ext>
            </a:extLst>
          </p:cNvPr>
          <p:cNvSpPr txBox="1"/>
          <p:nvPr/>
        </p:nvSpPr>
        <p:spPr>
          <a:xfrm>
            <a:off x="4224763" y="1682145"/>
            <a:ext cx="3763081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chemeClr val="tx2">
                    <a:lumMod val="50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사장님 안녕하세요</a:t>
            </a:r>
            <a:r>
              <a:rPr kumimoji="1" lang="en-US" altLang="ko-KR" sz="1600" b="1" dirty="0">
                <a:solidFill>
                  <a:schemeClr val="tx2">
                    <a:lumMod val="50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kumimoji="1" lang="en-US" altLang="ko-KR" sz="1600" b="1" dirty="0">
              <a:solidFill>
                <a:schemeClr val="tx2">
                  <a:lumMod val="50000"/>
                </a:schemeClr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chemeClr val="tx2">
                    <a:lumMod val="50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소상공인을 위한 데이터 분석</a:t>
            </a:r>
            <a:endParaRPr kumimoji="1" lang="en-US" altLang="ko-KR" sz="1600" b="1" dirty="0">
              <a:solidFill>
                <a:schemeClr val="tx2">
                  <a:lumMod val="50000"/>
                </a:schemeClr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chemeClr val="tx2">
                    <a:lumMod val="50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서비스 앱에 접속하신 걸 환영합니다</a:t>
            </a:r>
            <a:r>
              <a:rPr kumimoji="1" lang="en-US" altLang="ko-KR" sz="1600" b="1" dirty="0">
                <a:solidFill>
                  <a:schemeClr val="tx2">
                    <a:lumMod val="50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</p:txBody>
      </p:sp>
      <p:pic>
        <p:nvPicPr>
          <p:cNvPr id="44" name="Picture 2" descr="홈 아이콘 - 무료 상호 작용개 아이콘">
            <a:extLst>
              <a:ext uri="{FF2B5EF4-FFF2-40B4-BE49-F238E27FC236}">
                <a16:creationId xmlns:a16="http://schemas.microsoft.com/office/drawing/2014/main" id="{3C11D64C-2C90-83D0-115B-F2CC0E84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432" y="6061292"/>
            <a:ext cx="254565" cy="2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대화 아이콘 - ico,png,icns,무료 아이콘 다운로드">
            <a:extLst>
              <a:ext uri="{FF2B5EF4-FFF2-40B4-BE49-F238E27FC236}">
                <a16:creationId xmlns:a16="http://schemas.microsoft.com/office/drawing/2014/main" id="{264A39C0-4155-D730-3F2E-F20C23106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08" y="6023755"/>
            <a:ext cx="254565" cy="35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데이터 아이콘 에 Coolicons">
            <a:extLst>
              <a:ext uri="{FF2B5EF4-FFF2-40B4-BE49-F238E27FC236}">
                <a16:creationId xmlns:a16="http://schemas.microsoft.com/office/drawing/2014/main" id="{73369563-7828-EF3F-AD4C-EA0B0966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02" y="6042188"/>
            <a:ext cx="289298" cy="31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>
            <a:extLst>
              <a:ext uri="{FF2B5EF4-FFF2-40B4-BE49-F238E27FC236}">
                <a16:creationId xmlns:a16="http://schemas.microsoft.com/office/drawing/2014/main" id="{BB0AF5D1-DF02-1BB3-BE5D-2E687E63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3" t="38941" r="8353" b="882"/>
          <a:stretch/>
        </p:blipFill>
        <p:spPr bwMode="auto">
          <a:xfrm>
            <a:off x="5305874" y="3614981"/>
            <a:ext cx="1529447" cy="181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래픽 1" descr="사용자 단색으로 채워진">
            <a:extLst>
              <a:ext uri="{FF2B5EF4-FFF2-40B4-BE49-F238E27FC236}">
                <a16:creationId xmlns:a16="http://schemas.microsoft.com/office/drawing/2014/main" id="{627E147B-9EC6-8E31-902E-16EE09D81D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00901" y="6018094"/>
            <a:ext cx="387795" cy="387795"/>
          </a:xfrm>
          <a:prstGeom prst="rect">
            <a:avLst/>
          </a:prstGeom>
        </p:spPr>
      </p:pic>
      <p:pic>
        <p:nvPicPr>
          <p:cNvPr id="3" name="사장님 안녕하세요 소상공인을위한 데이.m4a">
            <a:hlinkClick r:id="" action="ppaction://media"/>
            <a:extLst>
              <a:ext uri="{FF2B5EF4-FFF2-40B4-BE49-F238E27FC236}">
                <a16:creationId xmlns:a16="http://schemas.microsoft.com/office/drawing/2014/main" id="{9AAF57D0-1CEF-D06A-30B9-76E5030189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0" y="7006239"/>
            <a:ext cx="535722" cy="53572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C94F03-77E4-07EF-3087-392D9707E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297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6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42A187FF-DA64-2C5B-F0A8-C25853C1BA0C}"/>
              </a:ext>
            </a:extLst>
          </p:cNvPr>
          <p:cNvGrpSpPr/>
          <p:nvPr/>
        </p:nvGrpSpPr>
        <p:grpSpPr>
          <a:xfrm>
            <a:off x="4204155" y="379514"/>
            <a:ext cx="3783689" cy="6098971"/>
            <a:chOff x="5579578" y="2792185"/>
            <a:chExt cx="2176493" cy="4470151"/>
          </a:xfrm>
          <a:solidFill>
            <a:schemeClr val="bg1"/>
          </a:solidFill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A11BB15E-A53F-5C98-199D-E0AA459726A3}"/>
                </a:ext>
              </a:extLst>
            </p:cNvPr>
            <p:cNvSpPr/>
            <p:nvPr/>
          </p:nvSpPr>
          <p:spPr>
            <a:xfrm>
              <a:off x="5579578" y="2792185"/>
              <a:ext cx="2176493" cy="4470151"/>
            </a:xfrm>
            <a:prstGeom prst="roundRect">
              <a:avLst/>
            </a:prstGeom>
            <a:grp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5" name="지연 64">
              <a:extLst>
                <a:ext uri="{FF2B5EF4-FFF2-40B4-BE49-F238E27FC236}">
                  <a16:creationId xmlns:a16="http://schemas.microsoft.com/office/drawing/2014/main" id="{8AF1F061-4511-96D1-AD40-C3444781C379}"/>
                </a:ext>
              </a:extLst>
            </p:cNvPr>
            <p:cNvSpPr/>
            <p:nvPr/>
          </p:nvSpPr>
          <p:spPr>
            <a:xfrm rot="5400000">
              <a:off x="6582779" y="2328726"/>
              <a:ext cx="170089" cy="1123549"/>
            </a:xfrm>
            <a:prstGeom prst="flowChartDela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E10DEF-052C-F4A1-A544-6FF6F1B243DE}"/>
              </a:ext>
            </a:extLst>
          </p:cNvPr>
          <p:cNvGrpSpPr/>
          <p:nvPr/>
        </p:nvGrpSpPr>
        <p:grpSpPr>
          <a:xfrm>
            <a:off x="5846742" y="455308"/>
            <a:ext cx="623928" cy="75188"/>
            <a:chOff x="6484688" y="2847737"/>
            <a:chExt cx="358902" cy="55108"/>
          </a:xfrm>
          <a:solidFill>
            <a:schemeClr val="bg1"/>
          </a:solidFill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EF360EF-3F5A-3322-6ADA-293CD914097D}"/>
                </a:ext>
              </a:extLst>
            </p:cNvPr>
            <p:cNvSpPr/>
            <p:nvPr/>
          </p:nvSpPr>
          <p:spPr>
            <a:xfrm flipH="1">
              <a:off x="6789590" y="2847737"/>
              <a:ext cx="54000" cy="5362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수행의 시작/종료 62">
              <a:extLst>
                <a:ext uri="{FF2B5EF4-FFF2-40B4-BE49-F238E27FC236}">
                  <a16:creationId xmlns:a16="http://schemas.microsoft.com/office/drawing/2014/main" id="{822DEC20-F9C3-417A-6D6E-204FFE172590}"/>
                </a:ext>
              </a:extLst>
            </p:cNvPr>
            <p:cNvSpPr/>
            <p:nvPr/>
          </p:nvSpPr>
          <p:spPr>
            <a:xfrm>
              <a:off x="6484688" y="2849220"/>
              <a:ext cx="257538" cy="53625"/>
            </a:xfrm>
            <a:prstGeom prst="flowChartTermina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59" name="Picture 8" descr="핸드폰 배터리 아이콘 - ico,png,icns,무료 아이콘 다운로드">
            <a:extLst>
              <a:ext uri="{FF2B5EF4-FFF2-40B4-BE49-F238E27FC236}">
                <a16:creationId xmlns:a16="http://schemas.microsoft.com/office/drawing/2014/main" id="{1C77FE04-6F39-2443-60B9-2598E1B1F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817" y="776398"/>
            <a:ext cx="218393" cy="19586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0" name="Picture 12" descr="와이파이 아이콘 로열티 무료 사진, 그림, 이미지 그리고 스톡포토그래피. Image 73136628.">
            <a:extLst>
              <a:ext uri="{FF2B5EF4-FFF2-40B4-BE49-F238E27FC236}">
                <a16:creationId xmlns:a16="http://schemas.microsoft.com/office/drawing/2014/main" id="{A643C165-47F2-1DCC-C0A6-5C414DF50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082" y="774375"/>
            <a:ext cx="213842" cy="19178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DEE66C2-82E9-1D56-096A-E991B6DBADBD}"/>
              </a:ext>
            </a:extLst>
          </p:cNvPr>
          <p:cNvSpPr txBox="1"/>
          <p:nvPr/>
        </p:nvSpPr>
        <p:spPr>
          <a:xfrm>
            <a:off x="4224763" y="713073"/>
            <a:ext cx="883992" cy="23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00" b="1" dirty="0">
                <a:solidFill>
                  <a:schemeClr val="accent3">
                    <a:lumMod val="50000"/>
                  </a:schemeClr>
                </a:solidFill>
              </a:rPr>
              <a:t>9:38</a:t>
            </a:r>
            <a:endParaRPr kumimoji="1" lang="ko-KR" altLang="en-US" sz="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04B2E1-8890-EC34-8526-C42259EF26AD}"/>
              </a:ext>
            </a:extLst>
          </p:cNvPr>
          <p:cNvSpPr txBox="1"/>
          <p:nvPr/>
        </p:nvSpPr>
        <p:spPr>
          <a:xfrm>
            <a:off x="4224763" y="1062397"/>
            <a:ext cx="883992" cy="35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700" b="1" dirty="0" err="1">
                <a:solidFill>
                  <a:schemeClr val="accent2">
                    <a:lumMod val="75000"/>
                    <a:alpha val="7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SoData</a:t>
            </a:r>
            <a:endParaRPr kumimoji="1" lang="en-US" altLang="ko-KR" sz="700" b="1" dirty="0">
              <a:solidFill>
                <a:schemeClr val="accent2">
                  <a:lumMod val="75000"/>
                  <a:alpha val="75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9178FD-51B0-73AD-780B-46842A0E9D51}"/>
              </a:ext>
            </a:extLst>
          </p:cNvPr>
          <p:cNvSpPr txBox="1"/>
          <p:nvPr/>
        </p:nvSpPr>
        <p:spPr>
          <a:xfrm>
            <a:off x="4224763" y="1682145"/>
            <a:ext cx="3763081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chemeClr val="tx2">
                    <a:lumMod val="50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접속 중입니다</a:t>
            </a:r>
            <a:r>
              <a:rPr kumimoji="1" lang="en-US" altLang="ko-KR" sz="1600" b="1" dirty="0">
                <a:solidFill>
                  <a:schemeClr val="tx2">
                    <a:lumMod val="50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kumimoji="1" lang="en-US" altLang="ko-KR" sz="1600" b="1" dirty="0">
              <a:solidFill>
                <a:schemeClr val="tx2">
                  <a:lumMod val="50000"/>
                </a:schemeClr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chemeClr val="tx2">
                    <a:lumMod val="50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잠시만 기다려주세요</a:t>
            </a:r>
            <a:r>
              <a:rPr kumimoji="1" lang="en-US" altLang="ko-KR" sz="1600" b="1" dirty="0">
                <a:solidFill>
                  <a:schemeClr val="tx2">
                    <a:lumMod val="50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</p:txBody>
      </p:sp>
      <p:pic>
        <p:nvPicPr>
          <p:cNvPr id="44" name="Picture 2" descr="홈 아이콘 - 무료 상호 작용개 아이콘">
            <a:extLst>
              <a:ext uri="{FF2B5EF4-FFF2-40B4-BE49-F238E27FC236}">
                <a16:creationId xmlns:a16="http://schemas.microsoft.com/office/drawing/2014/main" id="{3C11D64C-2C90-83D0-115B-F2CC0E84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432" y="6061292"/>
            <a:ext cx="254565" cy="2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대화 아이콘 - ico,png,icns,무료 아이콘 다운로드">
            <a:extLst>
              <a:ext uri="{FF2B5EF4-FFF2-40B4-BE49-F238E27FC236}">
                <a16:creationId xmlns:a16="http://schemas.microsoft.com/office/drawing/2014/main" id="{264A39C0-4155-D730-3F2E-F20C23106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08" y="6023755"/>
            <a:ext cx="254565" cy="35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데이터 아이콘 에 Coolicons">
            <a:extLst>
              <a:ext uri="{FF2B5EF4-FFF2-40B4-BE49-F238E27FC236}">
                <a16:creationId xmlns:a16="http://schemas.microsoft.com/office/drawing/2014/main" id="{73369563-7828-EF3F-AD4C-EA0B0966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02" y="6042188"/>
            <a:ext cx="289298" cy="31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그래픽 2" descr="모래가 다 떨어진 모래 시계 단색으로 채워진">
            <a:extLst>
              <a:ext uri="{FF2B5EF4-FFF2-40B4-BE49-F238E27FC236}">
                <a16:creationId xmlns:a16="http://schemas.microsoft.com/office/drawing/2014/main" id="{A76E08AA-FAAB-1B50-6E43-C178DDA0D4F9}"/>
              </a:ext>
            </a:extLst>
          </p:cNvPr>
          <p:cNvSpPr/>
          <p:nvPr/>
        </p:nvSpPr>
        <p:spPr>
          <a:xfrm>
            <a:off x="5689896" y="3689936"/>
            <a:ext cx="832811" cy="1189730"/>
          </a:xfrm>
          <a:custGeom>
            <a:avLst/>
            <a:gdLst>
              <a:gd name="connsiteX0" fmla="*/ 499687 w 832811"/>
              <a:gd name="connsiteY0" fmla="*/ 673685 h 1189730"/>
              <a:gd name="connsiteX1" fmla="*/ 633532 w 832811"/>
              <a:gd name="connsiteY1" fmla="*/ 862555 h 1189730"/>
              <a:gd name="connsiteX2" fmla="*/ 199280 w 832811"/>
              <a:gd name="connsiteY2" fmla="*/ 862555 h 1189730"/>
              <a:gd name="connsiteX3" fmla="*/ 333125 w 832811"/>
              <a:gd name="connsiteY3" fmla="*/ 673685 h 1189730"/>
              <a:gd name="connsiteX4" fmla="*/ 371791 w 832811"/>
              <a:gd name="connsiteY4" fmla="*/ 594865 h 1189730"/>
              <a:gd name="connsiteX5" fmla="*/ 333125 w 832811"/>
              <a:gd name="connsiteY5" fmla="*/ 516046 h 1189730"/>
              <a:gd name="connsiteX6" fmla="*/ 129383 w 832811"/>
              <a:gd name="connsiteY6" fmla="*/ 89230 h 1189730"/>
              <a:gd name="connsiteX7" fmla="*/ 704916 w 832811"/>
              <a:gd name="connsiteY7" fmla="*/ 89230 h 1189730"/>
              <a:gd name="connsiteX8" fmla="*/ 501174 w 832811"/>
              <a:gd name="connsiteY8" fmla="*/ 516046 h 1189730"/>
              <a:gd name="connsiteX9" fmla="*/ 461021 w 832811"/>
              <a:gd name="connsiteY9" fmla="*/ 594865 h 1189730"/>
              <a:gd name="connsiteX10" fmla="*/ 499687 w 832811"/>
              <a:gd name="connsiteY10" fmla="*/ 673685 h 1189730"/>
              <a:gd name="connsiteX11" fmla="*/ 792658 w 832811"/>
              <a:gd name="connsiteY11" fmla="*/ 89230 h 1189730"/>
              <a:gd name="connsiteX12" fmla="*/ 832812 w 832811"/>
              <a:gd name="connsiteY12" fmla="*/ 89230 h 1189730"/>
              <a:gd name="connsiteX13" fmla="*/ 832812 w 832811"/>
              <a:gd name="connsiteY13" fmla="*/ 0 h 1189730"/>
              <a:gd name="connsiteX14" fmla="*/ 0 w 832811"/>
              <a:gd name="connsiteY14" fmla="*/ 0 h 1189730"/>
              <a:gd name="connsiteX15" fmla="*/ 0 w 832811"/>
              <a:gd name="connsiteY15" fmla="*/ 89230 h 1189730"/>
              <a:gd name="connsiteX16" fmla="*/ 38666 w 832811"/>
              <a:gd name="connsiteY16" fmla="*/ 89230 h 1189730"/>
              <a:gd name="connsiteX17" fmla="*/ 288510 w 832811"/>
              <a:gd name="connsiteY17" fmla="*/ 594865 h 1189730"/>
              <a:gd name="connsiteX18" fmla="*/ 38666 w 832811"/>
              <a:gd name="connsiteY18" fmla="*/ 1100501 h 1189730"/>
              <a:gd name="connsiteX19" fmla="*/ 0 w 832811"/>
              <a:gd name="connsiteY19" fmla="*/ 1100501 h 1189730"/>
              <a:gd name="connsiteX20" fmla="*/ 0 w 832811"/>
              <a:gd name="connsiteY20" fmla="*/ 1189731 h 1189730"/>
              <a:gd name="connsiteX21" fmla="*/ 832812 w 832811"/>
              <a:gd name="connsiteY21" fmla="*/ 1189731 h 1189730"/>
              <a:gd name="connsiteX22" fmla="*/ 832812 w 832811"/>
              <a:gd name="connsiteY22" fmla="*/ 1100501 h 1189730"/>
              <a:gd name="connsiteX23" fmla="*/ 792658 w 832811"/>
              <a:gd name="connsiteY23" fmla="*/ 1100501 h 1189730"/>
              <a:gd name="connsiteX24" fmla="*/ 542815 w 832811"/>
              <a:gd name="connsiteY24" fmla="*/ 594865 h 1189730"/>
              <a:gd name="connsiteX25" fmla="*/ 792658 w 832811"/>
              <a:gd name="connsiteY25" fmla="*/ 89230 h 118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32811" h="1189730">
                <a:moveTo>
                  <a:pt x="499687" y="673685"/>
                </a:moveTo>
                <a:cubicBezTo>
                  <a:pt x="550251" y="713839"/>
                  <a:pt x="597840" y="783735"/>
                  <a:pt x="633532" y="862555"/>
                </a:cubicBezTo>
                <a:lnTo>
                  <a:pt x="199280" y="862555"/>
                </a:lnTo>
                <a:cubicBezTo>
                  <a:pt x="236459" y="783735"/>
                  <a:pt x="282561" y="712351"/>
                  <a:pt x="333125" y="673685"/>
                </a:cubicBezTo>
                <a:cubicBezTo>
                  <a:pt x="356919" y="654352"/>
                  <a:pt x="371791" y="626096"/>
                  <a:pt x="371791" y="594865"/>
                </a:cubicBezTo>
                <a:cubicBezTo>
                  <a:pt x="371791" y="563635"/>
                  <a:pt x="356919" y="535379"/>
                  <a:pt x="333125" y="516046"/>
                </a:cubicBezTo>
                <a:cubicBezTo>
                  <a:pt x="231997" y="437226"/>
                  <a:pt x="144255" y="234972"/>
                  <a:pt x="129383" y="89230"/>
                </a:cubicBezTo>
                <a:lnTo>
                  <a:pt x="704916" y="89230"/>
                </a:lnTo>
                <a:cubicBezTo>
                  <a:pt x="688557" y="234972"/>
                  <a:pt x="602301" y="437226"/>
                  <a:pt x="501174" y="516046"/>
                </a:cubicBezTo>
                <a:cubicBezTo>
                  <a:pt x="475892" y="535379"/>
                  <a:pt x="461021" y="563635"/>
                  <a:pt x="461021" y="594865"/>
                </a:cubicBezTo>
                <a:cubicBezTo>
                  <a:pt x="461021" y="626096"/>
                  <a:pt x="475892" y="654352"/>
                  <a:pt x="499687" y="673685"/>
                </a:cubicBezTo>
                <a:close/>
                <a:moveTo>
                  <a:pt x="792658" y="89230"/>
                </a:moveTo>
                <a:lnTo>
                  <a:pt x="832812" y="89230"/>
                </a:lnTo>
                <a:lnTo>
                  <a:pt x="832812" y="0"/>
                </a:lnTo>
                <a:lnTo>
                  <a:pt x="0" y="0"/>
                </a:lnTo>
                <a:lnTo>
                  <a:pt x="0" y="89230"/>
                </a:lnTo>
                <a:lnTo>
                  <a:pt x="38666" y="89230"/>
                </a:lnTo>
                <a:cubicBezTo>
                  <a:pt x="55025" y="254305"/>
                  <a:pt x="150204" y="495225"/>
                  <a:pt x="288510" y="594865"/>
                </a:cubicBezTo>
                <a:cubicBezTo>
                  <a:pt x="150204" y="694505"/>
                  <a:pt x="53538" y="935426"/>
                  <a:pt x="38666" y="1100501"/>
                </a:cubicBezTo>
                <a:lnTo>
                  <a:pt x="0" y="1100501"/>
                </a:lnTo>
                <a:lnTo>
                  <a:pt x="0" y="1189731"/>
                </a:lnTo>
                <a:lnTo>
                  <a:pt x="832812" y="1189731"/>
                </a:lnTo>
                <a:lnTo>
                  <a:pt x="832812" y="1100501"/>
                </a:lnTo>
                <a:lnTo>
                  <a:pt x="792658" y="1100501"/>
                </a:lnTo>
                <a:cubicBezTo>
                  <a:pt x="777787" y="935426"/>
                  <a:pt x="681121" y="694505"/>
                  <a:pt x="542815" y="594865"/>
                </a:cubicBezTo>
                <a:cubicBezTo>
                  <a:pt x="681121" y="495225"/>
                  <a:pt x="777787" y="254305"/>
                  <a:pt x="792658" y="8923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4784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pic>
        <p:nvPicPr>
          <p:cNvPr id="11" name="그래픽 10" descr="사용자 단색으로 채워진">
            <a:extLst>
              <a:ext uri="{FF2B5EF4-FFF2-40B4-BE49-F238E27FC236}">
                <a16:creationId xmlns:a16="http://schemas.microsoft.com/office/drawing/2014/main" id="{6B7F0741-C117-48DE-B892-D9AEFD0135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0901" y="6018094"/>
            <a:ext cx="387795" cy="387795"/>
          </a:xfrm>
          <a:prstGeom prst="rect">
            <a:avLst/>
          </a:prstGeom>
        </p:spPr>
      </p:pic>
      <p:pic>
        <p:nvPicPr>
          <p:cNvPr id="10" name="접속중입니다 잠시만 기다려주세요 .m4a">
            <a:hlinkClick r:id="" action="ppaction://media"/>
            <a:extLst>
              <a:ext uri="{FF2B5EF4-FFF2-40B4-BE49-F238E27FC236}">
                <a16:creationId xmlns:a16="http://schemas.microsoft.com/office/drawing/2014/main" id="{58862198-4D6F-1A34-9A25-50D5DB5DE0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6968836"/>
            <a:ext cx="525872" cy="52587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047CB3-3ED4-0692-C116-514F8AFC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255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3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42A187FF-DA64-2C5B-F0A8-C25853C1BA0C}"/>
              </a:ext>
            </a:extLst>
          </p:cNvPr>
          <p:cNvGrpSpPr/>
          <p:nvPr/>
        </p:nvGrpSpPr>
        <p:grpSpPr>
          <a:xfrm>
            <a:off x="4204155" y="379514"/>
            <a:ext cx="3783689" cy="6098971"/>
            <a:chOff x="5579578" y="2792185"/>
            <a:chExt cx="2176493" cy="4470151"/>
          </a:xfrm>
          <a:solidFill>
            <a:schemeClr val="bg1"/>
          </a:solidFill>
        </p:grpSpPr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A11BB15E-A53F-5C98-199D-E0AA459726A3}"/>
                </a:ext>
              </a:extLst>
            </p:cNvPr>
            <p:cNvSpPr/>
            <p:nvPr/>
          </p:nvSpPr>
          <p:spPr>
            <a:xfrm>
              <a:off x="5579578" y="2792185"/>
              <a:ext cx="2176493" cy="4470151"/>
            </a:xfrm>
            <a:prstGeom prst="roundRect">
              <a:avLst/>
            </a:prstGeom>
            <a:grp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5" name="지연 64">
              <a:extLst>
                <a:ext uri="{FF2B5EF4-FFF2-40B4-BE49-F238E27FC236}">
                  <a16:creationId xmlns:a16="http://schemas.microsoft.com/office/drawing/2014/main" id="{8AF1F061-4511-96D1-AD40-C3444781C379}"/>
                </a:ext>
              </a:extLst>
            </p:cNvPr>
            <p:cNvSpPr/>
            <p:nvPr/>
          </p:nvSpPr>
          <p:spPr>
            <a:xfrm rot="5400000">
              <a:off x="6582779" y="2328726"/>
              <a:ext cx="170089" cy="1123549"/>
            </a:xfrm>
            <a:prstGeom prst="flowChartDela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E10DEF-052C-F4A1-A544-6FF6F1B243DE}"/>
              </a:ext>
            </a:extLst>
          </p:cNvPr>
          <p:cNvGrpSpPr/>
          <p:nvPr/>
        </p:nvGrpSpPr>
        <p:grpSpPr>
          <a:xfrm>
            <a:off x="5846742" y="455308"/>
            <a:ext cx="623928" cy="75188"/>
            <a:chOff x="6484688" y="2847737"/>
            <a:chExt cx="358902" cy="55108"/>
          </a:xfrm>
          <a:solidFill>
            <a:schemeClr val="bg1"/>
          </a:solidFill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EF360EF-3F5A-3322-6ADA-293CD914097D}"/>
                </a:ext>
              </a:extLst>
            </p:cNvPr>
            <p:cNvSpPr/>
            <p:nvPr/>
          </p:nvSpPr>
          <p:spPr>
            <a:xfrm flipH="1">
              <a:off x="6789590" y="2847737"/>
              <a:ext cx="54000" cy="5362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수행의 시작/종료 62">
              <a:extLst>
                <a:ext uri="{FF2B5EF4-FFF2-40B4-BE49-F238E27FC236}">
                  <a16:creationId xmlns:a16="http://schemas.microsoft.com/office/drawing/2014/main" id="{822DEC20-F9C3-417A-6D6E-204FFE172590}"/>
                </a:ext>
              </a:extLst>
            </p:cNvPr>
            <p:cNvSpPr/>
            <p:nvPr/>
          </p:nvSpPr>
          <p:spPr>
            <a:xfrm>
              <a:off x="6484688" y="2849220"/>
              <a:ext cx="257538" cy="53625"/>
            </a:xfrm>
            <a:prstGeom prst="flowChartTermina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59" name="Picture 8" descr="핸드폰 배터리 아이콘 - ico,png,icns,무료 아이콘 다운로드">
            <a:extLst>
              <a:ext uri="{FF2B5EF4-FFF2-40B4-BE49-F238E27FC236}">
                <a16:creationId xmlns:a16="http://schemas.microsoft.com/office/drawing/2014/main" id="{1C77FE04-6F39-2443-60B9-2598E1B1F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817" y="776398"/>
            <a:ext cx="218393" cy="19586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0" name="Picture 12" descr="와이파이 아이콘 로열티 무료 사진, 그림, 이미지 그리고 스톡포토그래피. Image 73136628.">
            <a:extLst>
              <a:ext uri="{FF2B5EF4-FFF2-40B4-BE49-F238E27FC236}">
                <a16:creationId xmlns:a16="http://schemas.microsoft.com/office/drawing/2014/main" id="{A643C165-47F2-1DCC-C0A6-5C414DF50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082" y="774375"/>
            <a:ext cx="213842" cy="19178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DEE66C2-82E9-1D56-096A-E991B6DBADBD}"/>
              </a:ext>
            </a:extLst>
          </p:cNvPr>
          <p:cNvSpPr txBox="1"/>
          <p:nvPr/>
        </p:nvSpPr>
        <p:spPr>
          <a:xfrm>
            <a:off x="4224763" y="713073"/>
            <a:ext cx="883992" cy="23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00" b="1" dirty="0">
                <a:solidFill>
                  <a:schemeClr val="accent3">
                    <a:lumMod val="50000"/>
                  </a:schemeClr>
                </a:solidFill>
              </a:rPr>
              <a:t>9:39</a:t>
            </a:r>
            <a:endParaRPr kumimoji="1" lang="ko-KR" altLang="en-US" sz="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04B2E1-8890-EC34-8526-C42259EF26AD}"/>
              </a:ext>
            </a:extLst>
          </p:cNvPr>
          <p:cNvSpPr txBox="1"/>
          <p:nvPr/>
        </p:nvSpPr>
        <p:spPr>
          <a:xfrm>
            <a:off x="4224763" y="1062397"/>
            <a:ext cx="883992" cy="35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700" b="1" dirty="0" err="1">
                <a:solidFill>
                  <a:schemeClr val="accent2">
                    <a:lumMod val="75000"/>
                    <a:alpha val="7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SoData</a:t>
            </a:r>
            <a:endParaRPr kumimoji="1" lang="en-US" altLang="ko-KR" sz="700" b="1" dirty="0">
              <a:solidFill>
                <a:schemeClr val="accent2">
                  <a:lumMod val="75000"/>
                  <a:alpha val="75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9178FD-51B0-73AD-780B-46842A0E9D51}"/>
              </a:ext>
            </a:extLst>
          </p:cNvPr>
          <p:cNvSpPr txBox="1"/>
          <p:nvPr/>
        </p:nvSpPr>
        <p:spPr>
          <a:xfrm>
            <a:off x="4224763" y="1340549"/>
            <a:ext cx="3763081" cy="832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ko-KR" altLang="en-US" sz="1300" b="1" dirty="0">
                <a:solidFill>
                  <a:schemeClr val="tx2">
                    <a:lumMod val="50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데이터 분석을 통해서</a:t>
            </a:r>
            <a:r>
              <a:rPr kumimoji="1" lang="en-US" altLang="ko-KR" sz="1300" b="1" dirty="0">
                <a:solidFill>
                  <a:schemeClr val="tx2">
                    <a:lumMod val="50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kumimoji="1" lang="ko-KR" altLang="en-US" sz="1300" b="1" dirty="0">
                <a:solidFill>
                  <a:schemeClr val="tx2">
                    <a:lumMod val="50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고객</a:t>
            </a:r>
            <a:r>
              <a:rPr kumimoji="1" lang="en-US" altLang="ko-KR" sz="1300" b="1" dirty="0">
                <a:solidFill>
                  <a:schemeClr val="tx2">
                    <a:lumMod val="50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1300" b="1" dirty="0">
                <a:solidFill>
                  <a:schemeClr val="tx2">
                    <a:lumMod val="50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상품</a:t>
            </a:r>
            <a:r>
              <a:rPr kumimoji="1" lang="en-US" altLang="ko-KR" sz="1300" b="1" dirty="0">
                <a:solidFill>
                  <a:schemeClr val="tx2">
                    <a:lumMod val="50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1300" b="1" dirty="0">
                <a:solidFill>
                  <a:schemeClr val="tx2">
                    <a:lumMod val="50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재고를 관리해보세요</a:t>
            </a:r>
            <a:r>
              <a:rPr kumimoji="1" lang="en-US" altLang="ko-KR" sz="1300" b="1" dirty="0">
                <a:solidFill>
                  <a:schemeClr val="tx2">
                    <a:lumMod val="50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!</a:t>
            </a:r>
          </a:p>
        </p:txBody>
      </p:sp>
      <p:pic>
        <p:nvPicPr>
          <p:cNvPr id="44" name="Picture 2" descr="홈 아이콘 - 무료 상호 작용개 아이콘">
            <a:extLst>
              <a:ext uri="{FF2B5EF4-FFF2-40B4-BE49-F238E27FC236}">
                <a16:creationId xmlns:a16="http://schemas.microsoft.com/office/drawing/2014/main" id="{3C11D64C-2C90-83D0-115B-F2CC0E84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432" y="6061292"/>
            <a:ext cx="254565" cy="2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대화 아이콘 - ico,png,icns,무료 아이콘 다운로드">
            <a:extLst>
              <a:ext uri="{FF2B5EF4-FFF2-40B4-BE49-F238E27FC236}">
                <a16:creationId xmlns:a16="http://schemas.microsoft.com/office/drawing/2014/main" id="{264A39C0-4155-D730-3F2E-F20C23106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08" y="6023755"/>
            <a:ext cx="254565" cy="35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데이터 아이콘 에 Coolicons">
            <a:extLst>
              <a:ext uri="{FF2B5EF4-FFF2-40B4-BE49-F238E27FC236}">
                <a16:creationId xmlns:a16="http://schemas.microsoft.com/office/drawing/2014/main" id="{73369563-7828-EF3F-AD4C-EA0B0966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02" y="6042188"/>
            <a:ext cx="289298" cy="31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CF751422-8977-DC87-8CA7-F4F7990A0C89}"/>
              </a:ext>
            </a:extLst>
          </p:cNvPr>
          <p:cNvSpPr/>
          <p:nvPr/>
        </p:nvSpPr>
        <p:spPr>
          <a:xfrm>
            <a:off x="5015985" y="3544486"/>
            <a:ext cx="2109226" cy="220485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7000">
                <a:schemeClr val="accent1">
                  <a:lumMod val="40000"/>
                  <a:lumOff val="60000"/>
                </a:schemeClr>
              </a:gs>
              <a:gs pos="92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000" b="1" dirty="0"/>
              <a:t>로그인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B1856E9-A3B5-C7E4-0C2E-2D8095DB2221}"/>
              </a:ext>
            </a:extLst>
          </p:cNvPr>
          <p:cNvSpPr/>
          <p:nvPr/>
        </p:nvSpPr>
        <p:spPr>
          <a:xfrm>
            <a:off x="5015984" y="3899654"/>
            <a:ext cx="2109226" cy="220485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7000">
                <a:schemeClr val="accent1">
                  <a:lumMod val="40000"/>
                  <a:lumOff val="60000"/>
                </a:schemeClr>
              </a:gs>
              <a:gs pos="92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000" b="1" dirty="0"/>
              <a:t>이메일</a:t>
            </a:r>
            <a:r>
              <a:rPr kumimoji="1" lang="ko-KR" altLang="en-US" sz="1000" b="1" dirty="0"/>
              <a:t> 회원가입</a:t>
            </a:r>
            <a:endParaRPr kumimoji="1" lang="ko-Kore-KR" altLang="en-US" sz="1000" b="1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FB3CEDA-E85F-AC71-0A70-50501C7053B4}"/>
              </a:ext>
            </a:extLst>
          </p:cNvPr>
          <p:cNvSpPr/>
          <p:nvPr/>
        </p:nvSpPr>
        <p:spPr>
          <a:xfrm>
            <a:off x="5015984" y="4262071"/>
            <a:ext cx="2109226" cy="2667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u="sng" dirty="0">
                <a:solidFill>
                  <a:schemeClr val="accent3">
                    <a:lumMod val="75000"/>
                  </a:schemeClr>
                </a:solidFill>
              </a:rPr>
              <a:t>아이디 </a:t>
            </a:r>
            <a:r>
              <a:rPr kumimoji="1" lang="en-US" altLang="ko-KR" sz="700" b="1" u="sng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kumimoji="1" lang="ko-KR" altLang="en-US" sz="700" b="1" u="sng" dirty="0">
                <a:solidFill>
                  <a:schemeClr val="accent3">
                    <a:lumMod val="75000"/>
                  </a:schemeClr>
                </a:solidFill>
              </a:rPr>
              <a:t> 비밀번호 찾기 </a:t>
            </a:r>
            <a:r>
              <a:rPr kumimoji="1" lang="en-US" altLang="ko-KR" sz="700" b="1" u="sng" dirty="0">
                <a:solidFill>
                  <a:schemeClr val="accent3">
                    <a:lumMod val="75000"/>
                  </a:schemeClr>
                </a:solidFill>
              </a:rPr>
              <a:t>&gt;</a:t>
            </a:r>
            <a:endParaRPr kumimoji="1" lang="ko-Kore-KR" altLang="en-US" sz="700" b="1" u="sng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6F1B694-D2DC-7E67-7A72-4DA09693989A}"/>
              </a:ext>
            </a:extLst>
          </p:cNvPr>
          <p:cNvCxnSpPr>
            <a:cxnSpLocks/>
          </p:cNvCxnSpPr>
          <p:nvPr/>
        </p:nvCxnSpPr>
        <p:spPr>
          <a:xfrm>
            <a:off x="4870739" y="2712926"/>
            <a:ext cx="239971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E737A-7A3E-F00D-D7DD-AD842A47A96A}"/>
              </a:ext>
            </a:extLst>
          </p:cNvPr>
          <p:cNvCxnSpPr>
            <a:cxnSpLocks/>
          </p:cNvCxnSpPr>
          <p:nvPr/>
        </p:nvCxnSpPr>
        <p:spPr>
          <a:xfrm>
            <a:off x="4870739" y="3195526"/>
            <a:ext cx="239971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 descr="사용자 윤곽선">
            <a:extLst>
              <a:ext uri="{FF2B5EF4-FFF2-40B4-BE49-F238E27FC236}">
                <a16:creationId xmlns:a16="http://schemas.microsoft.com/office/drawing/2014/main" id="{7FFBA58B-A568-EFA1-D814-99833F2556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2572" y="2424020"/>
            <a:ext cx="240790" cy="240790"/>
          </a:xfrm>
          <a:prstGeom prst="rect">
            <a:avLst/>
          </a:prstGeom>
        </p:spPr>
      </p:pic>
      <p:pic>
        <p:nvPicPr>
          <p:cNvPr id="11" name="그래픽 10" descr="자물쇠 윤곽선">
            <a:extLst>
              <a:ext uri="{FF2B5EF4-FFF2-40B4-BE49-F238E27FC236}">
                <a16:creationId xmlns:a16="http://schemas.microsoft.com/office/drawing/2014/main" id="{079A1C24-12E9-65C8-667F-9FA3DE078E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92572" y="2932476"/>
            <a:ext cx="240790" cy="240790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763FB27C-1E97-450F-191A-135AAF58DF19}"/>
              </a:ext>
            </a:extLst>
          </p:cNvPr>
          <p:cNvSpPr/>
          <p:nvPr/>
        </p:nvSpPr>
        <p:spPr>
          <a:xfrm>
            <a:off x="5106465" y="2441733"/>
            <a:ext cx="1834387" cy="2667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 dirty="0">
                <a:solidFill>
                  <a:schemeClr val="accent3">
                    <a:lumMod val="75000"/>
                    <a:alpha val="75000"/>
                  </a:schemeClr>
                </a:solidFill>
              </a:rPr>
              <a:t>아이디</a:t>
            </a:r>
            <a:endParaRPr kumimoji="1" lang="ko-Kore-KR" altLang="en-US" sz="700" b="1" dirty="0">
              <a:solidFill>
                <a:schemeClr val="accent3">
                  <a:lumMod val="75000"/>
                  <a:alpha val="75000"/>
                </a:schemeClr>
              </a:solidFill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853C8C8-4925-1E2B-C562-08EF7486591B}"/>
              </a:ext>
            </a:extLst>
          </p:cNvPr>
          <p:cNvSpPr/>
          <p:nvPr/>
        </p:nvSpPr>
        <p:spPr>
          <a:xfrm>
            <a:off x="5106465" y="2937097"/>
            <a:ext cx="1834387" cy="2667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b="1" dirty="0">
                <a:solidFill>
                  <a:schemeClr val="accent3">
                    <a:lumMod val="75000"/>
                    <a:alpha val="75000"/>
                  </a:schemeClr>
                </a:solidFill>
              </a:rPr>
              <a:t>비밀번호</a:t>
            </a:r>
            <a:endParaRPr kumimoji="1" lang="ko-Kore-KR" altLang="en-US" sz="700" b="1" dirty="0">
              <a:solidFill>
                <a:schemeClr val="accent3">
                  <a:lumMod val="75000"/>
                  <a:alpha val="75000"/>
                </a:schemeClr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F7AE014D-0DBA-206B-7EA0-E18482733584}"/>
              </a:ext>
            </a:extLst>
          </p:cNvPr>
          <p:cNvSpPr/>
          <p:nvPr/>
        </p:nvSpPr>
        <p:spPr>
          <a:xfrm>
            <a:off x="5275234" y="5118259"/>
            <a:ext cx="1584693" cy="242534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카카오톡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B07C1A7-FC6C-578B-3A86-FD5E76EEAEC9}"/>
              </a:ext>
            </a:extLst>
          </p:cNvPr>
          <p:cNvSpPr/>
          <p:nvPr/>
        </p:nvSpPr>
        <p:spPr>
          <a:xfrm>
            <a:off x="5275234" y="4765975"/>
            <a:ext cx="1584693" cy="242534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네이버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361B081E-2B02-87A0-5FDC-8373F09C84D1}"/>
              </a:ext>
            </a:extLst>
          </p:cNvPr>
          <p:cNvSpPr/>
          <p:nvPr/>
        </p:nvSpPr>
        <p:spPr>
          <a:xfrm>
            <a:off x="5275234" y="5470543"/>
            <a:ext cx="1584693" cy="242534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페이스북</a:t>
            </a:r>
          </a:p>
        </p:txBody>
      </p:sp>
      <p:pic>
        <p:nvPicPr>
          <p:cNvPr id="8" name="그래픽 7" descr="사용자 단색으로 채워진">
            <a:extLst>
              <a:ext uri="{FF2B5EF4-FFF2-40B4-BE49-F238E27FC236}">
                <a16:creationId xmlns:a16="http://schemas.microsoft.com/office/drawing/2014/main" id="{E566D211-6439-4AFD-FD5F-C600304C2C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0901" y="6018094"/>
            <a:ext cx="387795" cy="387795"/>
          </a:xfrm>
          <a:prstGeom prst="rect">
            <a:avLst/>
          </a:prstGeom>
        </p:spPr>
      </p:pic>
      <p:pic>
        <p:nvPicPr>
          <p:cNvPr id="5" name="데이터분석을통해서 고객 상품 재고를 .m4a">
            <a:hlinkClick r:id="" action="ppaction://media"/>
            <a:extLst>
              <a:ext uri="{FF2B5EF4-FFF2-40B4-BE49-F238E27FC236}">
                <a16:creationId xmlns:a16="http://schemas.microsoft.com/office/drawing/2014/main" id="{BAA67ADF-7E9A-8CAF-0B92-70C8672331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0" y="7026563"/>
            <a:ext cx="648855" cy="648855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53E8085-5933-33E4-A077-E9AEE296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470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25C84828-6740-8C68-4A0E-3FFEB83F5095}"/>
              </a:ext>
            </a:extLst>
          </p:cNvPr>
          <p:cNvGrpSpPr/>
          <p:nvPr/>
        </p:nvGrpSpPr>
        <p:grpSpPr>
          <a:xfrm>
            <a:off x="4204155" y="379514"/>
            <a:ext cx="3783689" cy="6098971"/>
            <a:chOff x="3266791" y="2644701"/>
            <a:chExt cx="1765119" cy="3172439"/>
          </a:xfrm>
          <a:solidFill>
            <a:schemeClr val="bg1"/>
          </a:solidFill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2A187FF-DA64-2C5B-F0A8-C25853C1BA0C}"/>
                </a:ext>
              </a:extLst>
            </p:cNvPr>
            <p:cNvGrpSpPr/>
            <p:nvPr/>
          </p:nvGrpSpPr>
          <p:grpSpPr>
            <a:xfrm>
              <a:off x="3266791" y="2644701"/>
              <a:ext cx="1765119" cy="3172439"/>
              <a:chOff x="5579578" y="2792185"/>
              <a:chExt cx="2176493" cy="4470151"/>
            </a:xfrm>
            <a:grpFill/>
          </p:grpSpPr>
          <p:sp>
            <p:nvSpPr>
              <p:cNvPr id="64" name="모서리가 둥근 직사각형 63">
                <a:extLst>
                  <a:ext uri="{FF2B5EF4-FFF2-40B4-BE49-F238E27FC236}">
                    <a16:creationId xmlns:a16="http://schemas.microsoft.com/office/drawing/2014/main" id="{A11BB15E-A53F-5C98-199D-E0AA459726A3}"/>
                  </a:ext>
                </a:extLst>
              </p:cNvPr>
              <p:cNvSpPr/>
              <p:nvPr/>
            </p:nvSpPr>
            <p:spPr>
              <a:xfrm>
                <a:off x="5579578" y="2792185"/>
                <a:ext cx="2176493" cy="4470151"/>
              </a:xfrm>
              <a:prstGeom prst="roundRect">
                <a:avLst/>
              </a:prstGeom>
              <a:grp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5" name="지연 64">
                <a:extLst>
                  <a:ext uri="{FF2B5EF4-FFF2-40B4-BE49-F238E27FC236}">
                    <a16:creationId xmlns:a16="http://schemas.microsoft.com/office/drawing/2014/main" id="{8AF1F061-4511-96D1-AD40-C3444781C379}"/>
                  </a:ext>
                </a:extLst>
              </p:cNvPr>
              <p:cNvSpPr/>
              <p:nvPr/>
            </p:nvSpPr>
            <p:spPr>
              <a:xfrm rot="5400000">
                <a:off x="6582779" y="2328726"/>
                <a:ext cx="170089" cy="1123549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4E10DEF-052C-F4A1-A544-6FF6F1B243DE}"/>
                </a:ext>
              </a:extLst>
            </p:cNvPr>
            <p:cNvGrpSpPr/>
            <p:nvPr/>
          </p:nvGrpSpPr>
          <p:grpSpPr>
            <a:xfrm>
              <a:off x="4033070" y="2684126"/>
              <a:ext cx="291067" cy="39110"/>
              <a:chOff x="6484688" y="2847737"/>
              <a:chExt cx="358902" cy="55108"/>
            </a:xfrm>
            <a:grpFill/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BEF360EF-3F5A-3322-6ADA-293CD914097D}"/>
                  </a:ext>
                </a:extLst>
              </p:cNvPr>
              <p:cNvSpPr/>
              <p:nvPr/>
            </p:nvSpPr>
            <p:spPr>
              <a:xfrm flipH="1">
                <a:off x="6789590" y="2847737"/>
                <a:ext cx="54000" cy="5362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3" name="수행의 시작/종료 62">
                <a:extLst>
                  <a:ext uri="{FF2B5EF4-FFF2-40B4-BE49-F238E27FC236}">
                    <a16:creationId xmlns:a16="http://schemas.microsoft.com/office/drawing/2014/main" id="{822DEC20-F9C3-417A-6D6E-204FFE172590}"/>
                  </a:ext>
                </a:extLst>
              </p:cNvPr>
              <p:cNvSpPr/>
              <p:nvPr/>
            </p:nvSpPr>
            <p:spPr>
              <a:xfrm>
                <a:off x="6484688" y="2849220"/>
                <a:ext cx="257538" cy="53625"/>
              </a:xfrm>
              <a:prstGeom prst="flowChartTerminator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pic>
          <p:nvPicPr>
            <p:cNvPr id="59" name="Picture 8" descr="핸드폰 배터리 아이콘 - ico,png,icns,무료 아이콘 다운로드">
              <a:extLst>
                <a:ext uri="{FF2B5EF4-FFF2-40B4-BE49-F238E27FC236}">
                  <a16:creationId xmlns:a16="http://schemas.microsoft.com/office/drawing/2014/main" id="{1C77FE04-6F39-2443-60B9-2598E1B1F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0713" y="2851144"/>
              <a:ext cx="101882" cy="101882"/>
            </a:xfrm>
            <a:prstGeom prst="rect">
              <a:avLst/>
            </a:prstGeom>
            <a:grpFill/>
          </p:spPr>
        </p:pic>
        <p:pic>
          <p:nvPicPr>
            <p:cNvPr id="60" name="Picture 12" descr="와이파이 아이콘 로열티 무료 사진, 그림, 이미지 그리고 스톡포토그래피. Image 73136628.">
              <a:extLst>
                <a:ext uri="{FF2B5EF4-FFF2-40B4-BE49-F238E27FC236}">
                  <a16:creationId xmlns:a16="http://schemas.microsoft.com/office/drawing/2014/main" id="{A643C165-47F2-1DCC-C0A6-5C414DF50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949" y="2850092"/>
              <a:ext cx="99759" cy="99759"/>
            </a:xfrm>
            <a:prstGeom prst="rect">
              <a:avLst/>
            </a:prstGeom>
            <a:grpFill/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DEE66C2-82E9-1D56-096A-E991B6DBADBD}"/>
                </a:ext>
              </a:extLst>
            </p:cNvPr>
            <p:cNvSpPr txBox="1"/>
            <p:nvPr/>
          </p:nvSpPr>
          <p:spPr>
            <a:xfrm>
              <a:off x="3276405" y="2818205"/>
              <a:ext cx="412389" cy="12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900" b="1" dirty="0">
                  <a:solidFill>
                    <a:schemeClr val="accent3">
                      <a:lumMod val="50000"/>
                    </a:schemeClr>
                  </a:solidFill>
                </a:rPr>
                <a:t>9:41</a:t>
              </a:r>
              <a:endParaRPr kumimoji="1" lang="ko-KR" altLang="en-US" sz="6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804B2E1-8890-EC34-8526-C42259EF26AD}"/>
              </a:ext>
            </a:extLst>
          </p:cNvPr>
          <p:cNvSpPr txBox="1"/>
          <p:nvPr/>
        </p:nvSpPr>
        <p:spPr>
          <a:xfrm>
            <a:off x="4224763" y="1062397"/>
            <a:ext cx="883992" cy="35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700" b="1" dirty="0" err="1">
                <a:solidFill>
                  <a:schemeClr val="accent2">
                    <a:lumMod val="75000"/>
                    <a:alpha val="7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SoData</a:t>
            </a:r>
            <a:endParaRPr kumimoji="1" lang="en-US" altLang="ko-KR" sz="700" b="1" dirty="0">
              <a:solidFill>
                <a:schemeClr val="accent2">
                  <a:lumMod val="75000"/>
                  <a:alpha val="75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4" name="Picture 2" descr="홈 아이콘 - 무료 상호 작용개 아이콘">
            <a:extLst>
              <a:ext uri="{FF2B5EF4-FFF2-40B4-BE49-F238E27FC236}">
                <a16:creationId xmlns:a16="http://schemas.microsoft.com/office/drawing/2014/main" id="{3C11D64C-2C90-83D0-115B-F2CC0E84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432" y="6061292"/>
            <a:ext cx="254565" cy="2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대화 아이콘 - ico,png,icns,무료 아이콘 다운로드">
            <a:extLst>
              <a:ext uri="{FF2B5EF4-FFF2-40B4-BE49-F238E27FC236}">
                <a16:creationId xmlns:a16="http://schemas.microsoft.com/office/drawing/2014/main" id="{264A39C0-4155-D730-3F2E-F20C23106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08" y="6023755"/>
            <a:ext cx="254565" cy="35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데이터 아이콘 에 Coolicons">
            <a:extLst>
              <a:ext uri="{FF2B5EF4-FFF2-40B4-BE49-F238E27FC236}">
                <a16:creationId xmlns:a16="http://schemas.microsoft.com/office/drawing/2014/main" id="{73369563-7828-EF3F-AD4C-EA0B0966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02" y="6042188"/>
            <a:ext cx="289298" cy="31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C6562B-9E92-B41F-4954-4C76B0334A2B}"/>
              </a:ext>
            </a:extLst>
          </p:cNvPr>
          <p:cNvGrpSpPr/>
          <p:nvPr/>
        </p:nvGrpSpPr>
        <p:grpSpPr>
          <a:xfrm>
            <a:off x="4297178" y="2439931"/>
            <a:ext cx="3546840" cy="278079"/>
            <a:chOff x="4889881" y="2950045"/>
            <a:chExt cx="2422540" cy="49263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3A0D4544-F158-028D-B874-C7426408105E}"/>
                </a:ext>
              </a:extLst>
            </p:cNvPr>
            <p:cNvSpPr/>
            <p:nvPr/>
          </p:nvSpPr>
          <p:spPr>
            <a:xfrm>
              <a:off x="4889881" y="2950045"/>
              <a:ext cx="2422540" cy="492635"/>
            </a:xfrm>
            <a:prstGeom prst="roundRect">
              <a:avLst/>
            </a:pr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4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65B4AD-DAF4-A175-3E32-E870CDCB8551}"/>
                </a:ext>
              </a:extLst>
            </p:cNvPr>
            <p:cNvSpPr txBox="1"/>
            <p:nvPr/>
          </p:nvSpPr>
          <p:spPr>
            <a:xfrm>
              <a:off x="5245831" y="2961325"/>
              <a:ext cx="1710636" cy="39335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b="1" dirty="0">
                  <a:solidFill>
                    <a:schemeClr val="tx2">
                      <a:lumMod val="50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정보 수정</a:t>
              </a:r>
              <a:endParaRPr kumimoji="1" lang="en-US" altLang="ko-KR" sz="1100" b="1" dirty="0">
                <a:solidFill>
                  <a:schemeClr val="tx2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4C1679D1-3CC2-658C-2161-32A04933B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0901" y="6018094"/>
            <a:ext cx="387795" cy="3877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346AE7-736B-9260-9333-B9ECF812E3F5}"/>
              </a:ext>
            </a:extLst>
          </p:cNvPr>
          <p:cNvSpPr txBox="1"/>
          <p:nvPr/>
        </p:nvSpPr>
        <p:spPr>
          <a:xfrm>
            <a:off x="5394276" y="1098260"/>
            <a:ext cx="141374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사용자 정보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pic>
        <p:nvPicPr>
          <p:cNvPr id="16" name="그래픽 15" descr="사용자 단색으로 채워진">
            <a:extLst>
              <a:ext uri="{FF2B5EF4-FFF2-40B4-BE49-F238E27FC236}">
                <a16:creationId xmlns:a16="http://schemas.microsoft.com/office/drawing/2014/main" id="{E6B8B2D9-C3CE-A832-AB74-2C1CEABC81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83933" y="1639809"/>
            <a:ext cx="516156" cy="5161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429FA9-9002-2F37-F3A4-B016A59834BA}"/>
              </a:ext>
            </a:extLst>
          </p:cNvPr>
          <p:cNvSpPr txBox="1"/>
          <p:nvPr/>
        </p:nvSpPr>
        <p:spPr>
          <a:xfrm>
            <a:off x="4933589" y="1763918"/>
            <a:ext cx="19532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나이스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 식당 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(</a:t>
            </a:r>
            <a:r>
              <a:rPr kumimoji="1" lang="en-US" altLang="ko-KR" sz="1100" b="1" dirty="0">
                <a:solidFill>
                  <a:schemeClr val="accent3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ID : abc12345)</a:t>
            </a:r>
            <a:endParaRPr kumimoji="1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4F6BFF6-DB4B-4A26-B6A5-32CAE86E02CC}"/>
              </a:ext>
            </a:extLst>
          </p:cNvPr>
          <p:cNvCxnSpPr>
            <a:cxnSpLocks/>
          </p:cNvCxnSpPr>
          <p:nvPr/>
        </p:nvCxnSpPr>
        <p:spPr>
          <a:xfrm>
            <a:off x="4226001" y="3188080"/>
            <a:ext cx="3750893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0C27DF2-A80B-9C4E-9D91-016077888538}"/>
              </a:ext>
            </a:extLst>
          </p:cNvPr>
          <p:cNvCxnSpPr>
            <a:cxnSpLocks/>
          </p:cNvCxnSpPr>
          <p:nvPr/>
        </p:nvCxnSpPr>
        <p:spPr>
          <a:xfrm>
            <a:off x="4226001" y="3651510"/>
            <a:ext cx="3750893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CBCA911A-94F9-12CD-E668-7016A490C023}"/>
              </a:ext>
            </a:extLst>
          </p:cNvPr>
          <p:cNvCxnSpPr>
            <a:cxnSpLocks/>
          </p:cNvCxnSpPr>
          <p:nvPr/>
        </p:nvCxnSpPr>
        <p:spPr>
          <a:xfrm>
            <a:off x="4226001" y="4114940"/>
            <a:ext cx="3750893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391E9E0-CCC1-8378-9A81-ADA715882D6C}"/>
              </a:ext>
            </a:extLst>
          </p:cNvPr>
          <p:cNvCxnSpPr>
            <a:cxnSpLocks/>
          </p:cNvCxnSpPr>
          <p:nvPr/>
        </p:nvCxnSpPr>
        <p:spPr>
          <a:xfrm>
            <a:off x="4226001" y="4578370"/>
            <a:ext cx="3750893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8857DAE4-2212-49B2-811F-5E9FE41D2D6D}"/>
              </a:ext>
            </a:extLst>
          </p:cNvPr>
          <p:cNvCxnSpPr>
            <a:cxnSpLocks/>
          </p:cNvCxnSpPr>
          <p:nvPr/>
        </p:nvCxnSpPr>
        <p:spPr>
          <a:xfrm>
            <a:off x="4226001" y="5041800"/>
            <a:ext cx="3750893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3102D48-49CA-8A47-386C-F27247711E7D}"/>
              </a:ext>
            </a:extLst>
          </p:cNvPr>
          <p:cNvCxnSpPr>
            <a:cxnSpLocks/>
          </p:cNvCxnSpPr>
          <p:nvPr/>
        </p:nvCxnSpPr>
        <p:spPr>
          <a:xfrm>
            <a:off x="4226001" y="5505228"/>
            <a:ext cx="3750893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E35A08C-523A-57BD-ACC9-561D6B7C5748}"/>
              </a:ext>
            </a:extLst>
          </p:cNvPr>
          <p:cNvSpPr txBox="1"/>
          <p:nvPr/>
        </p:nvSpPr>
        <p:spPr>
          <a:xfrm>
            <a:off x="4391688" y="3280947"/>
            <a:ext cx="36156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dirty="0">
                <a:solidFill>
                  <a:srgbClr val="44546A">
                    <a:lumMod val="50000"/>
                  </a:srgb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사업지 주소</a:t>
            </a:r>
            <a:r>
              <a:rPr kumimoji="1" lang="en-US" altLang="ko-KR" sz="1200" b="1" dirty="0">
                <a:solidFill>
                  <a:srgbClr val="44546A">
                    <a:lumMod val="50000"/>
                  </a:srgb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	</a:t>
            </a:r>
            <a:r>
              <a:rPr kumimoji="1" lang="ko-KR" altLang="en-US" sz="1200" b="1" dirty="0">
                <a:solidFill>
                  <a:schemeClr val="accent3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서울시 서대문구  </a:t>
            </a:r>
            <a:endParaRPr kumimoji="1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882B0-803D-2729-D5FE-4CC5186FD9BB}"/>
              </a:ext>
            </a:extLst>
          </p:cNvPr>
          <p:cNvSpPr txBox="1"/>
          <p:nvPr/>
        </p:nvSpPr>
        <p:spPr>
          <a:xfrm>
            <a:off x="4391688" y="3742520"/>
            <a:ext cx="36156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dirty="0">
                <a:solidFill>
                  <a:srgbClr val="44546A">
                    <a:lumMod val="50000"/>
                  </a:srgb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사업 분류</a:t>
            </a:r>
            <a:r>
              <a:rPr kumimoji="1" lang="en-US" altLang="ko-KR" sz="1200" b="1" dirty="0">
                <a:solidFill>
                  <a:srgbClr val="44546A">
                    <a:lumMod val="50000"/>
                  </a:srgb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	</a:t>
            </a:r>
            <a:r>
              <a:rPr kumimoji="1" lang="ko-KR" altLang="en-US" sz="1200" b="1" dirty="0">
                <a:solidFill>
                  <a:schemeClr val="accent3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식품 판매업</a:t>
            </a:r>
            <a:endParaRPr kumimoji="1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80778E-C572-6FB4-D3AB-F4B9C37A613F}"/>
              </a:ext>
            </a:extLst>
          </p:cNvPr>
          <p:cNvSpPr txBox="1"/>
          <p:nvPr/>
        </p:nvSpPr>
        <p:spPr>
          <a:xfrm>
            <a:off x="4391688" y="4204093"/>
            <a:ext cx="36156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dirty="0" err="1">
                <a:solidFill>
                  <a:srgbClr val="44546A">
                    <a:lumMod val="50000"/>
                  </a:srgb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직원수</a:t>
            </a:r>
            <a:r>
              <a:rPr kumimoji="1" lang="en-US" altLang="ko-KR" sz="1200" b="1" dirty="0">
                <a:solidFill>
                  <a:srgbClr val="44546A">
                    <a:lumMod val="50000"/>
                  </a:srgb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	</a:t>
            </a:r>
            <a:r>
              <a:rPr kumimoji="1" lang="en-US" altLang="ko-KR" sz="1200" b="1" dirty="0">
                <a:solidFill>
                  <a:schemeClr val="accent3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5</a:t>
            </a:r>
            <a:r>
              <a:rPr kumimoji="1" lang="ko-KR" altLang="en-US" sz="1200" b="1" dirty="0">
                <a:solidFill>
                  <a:schemeClr val="accent3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명</a:t>
            </a:r>
            <a:endParaRPr kumimoji="1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1A8AD4-7E3D-EDD7-72A6-39D5C26D6B46}"/>
              </a:ext>
            </a:extLst>
          </p:cNvPr>
          <p:cNvSpPr txBox="1"/>
          <p:nvPr/>
        </p:nvSpPr>
        <p:spPr>
          <a:xfrm>
            <a:off x="4391688" y="4665666"/>
            <a:ext cx="36156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dirty="0">
                <a:solidFill>
                  <a:srgbClr val="44546A">
                    <a:lumMod val="50000"/>
                  </a:srgb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사업자 번호</a:t>
            </a:r>
            <a:r>
              <a:rPr kumimoji="1" lang="en-US" altLang="ko-KR" sz="1200" b="1" dirty="0">
                <a:solidFill>
                  <a:srgbClr val="44546A">
                    <a:lumMod val="50000"/>
                  </a:srgb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	</a:t>
            </a:r>
            <a:r>
              <a:rPr kumimoji="1" lang="en-US" altLang="ko-KR" sz="1200" b="1" dirty="0">
                <a:solidFill>
                  <a:schemeClr val="accent3">
                    <a:lumMod val="50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320-75-32321</a:t>
            </a:r>
            <a:endParaRPr kumimoji="1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412B90-6ABC-7892-97C9-DC7E5DA7BF8C}"/>
              </a:ext>
            </a:extLst>
          </p:cNvPr>
          <p:cNvSpPr txBox="1"/>
          <p:nvPr/>
        </p:nvSpPr>
        <p:spPr>
          <a:xfrm>
            <a:off x="4391688" y="5127241"/>
            <a:ext cx="36156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dirty="0">
                <a:solidFill>
                  <a:srgbClr val="44546A">
                    <a:lumMod val="50000"/>
                  </a:srgb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메일 주소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	</a:t>
            </a: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viva@naver.com</a:t>
            </a:r>
            <a:endParaRPr kumimoji="1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pic>
        <p:nvPicPr>
          <p:cNvPr id="3" name="해당페이지에서는 등록하신정보를 수정하.m4a">
            <a:hlinkClick r:id="" action="ppaction://media"/>
            <a:extLst>
              <a:ext uri="{FF2B5EF4-FFF2-40B4-BE49-F238E27FC236}">
                <a16:creationId xmlns:a16="http://schemas.microsoft.com/office/drawing/2014/main" id="{54AF82A5-F5B8-0D03-94C0-7806D3CC47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27709" y="6858000"/>
            <a:ext cx="812800" cy="8128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E410DE-1D05-BA89-2A5A-F2710D9F9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285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25C84828-6740-8C68-4A0E-3FFEB83F5095}"/>
              </a:ext>
            </a:extLst>
          </p:cNvPr>
          <p:cNvGrpSpPr/>
          <p:nvPr/>
        </p:nvGrpSpPr>
        <p:grpSpPr>
          <a:xfrm>
            <a:off x="4204155" y="379514"/>
            <a:ext cx="3783689" cy="6098971"/>
            <a:chOff x="3266791" y="2644701"/>
            <a:chExt cx="1765119" cy="3172439"/>
          </a:xfrm>
          <a:solidFill>
            <a:schemeClr val="bg1"/>
          </a:solidFill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2A187FF-DA64-2C5B-F0A8-C25853C1BA0C}"/>
                </a:ext>
              </a:extLst>
            </p:cNvPr>
            <p:cNvGrpSpPr/>
            <p:nvPr/>
          </p:nvGrpSpPr>
          <p:grpSpPr>
            <a:xfrm>
              <a:off x="3266791" y="2644701"/>
              <a:ext cx="1765119" cy="3172439"/>
              <a:chOff x="5579578" y="2792185"/>
              <a:chExt cx="2176493" cy="4470151"/>
            </a:xfrm>
            <a:grpFill/>
          </p:grpSpPr>
          <p:sp>
            <p:nvSpPr>
              <p:cNvPr id="64" name="모서리가 둥근 직사각형 63">
                <a:extLst>
                  <a:ext uri="{FF2B5EF4-FFF2-40B4-BE49-F238E27FC236}">
                    <a16:creationId xmlns:a16="http://schemas.microsoft.com/office/drawing/2014/main" id="{A11BB15E-A53F-5C98-199D-E0AA459726A3}"/>
                  </a:ext>
                </a:extLst>
              </p:cNvPr>
              <p:cNvSpPr/>
              <p:nvPr/>
            </p:nvSpPr>
            <p:spPr>
              <a:xfrm>
                <a:off x="5579578" y="2792185"/>
                <a:ext cx="2176493" cy="4470151"/>
              </a:xfrm>
              <a:prstGeom prst="roundRect">
                <a:avLst/>
              </a:prstGeom>
              <a:grp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지연 64">
                <a:extLst>
                  <a:ext uri="{FF2B5EF4-FFF2-40B4-BE49-F238E27FC236}">
                    <a16:creationId xmlns:a16="http://schemas.microsoft.com/office/drawing/2014/main" id="{8AF1F061-4511-96D1-AD40-C3444781C379}"/>
                  </a:ext>
                </a:extLst>
              </p:cNvPr>
              <p:cNvSpPr/>
              <p:nvPr/>
            </p:nvSpPr>
            <p:spPr>
              <a:xfrm rot="5400000">
                <a:off x="6582779" y="2328726"/>
                <a:ext cx="170089" cy="1123549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4E10DEF-052C-F4A1-A544-6FF6F1B243DE}"/>
                </a:ext>
              </a:extLst>
            </p:cNvPr>
            <p:cNvGrpSpPr/>
            <p:nvPr/>
          </p:nvGrpSpPr>
          <p:grpSpPr>
            <a:xfrm>
              <a:off x="4033070" y="2684126"/>
              <a:ext cx="291067" cy="39110"/>
              <a:chOff x="6484688" y="2847737"/>
              <a:chExt cx="358902" cy="55108"/>
            </a:xfrm>
            <a:grpFill/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BEF360EF-3F5A-3322-6ADA-293CD914097D}"/>
                  </a:ext>
                </a:extLst>
              </p:cNvPr>
              <p:cNvSpPr/>
              <p:nvPr/>
            </p:nvSpPr>
            <p:spPr>
              <a:xfrm flipH="1">
                <a:off x="6789590" y="2847737"/>
                <a:ext cx="54000" cy="5362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수행의 시작/종료 62">
                <a:extLst>
                  <a:ext uri="{FF2B5EF4-FFF2-40B4-BE49-F238E27FC236}">
                    <a16:creationId xmlns:a16="http://schemas.microsoft.com/office/drawing/2014/main" id="{822DEC20-F9C3-417A-6D6E-204FFE172590}"/>
                  </a:ext>
                </a:extLst>
              </p:cNvPr>
              <p:cNvSpPr/>
              <p:nvPr/>
            </p:nvSpPr>
            <p:spPr>
              <a:xfrm>
                <a:off x="6484688" y="2849220"/>
                <a:ext cx="257538" cy="53625"/>
              </a:xfrm>
              <a:prstGeom prst="flowChartTerminator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9" name="Picture 8" descr="핸드폰 배터리 아이콘 - ico,png,icns,무료 아이콘 다운로드">
              <a:extLst>
                <a:ext uri="{FF2B5EF4-FFF2-40B4-BE49-F238E27FC236}">
                  <a16:creationId xmlns:a16="http://schemas.microsoft.com/office/drawing/2014/main" id="{1C77FE04-6F39-2443-60B9-2598E1B1F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0713" y="2851144"/>
              <a:ext cx="101882" cy="101882"/>
            </a:xfrm>
            <a:prstGeom prst="rect">
              <a:avLst/>
            </a:prstGeom>
            <a:grpFill/>
          </p:spPr>
        </p:pic>
        <p:pic>
          <p:nvPicPr>
            <p:cNvPr id="60" name="Picture 12" descr="와이파이 아이콘 로열티 무료 사진, 그림, 이미지 그리고 스톡포토그래피. Image 73136628.">
              <a:extLst>
                <a:ext uri="{FF2B5EF4-FFF2-40B4-BE49-F238E27FC236}">
                  <a16:creationId xmlns:a16="http://schemas.microsoft.com/office/drawing/2014/main" id="{A643C165-47F2-1DCC-C0A6-5C414DF50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949" y="2850092"/>
              <a:ext cx="99759" cy="99759"/>
            </a:xfrm>
            <a:prstGeom prst="rect">
              <a:avLst/>
            </a:prstGeom>
            <a:grpFill/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DEE66C2-82E9-1D56-096A-E991B6DBADBD}"/>
                </a:ext>
              </a:extLst>
            </p:cNvPr>
            <p:cNvSpPr txBox="1"/>
            <p:nvPr/>
          </p:nvSpPr>
          <p:spPr>
            <a:xfrm>
              <a:off x="3276405" y="2818205"/>
              <a:ext cx="412389" cy="12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9:41</a:t>
              </a:r>
              <a:endParaRPr kumimoji="1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804B2E1-8890-EC34-8526-C42259EF26AD}"/>
              </a:ext>
            </a:extLst>
          </p:cNvPr>
          <p:cNvSpPr txBox="1"/>
          <p:nvPr/>
        </p:nvSpPr>
        <p:spPr>
          <a:xfrm>
            <a:off x="4224763" y="1062397"/>
            <a:ext cx="883992" cy="35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  <a:alpha val="75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SoData</a:t>
            </a: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  <a:alpha val="75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9178FD-51B0-73AD-780B-46842A0E9D51}"/>
              </a:ext>
            </a:extLst>
          </p:cNvPr>
          <p:cNvSpPr txBox="1"/>
          <p:nvPr/>
        </p:nvSpPr>
        <p:spPr>
          <a:xfrm>
            <a:off x="4224763" y="1903218"/>
            <a:ext cx="3763081" cy="64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BM HANNA Pro OTF" panose="020B0600000101010101" pitchFamily="34" charset="-127"/>
                <a:ea typeface="BM HANNA Pro OTF" panose="020B0600000101010101" pitchFamily="34" charset="-127"/>
                <a:cs typeface="+mn-cs"/>
              </a:rPr>
              <a:t>원하시는 보고서 유형을 선택해주세요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BM HANNA Pro OTF" panose="020B0600000101010101" pitchFamily="34" charset="-127"/>
              <a:ea typeface="BM HANNA Pro OTF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BM HANNA Pro OTF" panose="020B0600000101010101" pitchFamily="34" charset="-127"/>
                <a:ea typeface="BM HANNA Pro OTF" panose="020B0600000101010101" pitchFamily="34" charset="-127"/>
                <a:cs typeface="+mn-cs"/>
              </a:rPr>
              <a:t>선택하시면 리포트에 대한 설명을 확인 할 수 있습니다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BM HANNA Pro OTF" panose="020B0600000101010101" pitchFamily="34" charset="-127"/>
                <a:ea typeface="BM HANNA Pro OTF" panose="020B0600000101010101" pitchFamily="34" charset="-127"/>
                <a:cs typeface="+mn-cs"/>
              </a:rPr>
              <a:t>.</a:t>
            </a:r>
          </a:p>
        </p:txBody>
      </p:sp>
      <p:pic>
        <p:nvPicPr>
          <p:cNvPr id="44" name="Picture 2" descr="홈 아이콘 - 무료 상호 작용개 아이콘">
            <a:extLst>
              <a:ext uri="{FF2B5EF4-FFF2-40B4-BE49-F238E27FC236}">
                <a16:creationId xmlns:a16="http://schemas.microsoft.com/office/drawing/2014/main" id="{3C11D64C-2C90-83D0-115B-F2CC0E84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432" y="6061292"/>
            <a:ext cx="254565" cy="2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사용자 - 무료 사회적인개 아이콘">
            <a:extLst>
              <a:ext uri="{FF2B5EF4-FFF2-40B4-BE49-F238E27FC236}">
                <a16:creationId xmlns:a16="http://schemas.microsoft.com/office/drawing/2014/main" id="{54610456-DC18-4F3B-E3F8-0A903C30F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475" y="6061292"/>
            <a:ext cx="254565" cy="2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대화 아이콘 - ico,png,icns,무료 아이콘 다운로드">
            <a:extLst>
              <a:ext uri="{FF2B5EF4-FFF2-40B4-BE49-F238E27FC236}">
                <a16:creationId xmlns:a16="http://schemas.microsoft.com/office/drawing/2014/main" id="{264A39C0-4155-D730-3F2E-F20C23106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08" y="6023755"/>
            <a:ext cx="254565" cy="35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데이터 아이콘 에 Coolicons">
            <a:extLst>
              <a:ext uri="{FF2B5EF4-FFF2-40B4-BE49-F238E27FC236}">
                <a16:creationId xmlns:a16="http://schemas.microsoft.com/office/drawing/2014/main" id="{73369563-7828-EF3F-AD4C-EA0B0966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02" y="6042188"/>
            <a:ext cx="289298" cy="31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6DA523E-C81B-C5CD-B742-1014A4A41B44}"/>
              </a:ext>
            </a:extLst>
          </p:cNvPr>
          <p:cNvGrpSpPr/>
          <p:nvPr/>
        </p:nvGrpSpPr>
        <p:grpSpPr>
          <a:xfrm>
            <a:off x="4889881" y="2950045"/>
            <a:ext cx="2422540" cy="492635"/>
            <a:chOff x="5912748" y="3409255"/>
            <a:chExt cx="701723" cy="229817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3A0D4544-F158-028D-B874-C7426408105E}"/>
                </a:ext>
              </a:extLst>
            </p:cNvPr>
            <p:cNvSpPr/>
            <p:nvPr/>
          </p:nvSpPr>
          <p:spPr>
            <a:xfrm>
              <a:off x="5912748" y="3409255"/>
              <a:ext cx="701723" cy="229817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65B4AD-DAF4-A175-3E32-E870CDCB8551}"/>
                </a:ext>
              </a:extLst>
            </p:cNvPr>
            <p:cNvSpPr txBox="1"/>
            <p:nvPr/>
          </p:nvSpPr>
          <p:spPr>
            <a:xfrm>
              <a:off x="6015854" y="3414517"/>
              <a:ext cx="495510" cy="164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M JUA OTF" panose="02020603020101020101" pitchFamily="18" charset="-127"/>
                  <a:ea typeface="BM JUA OTF" panose="02020603020101020101" pitchFamily="18" charset="-127"/>
                  <a:cs typeface="+mn-cs"/>
                </a:rPr>
                <a:t>고객 관리 리포트</a:t>
              </a:r>
              <a:endPara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B5EC0E-779B-CE23-291F-92EB5334D967}"/>
              </a:ext>
            </a:extLst>
          </p:cNvPr>
          <p:cNvGrpSpPr/>
          <p:nvPr/>
        </p:nvGrpSpPr>
        <p:grpSpPr>
          <a:xfrm>
            <a:off x="4889881" y="3689152"/>
            <a:ext cx="2422540" cy="672299"/>
            <a:chOff x="5912748" y="3409255"/>
            <a:chExt cx="701723" cy="313631"/>
          </a:xfrm>
        </p:grpSpPr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2EF02626-CE6E-AF8D-3B44-407F816B9DE5}"/>
                </a:ext>
              </a:extLst>
            </p:cNvPr>
            <p:cNvSpPr/>
            <p:nvPr/>
          </p:nvSpPr>
          <p:spPr>
            <a:xfrm>
              <a:off x="5912748" y="3409255"/>
              <a:ext cx="701723" cy="229817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133F32-E7F6-FC06-BE08-191254D023F2}"/>
                </a:ext>
              </a:extLst>
            </p:cNvPr>
            <p:cNvSpPr txBox="1"/>
            <p:nvPr/>
          </p:nvSpPr>
          <p:spPr>
            <a:xfrm>
              <a:off x="6015854" y="3414517"/>
              <a:ext cx="495510" cy="308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M JUA OTF" panose="02020603020101020101" pitchFamily="18" charset="-127"/>
                  <a:ea typeface="BM JUA OTF" panose="02020603020101020101" pitchFamily="18" charset="-127"/>
                  <a:cs typeface="+mn-cs"/>
                </a:rPr>
                <a:t>판매 관리 리포트</a:t>
              </a:r>
              <a:endPara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966119-B8D2-EF86-6654-E2ADA5A37030}"/>
              </a:ext>
            </a:extLst>
          </p:cNvPr>
          <p:cNvGrpSpPr/>
          <p:nvPr/>
        </p:nvGrpSpPr>
        <p:grpSpPr>
          <a:xfrm>
            <a:off x="4889881" y="4410290"/>
            <a:ext cx="2422540" cy="492635"/>
            <a:chOff x="5912748" y="3409255"/>
            <a:chExt cx="701723" cy="229817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7960CCF5-2DFD-A79D-93BD-548C3555F5F7}"/>
                </a:ext>
              </a:extLst>
            </p:cNvPr>
            <p:cNvSpPr/>
            <p:nvPr/>
          </p:nvSpPr>
          <p:spPr>
            <a:xfrm>
              <a:off x="5912748" y="3409255"/>
              <a:ext cx="701723" cy="229817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899B18-3A71-4BB9-0F0A-54C47AC91C72}"/>
                </a:ext>
              </a:extLst>
            </p:cNvPr>
            <p:cNvSpPr txBox="1"/>
            <p:nvPr/>
          </p:nvSpPr>
          <p:spPr>
            <a:xfrm>
              <a:off x="6015854" y="3414517"/>
              <a:ext cx="495510" cy="164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M JUA OTF" panose="02020603020101020101" pitchFamily="18" charset="-127"/>
                  <a:ea typeface="BM JUA OTF" panose="02020603020101020101" pitchFamily="18" charset="-127"/>
                  <a:cs typeface="+mn-cs"/>
                </a:rPr>
                <a:t>운영 관리 리포트</a:t>
              </a:r>
              <a:endPara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endParaRPr>
            </a:p>
          </p:txBody>
        </p:sp>
      </p:grpSp>
      <p:pic>
        <p:nvPicPr>
          <p:cNvPr id="2" name="원하시는 보고서유형을 선택해주세요.m4a">
            <a:hlinkClick r:id="" action="ppaction://media"/>
            <a:extLst>
              <a:ext uri="{FF2B5EF4-FFF2-40B4-BE49-F238E27FC236}">
                <a16:creationId xmlns:a16="http://schemas.microsoft.com/office/drawing/2014/main" id="{CC88CCC2-5E59-38A7-5902-333FF0B71C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6858000"/>
            <a:ext cx="812800" cy="8128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202C0A-4C8D-FB5A-C7C4-ADD680DD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929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7292051" y="1577051"/>
            <a:ext cx="4899949" cy="4898842"/>
            <a:chOff x="7461077" y="714375"/>
            <a:chExt cx="4730924" cy="554317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26" name="자유형 25"/>
            <p:cNvSpPr>
              <a:spLocks/>
            </p:cNvSpPr>
            <p:nvPr/>
          </p:nvSpPr>
          <p:spPr bwMode="auto">
            <a:xfrm flipH="1">
              <a:off x="7531372" y="714375"/>
              <a:ext cx="4660629" cy="5543175"/>
            </a:xfrm>
            <a:custGeom>
              <a:avLst/>
              <a:gdLst>
                <a:gd name="connsiteX0" fmla="*/ 2217148 w 4660629"/>
                <a:gd name="connsiteY0" fmla="*/ 0 h 5543175"/>
                <a:gd name="connsiteX1" fmla="*/ 1465748 w 4660629"/>
                <a:gd name="connsiteY1" fmla="*/ 286716 h 5543175"/>
                <a:gd name="connsiteX2" fmla="*/ 932937 w 4660629"/>
                <a:gd name="connsiteY2" fmla="*/ 942067 h 5543175"/>
                <a:gd name="connsiteX3" fmla="*/ 577730 w 4660629"/>
                <a:gd name="connsiteY3" fmla="*/ 955720 h 5543175"/>
                <a:gd name="connsiteX4" fmla="*/ 154214 w 4660629"/>
                <a:gd name="connsiteY4" fmla="*/ 860148 h 5543175"/>
                <a:gd name="connsiteX5" fmla="*/ 45533 w 4660629"/>
                <a:gd name="connsiteY5" fmla="*/ 850468 h 5543175"/>
                <a:gd name="connsiteX6" fmla="*/ 0 w 4660629"/>
                <a:gd name="connsiteY6" fmla="*/ 851031 h 5543175"/>
                <a:gd name="connsiteX7" fmla="*/ 0 w 4660629"/>
                <a:gd name="connsiteY7" fmla="*/ 4589696 h 5543175"/>
                <a:gd name="connsiteX8" fmla="*/ 51323 w 4660629"/>
                <a:gd name="connsiteY8" fmla="*/ 4649534 h 5543175"/>
                <a:gd name="connsiteX9" fmla="*/ 167875 w 4660629"/>
                <a:gd name="connsiteY9" fmla="*/ 4737640 h 5543175"/>
                <a:gd name="connsiteX10" fmla="*/ 673363 w 4660629"/>
                <a:gd name="connsiteY10" fmla="*/ 4819559 h 5543175"/>
                <a:gd name="connsiteX11" fmla="*/ 1055894 w 4660629"/>
                <a:gd name="connsiteY11" fmla="*/ 4669374 h 5543175"/>
                <a:gd name="connsiteX12" fmla="*/ 1260821 w 4660629"/>
                <a:gd name="connsiteY12" fmla="*/ 4642068 h 5543175"/>
                <a:gd name="connsiteX13" fmla="*/ 1588704 w 4660629"/>
                <a:gd name="connsiteY13" fmla="*/ 4915131 h 5543175"/>
                <a:gd name="connsiteX14" fmla="*/ 1971236 w 4660629"/>
                <a:gd name="connsiteY14" fmla="*/ 5242806 h 5543175"/>
                <a:gd name="connsiteX15" fmla="*/ 2927563 w 4660629"/>
                <a:gd name="connsiteY15" fmla="*/ 5543175 h 5543175"/>
                <a:gd name="connsiteX16" fmla="*/ 4648952 w 4660629"/>
                <a:gd name="connsiteY16" fmla="*/ 3986717 h 5543175"/>
                <a:gd name="connsiteX17" fmla="*/ 3760934 w 4660629"/>
                <a:gd name="connsiteY17" fmla="*/ 2280075 h 5543175"/>
                <a:gd name="connsiteX18" fmla="*/ 3542344 w 4660629"/>
                <a:gd name="connsiteY18" fmla="*/ 2170849 h 5543175"/>
                <a:gd name="connsiteX19" fmla="*/ 3392064 w 4660629"/>
                <a:gd name="connsiteY19" fmla="*/ 2075278 h 5543175"/>
                <a:gd name="connsiteX20" fmla="*/ 3310094 w 4660629"/>
                <a:gd name="connsiteY20" fmla="*/ 1105904 h 5543175"/>
                <a:gd name="connsiteX21" fmla="*/ 2217148 w 4660629"/>
                <a:gd name="connsiteY21" fmla="*/ 0 h 5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60629" h="5543175">
                  <a:moveTo>
                    <a:pt x="2217148" y="0"/>
                  </a:moveTo>
                  <a:cubicBezTo>
                    <a:pt x="1943912" y="0"/>
                    <a:pt x="1670676" y="109225"/>
                    <a:pt x="1465748" y="286716"/>
                  </a:cubicBezTo>
                  <a:cubicBezTo>
                    <a:pt x="1260821" y="477860"/>
                    <a:pt x="1219836" y="832842"/>
                    <a:pt x="932937" y="942067"/>
                  </a:cubicBezTo>
                  <a:cubicBezTo>
                    <a:pt x="823643" y="996679"/>
                    <a:pt x="700686" y="983026"/>
                    <a:pt x="577730" y="955720"/>
                  </a:cubicBezTo>
                  <a:cubicBezTo>
                    <a:pt x="441112" y="928414"/>
                    <a:pt x="290832" y="887454"/>
                    <a:pt x="154214" y="860148"/>
                  </a:cubicBezTo>
                  <a:cubicBezTo>
                    <a:pt x="118352" y="855028"/>
                    <a:pt x="82062" y="851828"/>
                    <a:pt x="45533" y="850468"/>
                  </a:cubicBezTo>
                  <a:lnTo>
                    <a:pt x="0" y="851031"/>
                  </a:lnTo>
                  <a:lnTo>
                    <a:pt x="0" y="4589696"/>
                  </a:lnTo>
                  <a:lnTo>
                    <a:pt x="51323" y="4649534"/>
                  </a:lnTo>
                  <a:cubicBezTo>
                    <a:pt x="87612" y="4683881"/>
                    <a:pt x="126890" y="4713747"/>
                    <a:pt x="167875" y="4737640"/>
                  </a:cubicBezTo>
                  <a:cubicBezTo>
                    <a:pt x="318155" y="4846865"/>
                    <a:pt x="495759" y="4874171"/>
                    <a:pt x="673363" y="4819559"/>
                  </a:cubicBezTo>
                  <a:cubicBezTo>
                    <a:pt x="809981" y="4778599"/>
                    <a:pt x="932937" y="4723987"/>
                    <a:pt x="1055894" y="4669374"/>
                  </a:cubicBezTo>
                  <a:cubicBezTo>
                    <a:pt x="1124203" y="4655721"/>
                    <a:pt x="1192512" y="4628415"/>
                    <a:pt x="1260821" y="4642068"/>
                  </a:cubicBezTo>
                  <a:cubicBezTo>
                    <a:pt x="1424763" y="4669374"/>
                    <a:pt x="1493072" y="4805906"/>
                    <a:pt x="1588704" y="4915131"/>
                  </a:cubicBezTo>
                  <a:cubicBezTo>
                    <a:pt x="1697999" y="5038009"/>
                    <a:pt x="1834617" y="5160887"/>
                    <a:pt x="1971236" y="5242806"/>
                  </a:cubicBezTo>
                  <a:cubicBezTo>
                    <a:pt x="2258134" y="5433950"/>
                    <a:pt x="2586017" y="5543175"/>
                    <a:pt x="2927563" y="5543175"/>
                  </a:cubicBezTo>
                  <a:cubicBezTo>
                    <a:pt x="3801920" y="5543175"/>
                    <a:pt x="4553320" y="4846865"/>
                    <a:pt x="4648952" y="3986717"/>
                  </a:cubicBezTo>
                  <a:cubicBezTo>
                    <a:pt x="4730923" y="3290407"/>
                    <a:pt x="4375716" y="2607750"/>
                    <a:pt x="3760934" y="2280075"/>
                  </a:cubicBezTo>
                  <a:cubicBezTo>
                    <a:pt x="3678963" y="2239115"/>
                    <a:pt x="3610654" y="2198156"/>
                    <a:pt x="3542344" y="2170849"/>
                  </a:cubicBezTo>
                  <a:cubicBezTo>
                    <a:pt x="3487698" y="2143543"/>
                    <a:pt x="3433050" y="2102584"/>
                    <a:pt x="3392064" y="2075278"/>
                  </a:cubicBezTo>
                  <a:cubicBezTo>
                    <a:pt x="3077843" y="1802215"/>
                    <a:pt x="3310094" y="1433580"/>
                    <a:pt x="3310094" y="1105904"/>
                  </a:cubicBezTo>
                  <a:cubicBezTo>
                    <a:pt x="3310094" y="491513"/>
                    <a:pt x="2818268" y="0"/>
                    <a:pt x="22171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06AD8A7-B108-4A38-98FC-BD3FDA5D2D84}"/>
                </a:ext>
              </a:extLst>
            </p:cNvPr>
            <p:cNvSpPr/>
            <p:nvPr/>
          </p:nvSpPr>
          <p:spPr>
            <a:xfrm>
              <a:off x="10998248" y="5818121"/>
              <a:ext cx="400384" cy="4003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EBD0190-941E-45BB-852D-ED44FF570C25}"/>
                </a:ext>
              </a:extLst>
            </p:cNvPr>
            <p:cNvSpPr/>
            <p:nvPr/>
          </p:nvSpPr>
          <p:spPr>
            <a:xfrm>
              <a:off x="7461077" y="1731088"/>
              <a:ext cx="200192" cy="2001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CAD077E-908D-4798-97EA-E2F056338F80}"/>
                </a:ext>
              </a:extLst>
            </p:cNvPr>
            <p:cNvSpPr/>
            <p:nvPr/>
          </p:nvSpPr>
          <p:spPr>
            <a:xfrm>
              <a:off x="7504675" y="2032878"/>
              <a:ext cx="400384" cy="4003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1F435DB-7418-4AD1-90FF-D7B38652A6D1}"/>
              </a:ext>
            </a:extLst>
          </p:cNvPr>
          <p:cNvSpPr/>
          <p:nvPr/>
        </p:nvSpPr>
        <p:spPr>
          <a:xfrm>
            <a:off x="2" y="3203095"/>
            <a:ext cx="12191998" cy="54976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1369500-7F13-4A8A-A17C-88BD42E401D1}"/>
              </a:ext>
            </a:extLst>
          </p:cNvPr>
          <p:cNvSpPr txBox="1"/>
          <p:nvPr/>
        </p:nvSpPr>
        <p:spPr>
          <a:xfrm>
            <a:off x="1248754" y="3347389"/>
            <a:ext cx="2675546" cy="27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lt"/>
              </a:rPr>
              <a:t>고객 특성 보고서 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2F8DF02-9DB5-40AF-BF92-7F36A5949A18}"/>
              </a:ext>
            </a:extLst>
          </p:cNvPr>
          <p:cNvSpPr txBox="1"/>
          <p:nvPr/>
        </p:nvSpPr>
        <p:spPr>
          <a:xfrm>
            <a:off x="4758227" y="3347389"/>
            <a:ext cx="2675546" cy="27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lt"/>
              </a:rPr>
              <a:t>판매 관리 보고서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D8EDED-8F62-4CC9-8865-F1B822262E26}"/>
              </a:ext>
            </a:extLst>
          </p:cNvPr>
          <p:cNvSpPr txBox="1"/>
          <p:nvPr/>
        </p:nvSpPr>
        <p:spPr>
          <a:xfrm>
            <a:off x="8267701" y="3347389"/>
            <a:ext cx="2675546" cy="27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lt"/>
              </a:rPr>
              <a:t>운영 관리 보고서 </a:t>
            </a:r>
          </a:p>
        </p:txBody>
      </p:sp>
      <p:sp>
        <p:nvSpPr>
          <p:cNvPr id="18" name="자유형 17">
            <a:extLst>
              <a:ext uri="{FF2B5EF4-FFF2-40B4-BE49-F238E27FC236}">
                <a16:creationId xmlns:a16="http://schemas.microsoft.com/office/drawing/2014/main" id="{F1CB1521-4699-4E03-00DA-FE6D60540923}"/>
              </a:ext>
            </a:extLst>
          </p:cNvPr>
          <p:cNvSpPr/>
          <p:nvPr/>
        </p:nvSpPr>
        <p:spPr>
          <a:xfrm>
            <a:off x="5676136" y="2037868"/>
            <a:ext cx="566661" cy="485682"/>
          </a:xfrm>
          <a:custGeom>
            <a:avLst/>
            <a:gdLst>
              <a:gd name="connsiteX0" fmla="*/ 526812 w 566661"/>
              <a:gd name="connsiteY0" fmla="*/ 404701 h 485682"/>
              <a:gd name="connsiteX1" fmla="*/ 499822 w 566661"/>
              <a:gd name="connsiteY1" fmla="*/ 427635 h 485682"/>
              <a:gd name="connsiteX2" fmla="*/ 499822 w 566661"/>
              <a:gd name="connsiteY2" fmla="*/ 403344 h 485682"/>
              <a:gd name="connsiteX3" fmla="*/ 526812 w 566661"/>
              <a:gd name="connsiteY3" fmla="*/ 392563 h 485682"/>
              <a:gd name="connsiteX4" fmla="*/ 472847 w 566661"/>
              <a:gd name="connsiteY4" fmla="*/ 360175 h 485682"/>
              <a:gd name="connsiteX5" fmla="*/ 472847 w 566661"/>
              <a:gd name="connsiteY5" fmla="*/ 335899 h 485682"/>
              <a:gd name="connsiteX6" fmla="*/ 499822 w 566661"/>
              <a:gd name="connsiteY6" fmla="*/ 325103 h 485682"/>
              <a:gd name="connsiteX7" fmla="*/ 499822 w 566661"/>
              <a:gd name="connsiteY7" fmla="*/ 337241 h 485682"/>
              <a:gd name="connsiteX8" fmla="*/ 472847 w 566661"/>
              <a:gd name="connsiteY8" fmla="*/ 360175 h 485682"/>
              <a:gd name="connsiteX9" fmla="*/ 472847 w 566661"/>
              <a:gd name="connsiteY9" fmla="*/ 435732 h 485682"/>
              <a:gd name="connsiteX10" fmla="*/ 445857 w 566661"/>
              <a:gd name="connsiteY10" fmla="*/ 440444 h 485682"/>
              <a:gd name="connsiteX11" fmla="*/ 445857 w 566661"/>
              <a:gd name="connsiteY11" fmla="*/ 414140 h 485682"/>
              <a:gd name="connsiteX12" fmla="*/ 472847 w 566661"/>
              <a:gd name="connsiteY12" fmla="*/ 410099 h 485682"/>
              <a:gd name="connsiteX13" fmla="*/ 418882 w 566661"/>
              <a:gd name="connsiteY13" fmla="*/ 346695 h 485682"/>
              <a:gd name="connsiteX14" fmla="*/ 445857 w 566661"/>
              <a:gd name="connsiteY14" fmla="*/ 342639 h 485682"/>
              <a:gd name="connsiteX15" fmla="*/ 445857 w 566661"/>
              <a:gd name="connsiteY15" fmla="*/ 368272 h 485682"/>
              <a:gd name="connsiteX16" fmla="*/ 418882 w 566661"/>
              <a:gd name="connsiteY16" fmla="*/ 372999 h 485682"/>
              <a:gd name="connsiteX17" fmla="*/ 418882 w 566661"/>
              <a:gd name="connsiteY17" fmla="*/ 443814 h 485682"/>
              <a:gd name="connsiteX18" fmla="*/ 391907 w 566661"/>
              <a:gd name="connsiteY18" fmla="*/ 445171 h 485682"/>
              <a:gd name="connsiteX19" fmla="*/ 391907 w 566661"/>
              <a:gd name="connsiteY19" fmla="*/ 418181 h 485682"/>
              <a:gd name="connsiteX20" fmla="*/ 418882 w 566661"/>
              <a:gd name="connsiteY20" fmla="*/ 416839 h 485682"/>
              <a:gd name="connsiteX21" fmla="*/ 364917 w 566661"/>
              <a:gd name="connsiteY21" fmla="*/ 377711 h 485682"/>
              <a:gd name="connsiteX22" fmla="*/ 364917 w 566661"/>
              <a:gd name="connsiteY22" fmla="*/ 350736 h 485682"/>
              <a:gd name="connsiteX23" fmla="*/ 391907 w 566661"/>
              <a:gd name="connsiteY23" fmla="*/ 349379 h 485682"/>
              <a:gd name="connsiteX24" fmla="*/ 391907 w 566661"/>
              <a:gd name="connsiteY24" fmla="*/ 376369 h 485682"/>
              <a:gd name="connsiteX25" fmla="*/ 364917 w 566661"/>
              <a:gd name="connsiteY25" fmla="*/ 377711 h 485682"/>
              <a:gd name="connsiteX26" fmla="*/ 364917 w 566661"/>
              <a:gd name="connsiteY26" fmla="*/ 445171 h 485682"/>
              <a:gd name="connsiteX27" fmla="*/ 337941 w 566661"/>
              <a:gd name="connsiteY27" fmla="*/ 443814 h 485682"/>
              <a:gd name="connsiteX28" fmla="*/ 337941 w 566661"/>
              <a:gd name="connsiteY28" fmla="*/ 418181 h 485682"/>
              <a:gd name="connsiteX29" fmla="*/ 364917 w 566661"/>
              <a:gd name="connsiteY29" fmla="*/ 418181 h 485682"/>
              <a:gd name="connsiteX30" fmla="*/ 310951 w 566661"/>
              <a:gd name="connsiteY30" fmla="*/ 349379 h 485682"/>
              <a:gd name="connsiteX31" fmla="*/ 337941 w 566661"/>
              <a:gd name="connsiteY31" fmla="*/ 350736 h 485682"/>
              <a:gd name="connsiteX32" fmla="*/ 337941 w 566661"/>
              <a:gd name="connsiteY32" fmla="*/ 377711 h 485682"/>
              <a:gd name="connsiteX33" fmla="*/ 310951 w 566661"/>
              <a:gd name="connsiteY33" fmla="*/ 376369 h 485682"/>
              <a:gd name="connsiteX34" fmla="*/ 310951 w 566661"/>
              <a:gd name="connsiteY34" fmla="*/ 440444 h 485682"/>
              <a:gd name="connsiteX35" fmla="*/ 283976 w 566661"/>
              <a:gd name="connsiteY35" fmla="*/ 435732 h 485682"/>
              <a:gd name="connsiteX36" fmla="*/ 283976 w 566661"/>
              <a:gd name="connsiteY36" fmla="*/ 414140 h 485682"/>
              <a:gd name="connsiteX37" fmla="*/ 310951 w 566661"/>
              <a:gd name="connsiteY37" fmla="*/ 416839 h 485682"/>
              <a:gd name="connsiteX38" fmla="*/ 257001 w 566661"/>
              <a:gd name="connsiteY38" fmla="*/ 368272 h 485682"/>
              <a:gd name="connsiteX39" fmla="*/ 257001 w 566661"/>
              <a:gd name="connsiteY39" fmla="*/ 341968 h 485682"/>
              <a:gd name="connsiteX40" fmla="*/ 283976 w 566661"/>
              <a:gd name="connsiteY40" fmla="*/ 346009 h 485682"/>
              <a:gd name="connsiteX41" fmla="*/ 283976 w 566661"/>
              <a:gd name="connsiteY41" fmla="*/ 372999 h 485682"/>
              <a:gd name="connsiteX42" fmla="*/ 257001 w 566661"/>
              <a:gd name="connsiteY42" fmla="*/ 368272 h 485682"/>
              <a:gd name="connsiteX43" fmla="*/ 257001 w 566661"/>
              <a:gd name="connsiteY43" fmla="*/ 427635 h 485682"/>
              <a:gd name="connsiteX44" fmla="*/ 230011 w 566661"/>
              <a:gd name="connsiteY44" fmla="*/ 404701 h 485682"/>
              <a:gd name="connsiteX45" fmla="*/ 230011 w 566661"/>
              <a:gd name="connsiteY45" fmla="*/ 403344 h 485682"/>
              <a:gd name="connsiteX46" fmla="*/ 230682 w 566661"/>
              <a:gd name="connsiteY46" fmla="*/ 403344 h 485682"/>
              <a:gd name="connsiteX47" fmla="*/ 236080 w 566661"/>
              <a:gd name="connsiteY47" fmla="*/ 404701 h 485682"/>
              <a:gd name="connsiteX48" fmla="*/ 256957 w 566661"/>
              <a:gd name="connsiteY48" fmla="*/ 409413 h 485682"/>
              <a:gd name="connsiteX49" fmla="*/ 149116 w 566661"/>
              <a:gd name="connsiteY49" fmla="*/ 335899 h 485682"/>
              <a:gd name="connsiteX50" fmla="*/ 162611 w 566661"/>
              <a:gd name="connsiteY50" fmla="*/ 336570 h 485682"/>
              <a:gd name="connsiteX51" fmla="*/ 162611 w 566661"/>
              <a:gd name="connsiteY51" fmla="*/ 337241 h 485682"/>
              <a:gd name="connsiteX52" fmla="*/ 169351 w 566661"/>
              <a:gd name="connsiteY52" fmla="*/ 363545 h 485682"/>
              <a:gd name="connsiteX53" fmla="*/ 149116 w 566661"/>
              <a:gd name="connsiteY53" fmla="*/ 362203 h 485682"/>
              <a:gd name="connsiteX54" fmla="*/ 122096 w 566661"/>
              <a:gd name="connsiteY54" fmla="*/ 254959 h 485682"/>
              <a:gd name="connsiteX55" fmla="*/ 149071 w 566661"/>
              <a:gd name="connsiteY55" fmla="*/ 259000 h 485682"/>
              <a:gd name="connsiteX56" fmla="*/ 149071 w 566661"/>
              <a:gd name="connsiteY56" fmla="*/ 285975 h 485682"/>
              <a:gd name="connsiteX57" fmla="*/ 122096 w 566661"/>
              <a:gd name="connsiteY57" fmla="*/ 281263 h 485682"/>
              <a:gd name="connsiteX58" fmla="*/ 122096 w 566661"/>
              <a:gd name="connsiteY58" fmla="*/ 359504 h 485682"/>
              <a:gd name="connsiteX59" fmla="*/ 95106 w 566661"/>
              <a:gd name="connsiteY59" fmla="*/ 354777 h 485682"/>
              <a:gd name="connsiteX60" fmla="*/ 95106 w 566661"/>
              <a:gd name="connsiteY60" fmla="*/ 328473 h 485682"/>
              <a:gd name="connsiteX61" fmla="*/ 122096 w 566661"/>
              <a:gd name="connsiteY61" fmla="*/ 332529 h 485682"/>
              <a:gd name="connsiteX62" fmla="*/ 68131 w 566661"/>
              <a:gd name="connsiteY62" fmla="*/ 249561 h 485682"/>
              <a:gd name="connsiteX63" fmla="*/ 68131 w 566661"/>
              <a:gd name="connsiteY63" fmla="*/ 237408 h 485682"/>
              <a:gd name="connsiteX64" fmla="*/ 95106 w 566661"/>
              <a:gd name="connsiteY64" fmla="*/ 247533 h 485682"/>
              <a:gd name="connsiteX65" fmla="*/ 95106 w 566661"/>
              <a:gd name="connsiteY65" fmla="*/ 272495 h 485682"/>
              <a:gd name="connsiteX66" fmla="*/ 68131 w 566661"/>
              <a:gd name="connsiteY66" fmla="*/ 249561 h 485682"/>
              <a:gd name="connsiteX67" fmla="*/ 68131 w 566661"/>
              <a:gd name="connsiteY67" fmla="*/ 346695 h 485682"/>
              <a:gd name="connsiteX68" fmla="*/ 41141 w 566661"/>
              <a:gd name="connsiteY68" fmla="*/ 323761 h 485682"/>
              <a:gd name="connsiteX69" fmla="*/ 41141 w 566661"/>
              <a:gd name="connsiteY69" fmla="*/ 311608 h 485682"/>
              <a:gd name="connsiteX70" fmla="*/ 68131 w 566661"/>
              <a:gd name="connsiteY70" fmla="*/ 321733 h 485682"/>
              <a:gd name="connsiteX71" fmla="*/ 41141 w 566661"/>
              <a:gd name="connsiteY71" fmla="*/ 136233 h 485682"/>
              <a:gd name="connsiteX72" fmla="*/ 68131 w 566661"/>
              <a:gd name="connsiteY72" fmla="*/ 146358 h 485682"/>
              <a:gd name="connsiteX73" fmla="*/ 68131 w 566661"/>
              <a:gd name="connsiteY73" fmla="*/ 171305 h 485682"/>
              <a:gd name="connsiteX74" fmla="*/ 41141 w 566661"/>
              <a:gd name="connsiteY74" fmla="*/ 148371 h 485682"/>
              <a:gd name="connsiteX75" fmla="*/ 122096 w 566661"/>
              <a:gd name="connsiteY75" fmla="*/ 157825 h 485682"/>
              <a:gd name="connsiteX76" fmla="*/ 122096 w 566661"/>
              <a:gd name="connsiteY76" fmla="*/ 184800 h 485682"/>
              <a:gd name="connsiteX77" fmla="*/ 95106 w 566661"/>
              <a:gd name="connsiteY77" fmla="*/ 180073 h 485682"/>
              <a:gd name="connsiteX78" fmla="*/ 95106 w 566661"/>
              <a:gd name="connsiteY78" fmla="*/ 153769 h 485682"/>
              <a:gd name="connsiteX79" fmla="*/ 122096 w 566661"/>
              <a:gd name="connsiteY79" fmla="*/ 157825 h 485682"/>
              <a:gd name="connsiteX80" fmla="*/ 189541 w 566661"/>
              <a:gd name="connsiteY80" fmla="*/ 40456 h 485682"/>
              <a:gd name="connsiteX81" fmla="*/ 337941 w 566661"/>
              <a:gd name="connsiteY81" fmla="*/ 80926 h 485682"/>
              <a:gd name="connsiteX82" fmla="*/ 189541 w 566661"/>
              <a:gd name="connsiteY82" fmla="*/ 121396 h 485682"/>
              <a:gd name="connsiteX83" fmla="*/ 41141 w 566661"/>
              <a:gd name="connsiteY83" fmla="*/ 80926 h 485682"/>
              <a:gd name="connsiteX84" fmla="*/ 189541 w 566661"/>
              <a:gd name="connsiteY84" fmla="*/ 40456 h 485682"/>
              <a:gd name="connsiteX85" fmla="*/ 230011 w 566661"/>
              <a:gd name="connsiteY85" fmla="*/ 360175 h 485682"/>
              <a:gd name="connsiteX86" fmla="*/ 203036 w 566661"/>
              <a:gd name="connsiteY86" fmla="*/ 337241 h 485682"/>
              <a:gd name="connsiteX87" fmla="*/ 203036 w 566661"/>
              <a:gd name="connsiteY87" fmla="*/ 325103 h 485682"/>
              <a:gd name="connsiteX88" fmla="*/ 230011 w 566661"/>
              <a:gd name="connsiteY88" fmla="*/ 335228 h 485682"/>
              <a:gd name="connsiteX89" fmla="*/ 310951 w 566661"/>
              <a:gd name="connsiteY89" fmla="*/ 171305 h 485682"/>
              <a:gd name="connsiteX90" fmla="*/ 310951 w 566661"/>
              <a:gd name="connsiteY90" fmla="*/ 147029 h 485682"/>
              <a:gd name="connsiteX91" fmla="*/ 337941 w 566661"/>
              <a:gd name="connsiteY91" fmla="*/ 136233 h 485682"/>
              <a:gd name="connsiteX92" fmla="*/ 337941 w 566661"/>
              <a:gd name="connsiteY92" fmla="*/ 148371 h 485682"/>
              <a:gd name="connsiteX93" fmla="*/ 310951 w 566661"/>
              <a:gd name="connsiteY93" fmla="*/ 171305 h 485682"/>
              <a:gd name="connsiteX94" fmla="*/ 257001 w 566661"/>
              <a:gd name="connsiteY94" fmla="*/ 184129 h 485682"/>
              <a:gd name="connsiteX95" fmla="*/ 257001 w 566661"/>
              <a:gd name="connsiteY95" fmla="*/ 157825 h 485682"/>
              <a:gd name="connsiteX96" fmla="*/ 283976 w 566661"/>
              <a:gd name="connsiteY96" fmla="*/ 153769 h 485682"/>
              <a:gd name="connsiteX97" fmla="*/ 283976 w 566661"/>
              <a:gd name="connsiteY97" fmla="*/ 179402 h 485682"/>
              <a:gd name="connsiteX98" fmla="*/ 257001 w 566661"/>
              <a:gd name="connsiteY98" fmla="*/ 184129 h 485682"/>
              <a:gd name="connsiteX99" fmla="*/ 203036 w 566661"/>
              <a:gd name="connsiteY99" fmla="*/ 188856 h 485682"/>
              <a:gd name="connsiteX100" fmla="*/ 203036 w 566661"/>
              <a:gd name="connsiteY100" fmla="*/ 161866 h 485682"/>
              <a:gd name="connsiteX101" fmla="*/ 230011 w 566661"/>
              <a:gd name="connsiteY101" fmla="*/ 160524 h 485682"/>
              <a:gd name="connsiteX102" fmla="*/ 230011 w 566661"/>
              <a:gd name="connsiteY102" fmla="*/ 187499 h 485682"/>
              <a:gd name="connsiteX103" fmla="*/ 203036 w 566661"/>
              <a:gd name="connsiteY103" fmla="*/ 188901 h 485682"/>
              <a:gd name="connsiteX104" fmla="*/ 149116 w 566661"/>
              <a:gd name="connsiteY104" fmla="*/ 187499 h 485682"/>
              <a:gd name="connsiteX105" fmla="*/ 149116 w 566661"/>
              <a:gd name="connsiteY105" fmla="*/ 160569 h 485682"/>
              <a:gd name="connsiteX106" fmla="*/ 176091 w 566661"/>
              <a:gd name="connsiteY106" fmla="*/ 161911 h 485682"/>
              <a:gd name="connsiteX107" fmla="*/ 176091 w 566661"/>
              <a:gd name="connsiteY107" fmla="*/ 188901 h 485682"/>
              <a:gd name="connsiteX108" fmla="*/ 149116 w 566661"/>
              <a:gd name="connsiteY108" fmla="*/ 187499 h 485682"/>
              <a:gd name="connsiteX109" fmla="*/ 499866 w 566661"/>
              <a:gd name="connsiteY109" fmla="*/ 269796 h 485682"/>
              <a:gd name="connsiteX110" fmla="*/ 351481 w 566661"/>
              <a:gd name="connsiteY110" fmla="*/ 310266 h 485682"/>
              <a:gd name="connsiteX111" fmla="*/ 203081 w 566661"/>
              <a:gd name="connsiteY111" fmla="*/ 269796 h 485682"/>
              <a:gd name="connsiteX112" fmla="*/ 351481 w 566661"/>
              <a:gd name="connsiteY112" fmla="*/ 229326 h 485682"/>
              <a:gd name="connsiteX113" fmla="*/ 499822 w 566661"/>
              <a:gd name="connsiteY113" fmla="*/ 269796 h 485682"/>
              <a:gd name="connsiteX114" fmla="*/ 540337 w 566661"/>
              <a:gd name="connsiteY114" fmla="*/ 290031 h 485682"/>
              <a:gd name="connsiteX115" fmla="*/ 540337 w 566661"/>
              <a:gd name="connsiteY115" fmla="*/ 269796 h 485682"/>
              <a:gd name="connsiteX116" fmla="*/ 466822 w 566661"/>
              <a:gd name="connsiteY116" fmla="*/ 202336 h 485682"/>
              <a:gd name="connsiteX117" fmla="*/ 404089 w 566661"/>
              <a:gd name="connsiteY117" fmla="*/ 191540 h 485682"/>
              <a:gd name="connsiteX118" fmla="*/ 404760 w 566661"/>
              <a:gd name="connsiteY118" fmla="*/ 182101 h 485682"/>
              <a:gd name="connsiteX119" fmla="*/ 377785 w 566661"/>
              <a:gd name="connsiteY119" fmla="*/ 134891 h 485682"/>
              <a:gd name="connsiteX120" fmla="*/ 377785 w 566661"/>
              <a:gd name="connsiteY120" fmla="*/ 80926 h 485682"/>
              <a:gd name="connsiteX121" fmla="*/ 304256 w 566661"/>
              <a:gd name="connsiteY121" fmla="*/ 13466 h 485682"/>
              <a:gd name="connsiteX122" fmla="*/ 188915 w 566661"/>
              <a:gd name="connsiteY122" fmla="*/ 45 h 485682"/>
              <a:gd name="connsiteX123" fmla="*/ 45 w 566661"/>
              <a:gd name="connsiteY123" fmla="*/ 80986 h 485682"/>
              <a:gd name="connsiteX124" fmla="*/ 45 w 566661"/>
              <a:gd name="connsiteY124" fmla="*/ 148431 h 485682"/>
              <a:gd name="connsiteX125" fmla="*/ 27020 w 566661"/>
              <a:gd name="connsiteY125" fmla="*/ 195656 h 485682"/>
              <a:gd name="connsiteX126" fmla="*/ 27020 w 566661"/>
              <a:gd name="connsiteY126" fmla="*/ 208465 h 485682"/>
              <a:gd name="connsiteX127" fmla="*/ 0 w 566661"/>
              <a:gd name="connsiteY127" fmla="*/ 256301 h 485682"/>
              <a:gd name="connsiteX128" fmla="*/ 0 w 566661"/>
              <a:gd name="connsiteY128" fmla="*/ 323761 h 485682"/>
              <a:gd name="connsiteX129" fmla="*/ 73529 w 566661"/>
              <a:gd name="connsiteY129" fmla="*/ 391206 h 485682"/>
              <a:gd name="connsiteX130" fmla="*/ 188870 w 566661"/>
              <a:gd name="connsiteY130" fmla="*/ 404701 h 485682"/>
              <a:gd name="connsiteX131" fmla="*/ 262399 w 566661"/>
              <a:gd name="connsiteY131" fmla="*/ 472146 h 485682"/>
              <a:gd name="connsiteX132" fmla="*/ 377741 w 566661"/>
              <a:gd name="connsiteY132" fmla="*/ 485641 h 485682"/>
              <a:gd name="connsiteX133" fmla="*/ 566641 w 566661"/>
              <a:gd name="connsiteY133" fmla="*/ 404701 h 485682"/>
              <a:gd name="connsiteX134" fmla="*/ 566641 w 566661"/>
              <a:gd name="connsiteY134" fmla="*/ 337241 h 485682"/>
              <a:gd name="connsiteX135" fmla="*/ 540292 w 566661"/>
              <a:gd name="connsiteY135" fmla="*/ 290031 h 48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566661" h="485682">
                <a:moveTo>
                  <a:pt x="526812" y="404701"/>
                </a:moveTo>
                <a:cubicBezTo>
                  <a:pt x="526812" y="413469"/>
                  <a:pt x="516687" y="421566"/>
                  <a:pt x="499822" y="427635"/>
                </a:cubicBezTo>
                <a:lnTo>
                  <a:pt x="499822" y="403344"/>
                </a:lnTo>
                <a:cubicBezTo>
                  <a:pt x="509125" y="400571"/>
                  <a:pt x="518159" y="396962"/>
                  <a:pt x="526812" y="392563"/>
                </a:cubicBezTo>
                <a:close/>
                <a:moveTo>
                  <a:pt x="472847" y="360175"/>
                </a:moveTo>
                <a:lnTo>
                  <a:pt x="472847" y="335899"/>
                </a:lnTo>
                <a:cubicBezTo>
                  <a:pt x="482144" y="333118"/>
                  <a:pt x="491173" y="329505"/>
                  <a:pt x="499822" y="325103"/>
                </a:cubicBezTo>
                <a:lnTo>
                  <a:pt x="499822" y="337241"/>
                </a:lnTo>
                <a:cubicBezTo>
                  <a:pt x="499822" y="346009"/>
                  <a:pt x="489712" y="354106"/>
                  <a:pt x="472847" y="360175"/>
                </a:cubicBezTo>
                <a:close/>
                <a:moveTo>
                  <a:pt x="472847" y="435732"/>
                </a:moveTo>
                <a:cubicBezTo>
                  <a:pt x="464750" y="437745"/>
                  <a:pt x="455311" y="439102"/>
                  <a:pt x="445857" y="440444"/>
                </a:cubicBezTo>
                <a:lnTo>
                  <a:pt x="445857" y="414140"/>
                </a:lnTo>
                <a:cubicBezTo>
                  <a:pt x="454640" y="412798"/>
                  <a:pt x="464079" y="411441"/>
                  <a:pt x="472847" y="410099"/>
                </a:cubicBezTo>
                <a:close/>
                <a:moveTo>
                  <a:pt x="418882" y="346695"/>
                </a:moveTo>
                <a:cubicBezTo>
                  <a:pt x="427650" y="345338"/>
                  <a:pt x="437089" y="343996"/>
                  <a:pt x="445857" y="342639"/>
                </a:cubicBezTo>
                <a:lnTo>
                  <a:pt x="445857" y="368272"/>
                </a:lnTo>
                <a:cubicBezTo>
                  <a:pt x="437775" y="370300"/>
                  <a:pt x="428321" y="371642"/>
                  <a:pt x="418882" y="372999"/>
                </a:cubicBezTo>
                <a:close/>
                <a:moveTo>
                  <a:pt x="418882" y="443814"/>
                </a:moveTo>
                <a:cubicBezTo>
                  <a:pt x="410114" y="444500"/>
                  <a:pt x="401346" y="445171"/>
                  <a:pt x="391907" y="445171"/>
                </a:cubicBezTo>
                <a:lnTo>
                  <a:pt x="391907" y="418181"/>
                </a:lnTo>
                <a:cubicBezTo>
                  <a:pt x="399989" y="418181"/>
                  <a:pt x="409443" y="417510"/>
                  <a:pt x="418882" y="416839"/>
                </a:cubicBezTo>
                <a:close/>
                <a:moveTo>
                  <a:pt x="364917" y="377711"/>
                </a:moveTo>
                <a:lnTo>
                  <a:pt x="364917" y="350736"/>
                </a:lnTo>
                <a:cubicBezTo>
                  <a:pt x="373014" y="350736"/>
                  <a:pt x="382453" y="350065"/>
                  <a:pt x="391907" y="349379"/>
                </a:cubicBezTo>
                <a:lnTo>
                  <a:pt x="391907" y="376369"/>
                </a:lnTo>
                <a:cubicBezTo>
                  <a:pt x="383139" y="377040"/>
                  <a:pt x="374370" y="377040"/>
                  <a:pt x="364917" y="377711"/>
                </a:cubicBezTo>
                <a:close/>
                <a:moveTo>
                  <a:pt x="364917" y="445171"/>
                </a:moveTo>
                <a:cubicBezTo>
                  <a:pt x="355478" y="445171"/>
                  <a:pt x="346709" y="444500"/>
                  <a:pt x="337941" y="443814"/>
                </a:cubicBezTo>
                <a:lnTo>
                  <a:pt x="337941" y="418181"/>
                </a:lnTo>
                <a:lnTo>
                  <a:pt x="364917" y="418181"/>
                </a:lnTo>
                <a:close/>
                <a:moveTo>
                  <a:pt x="310951" y="349379"/>
                </a:moveTo>
                <a:cubicBezTo>
                  <a:pt x="319720" y="350065"/>
                  <a:pt x="328502" y="350736"/>
                  <a:pt x="337941" y="350736"/>
                </a:cubicBezTo>
                <a:lnTo>
                  <a:pt x="337941" y="377711"/>
                </a:lnTo>
                <a:cubicBezTo>
                  <a:pt x="328502" y="377711"/>
                  <a:pt x="319720" y="377040"/>
                  <a:pt x="310951" y="376369"/>
                </a:cubicBezTo>
                <a:close/>
                <a:moveTo>
                  <a:pt x="310951" y="440444"/>
                </a:moveTo>
                <a:cubicBezTo>
                  <a:pt x="301512" y="439102"/>
                  <a:pt x="292073" y="437745"/>
                  <a:pt x="283976" y="435732"/>
                </a:cubicBezTo>
                <a:lnTo>
                  <a:pt x="283976" y="414140"/>
                </a:lnTo>
                <a:cubicBezTo>
                  <a:pt x="292744" y="415497"/>
                  <a:pt x="301512" y="416168"/>
                  <a:pt x="310951" y="416839"/>
                </a:cubicBezTo>
                <a:close/>
                <a:moveTo>
                  <a:pt x="257001" y="368272"/>
                </a:moveTo>
                <a:lnTo>
                  <a:pt x="257001" y="341968"/>
                </a:lnTo>
                <a:cubicBezTo>
                  <a:pt x="265769" y="343310"/>
                  <a:pt x="274537" y="345338"/>
                  <a:pt x="283976" y="346009"/>
                </a:cubicBezTo>
                <a:lnTo>
                  <a:pt x="283976" y="372999"/>
                </a:lnTo>
                <a:cubicBezTo>
                  <a:pt x="274537" y="371642"/>
                  <a:pt x="265083" y="370300"/>
                  <a:pt x="257001" y="368272"/>
                </a:cubicBezTo>
                <a:close/>
                <a:moveTo>
                  <a:pt x="257001" y="427635"/>
                </a:moveTo>
                <a:cubicBezTo>
                  <a:pt x="240136" y="420880"/>
                  <a:pt x="230011" y="412798"/>
                  <a:pt x="230011" y="404701"/>
                </a:cubicBezTo>
                <a:lnTo>
                  <a:pt x="230011" y="403344"/>
                </a:lnTo>
                <a:lnTo>
                  <a:pt x="230682" y="403344"/>
                </a:lnTo>
                <a:cubicBezTo>
                  <a:pt x="232387" y="404114"/>
                  <a:pt x="234215" y="404573"/>
                  <a:pt x="236080" y="404701"/>
                </a:cubicBezTo>
                <a:cubicBezTo>
                  <a:pt x="242946" y="406661"/>
                  <a:pt x="249915" y="408234"/>
                  <a:pt x="256957" y="409413"/>
                </a:cubicBezTo>
                <a:close/>
                <a:moveTo>
                  <a:pt x="149116" y="335899"/>
                </a:moveTo>
                <a:cubicBezTo>
                  <a:pt x="153843" y="335899"/>
                  <a:pt x="157884" y="336570"/>
                  <a:pt x="162611" y="336570"/>
                </a:cubicBezTo>
                <a:lnTo>
                  <a:pt x="162611" y="337241"/>
                </a:lnTo>
                <a:cubicBezTo>
                  <a:pt x="162346" y="346469"/>
                  <a:pt x="164682" y="355582"/>
                  <a:pt x="169351" y="363545"/>
                </a:cubicBezTo>
                <a:cubicBezTo>
                  <a:pt x="162611" y="363545"/>
                  <a:pt x="155856" y="362874"/>
                  <a:pt x="149116" y="362203"/>
                </a:cubicBezTo>
                <a:close/>
                <a:moveTo>
                  <a:pt x="122096" y="254959"/>
                </a:moveTo>
                <a:cubicBezTo>
                  <a:pt x="130864" y="256301"/>
                  <a:pt x="139632" y="258329"/>
                  <a:pt x="149071" y="259000"/>
                </a:cubicBezTo>
                <a:lnTo>
                  <a:pt x="149071" y="285975"/>
                </a:lnTo>
                <a:cubicBezTo>
                  <a:pt x="139632" y="284633"/>
                  <a:pt x="130178" y="283276"/>
                  <a:pt x="122096" y="281263"/>
                </a:cubicBezTo>
                <a:close/>
                <a:moveTo>
                  <a:pt x="122096" y="359504"/>
                </a:moveTo>
                <a:cubicBezTo>
                  <a:pt x="112642" y="358162"/>
                  <a:pt x="103203" y="356805"/>
                  <a:pt x="95106" y="354777"/>
                </a:cubicBezTo>
                <a:lnTo>
                  <a:pt x="95106" y="328473"/>
                </a:lnTo>
                <a:cubicBezTo>
                  <a:pt x="103874" y="329830"/>
                  <a:pt x="112642" y="331843"/>
                  <a:pt x="122096" y="332529"/>
                </a:cubicBezTo>
                <a:close/>
                <a:moveTo>
                  <a:pt x="68131" y="249561"/>
                </a:moveTo>
                <a:lnTo>
                  <a:pt x="68131" y="237408"/>
                </a:lnTo>
                <a:cubicBezTo>
                  <a:pt x="76751" y="241701"/>
                  <a:pt x="85791" y="245094"/>
                  <a:pt x="95106" y="247533"/>
                </a:cubicBezTo>
                <a:lnTo>
                  <a:pt x="95106" y="272495"/>
                </a:lnTo>
                <a:cubicBezTo>
                  <a:pt x="78241" y="266441"/>
                  <a:pt x="68131" y="258329"/>
                  <a:pt x="68131" y="249561"/>
                </a:cubicBezTo>
                <a:close/>
                <a:moveTo>
                  <a:pt x="68131" y="346695"/>
                </a:moveTo>
                <a:cubicBezTo>
                  <a:pt x="51266" y="339940"/>
                  <a:pt x="41141" y="331784"/>
                  <a:pt x="41141" y="323761"/>
                </a:cubicBezTo>
                <a:lnTo>
                  <a:pt x="41141" y="311608"/>
                </a:lnTo>
                <a:cubicBezTo>
                  <a:pt x="49764" y="315904"/>
                  <a:pt x="58810" y="319297"/>
                  <a:pt x="68131" y="321733"/>
                </a:cubicBezTo>
                <a:close/>
                <a:moveTo>
                  <a:pt x="41141" y="136233"/>
                </a:moveTo>
                <a:cubicBezTo>
                  <a:pt x="49764" y="140529"/>
                  <a:pt x="58810" y="143921"/>
                  <a:pt x="68131" y="146358"/>
                </a:cubicBezTo>
                <a:lnTo>
                  <a:pt x="68131" y="171305"/>
                </a:lnTo>
                <a:cubicBezTo>
                  <a:pt x="51266" y="164565"/>
                  <a:pt x="41141" y="156393"/>
                  <a:pt x="41141" y="148371"/>
                </a:cubicBezTo>
                <a:close/>
                <a:moveTo>
                  <a:pt x="122096" y="157825"/>
                </a:moveTo>
                <a:lnTo>
                  <a:pt x="122096" y="184800"/>
                </a:lnTo>
                <a:cubicBezTo>
                  <a:pt x="112642" y="183458"/>
                  <a:pt x="103203" y="182101"/>
                  <a:pt x="95106" y="180073"/>
                </a:cubicBezTo>
                <a:lnTo>
                  <a:pt x="95106" y="153769"/>
                </a:lnTo>
                <a:cubicBezTo>
                  <a:pt x="103874" y="155126"/>
                  <a:pt x="112642" y="156468"/>
                  <a:pt x="122096" y="157825"/>
                </a:cubicBezTo>
                <a:close/>
                <a:moveTo>
                  <a:pt x="189541" y="40456"/>
                </a:moveTo>
                <a:cubicBezTo>
                  <a:pt x="271838" y="40456"/>
                  <a:pt x="337941" y="58663"/>
                  <a:pt x="337941" y="80926"/>
                </a:cubicBezTo>
                <a:cubicBezTo>
                  <a:pt x="337941" y="103189"/>
                  <a:pt x="271838" y="121396"/>
                  <a:pt x="189541" y="121396"/>
                </a:cubicBezTo>
                <a:cubicBezTo>
                  <a:pt x="107244" y="121396"/>
                  <a:pt x="41141" y="103189"/>
                  <a:pt x="41141" y="80926"/>
                </a:cubicBezTo>
                <a:cubicBezTo>
                  <a:pt x="41141" y="58663"/>
                  <a:pt x="107244" y="40456"/>
                  <a:pt x="189541" y="40456"/>
                </a:cubicBezTo>
                <a:close/>
                <a:moveTo>
                  <a:pt x="230011" y="360175"/>
                </a:moveTo>
                <a:cubicBezTo>
                  <a:pt x="213146" y="353435"/>
                  <a:pt x="203036" y="345338"/>
                  <a:pt x="203036" y="337241"/>
                </a:cubicBezTo>
                <a:lnTo>
                  <a:pt x="203036" y="325103"/>
                </a:lnTo>
                <a:cubicBezTo>
                  <a:pt x="211660" y="329390"/>
                  <a:pt x="220698" y="332783"/>
                  <a:pt x="230011" y="335228"/>
                </a:cubicBezTo>
                <a:close/>
                <a:moveTo>
                  <a:pt x="310951" y="171305"/>
                </a:moveTo>
                <a:lnTo>
                  <a:pt x="310951" y="147029"/>
                </a:lnTo>
                <a:cubicBezTo>
                  <a:pt x="320258" y="144257"/>
                  <a:pt x="329291" y="140644"/>
                  <a:pt x="337941" y="136233"/>
                </a:cubicBezTo>
                <a:lnTo>
                  <a:pt x="337941" y="148371"/>
                </a:lnTo>
                <a:cubicBezTo>
                  <a:pt x="337941" y="157139"/>
                  <a:pt x="327817" y="165236"/>
                  <a:pt x="310951" y="171305"/>
                </a:cubicBezTo>
                <a:close/>
                <a:moveTo>
                  <a:pt x="257001" y="184129"/>
                </a:moveTo>
                <a:lnTo>
                  <a:pt x="257001" y="157825"/>
                </a:lnTo>
                <a:cubicBezTo>
                  <a:pt x="265769" y="156468"/>
                  <a:pt x="275208" y="155126"/>
                  <a:pt x="283976" y="153769"/>
                </a:cubicBezTo>
                <a:lnTo>
                  <a:pt x="283976" y="179402"/>
                </a:lnTo>
                <a:cubicBezTo>
                  <a:pt x="275865" y="181445"/>
                  <a:pt x="266440" y="182772"/>
                  <a:pt x="257001" y="184129"/>
                </a:cubicBezTo>
                <a:close/>
                <a:moveTo>
                  <a:pt x="203036" y="188856"/>
                </a:moveTo>
                <a:lnTo>
                  <a:pt x="203036" y="161866"/>
                </a:lnTo>
                <a:cubicBezTo>
                  <a:pt x="211133" y="161866"/>
                  <a:pt x="220572" y="161195"/>
                  <a:pt x="230011" y="160524"/>
                </a:cubicBezTo>
                <a:lnTo>
                  <a:pt x="230011" y="187499"/>
                </a:lnTo>
                <a:cubicBezTo>
                  <a:pt x="221243" y="188170"/>
                  <a:pt x="212475" y="188170"/>
                  <a:pt x="203036" y="188901"/>
                </a:cubicBezTo>
                <a:close/>
                <a:moveTo>
                  <a:pt x="149116" y="187499"/>
                </a:moveTo>
                <a:lnTo>
                  <a:pt x="149116" y="160569"/>
                </a:lnTo>
                <a:cubicBezTo>
                  <a:pt x="157884" y="161240"/>
                  <a:pt x="166652" y="161911"/>
                  <a:pt x="176091" y="161911"/>
                </a:cubicBezTo>
                <a:lnTo>
                  <a:pt x="176091" y="188901"/>
                </a:lnTo>
                <a:cubicBezTo>
                  <a:pt x="166607" y="188170"/>
                  <a:pt x="157839" y="188170"/>
                  <a:pt x="149116" y="187499"/>
                </a:cubicBezTo>
                <a:close/>
                <a:moveTo>
                  <a:pt x="499866" y="269796"/>
                </a:moveTo>
                <a:cubicBezTo>
                  <a:pt x="499866" y="292044"/>
                  <a:pt x="433763" y="310266"/>
                  <a:pt x="351481" y="310266"/>
                </a:cubicBezTo>
                <a:cubicBezTo>
                  <a:pt x="269199" y="310266"/>
                  <a:pt x="203081" y="292044"/>
                  <a:pt x="203081" y="269796"/>
                </a:cubicBezTo>
                <a:cubicBezTo>
                  <a:pt x="203081" y="247548"/>
                  <a:pt x="269184" y="229326"/>
                  <a:pt x="351481" y="229326"/>
                </a:cubicBezTo>
                <a:cubicBezTo>
                  <a:pt x="433778" y="229326"/>
                  <a:pt x="499822" y="247533"/>
                  <a:pt x="499822" y="269796"/>
                </a:cubicBezTo>
                <a:close/>
                <a:moveTo>
                  <a:pt x="540337" y="290031"/>
                </a:moveTo>
                <a:lnTo>
                  <a:pt x="540337" y="269796"/>
                </a:lnTo>
                <a:cubicBezTo>
                  <a:pt x="540337" y="238094"/>
                  <a:pt x="515389" y="215160"/>
                  <a:pt x="466822" y="202336"/>
                </a:cubicBezTo>
                <a:cubicBezTo>
                  <a:pt x="446250" y="196984"/>
                  <a:pt x="425267" y="193373"/>
                  <a:pt x="404089" y="191540"/>
                </a:cubicBezTo>
                <a:cubicBezTo>
                  <a:pt x="404671" y="188429"/>
                  <a:pt x="404896" y="185262"/>
                  <a:pt x="404760" y="182101"/>
                </a:cubicBezTo>
                <a:cubicBezTo>
                  <a:pt x="404728" y="162707"/>
                  <a:pt x="394476" y="144767"/>
                  <a:pt x="377785" y="134891"/>
                </a:cubicBezTo>
                <a:lnTo>
                  <a:pt x="377785" y="80926"/>
                </a:lnTo>
                <a:cubicBezTo>
                  <a:pt x="377785" y="49224"/>
                  <a:pt x="352823" y="26290"/>
                  <a:pt x="304256" y="13466"/>
                </a:cubicBezTo>
                <a:cubicBezTo>
                  <a:pt x="266555" y="4003"/>
                  <a:pt x="227782" y="-508"/>
                  <a:pt x="188915" y="45"/>
                </a:cubicBezTo>
                <a:cubicBezTo>
                  <a:pt x="132251" y="45"/>
                  <a:pt x="45" y="8127"/>
                  <a:pt x="45" y="80986"/>
                </a:cubicBezTo>
                <a:lnTo>
                  <a:pt x="45" y="148431"/>
                </a:lnTo>
                <a:cubicBezTo>
                  <a:pt x="73" y="167829"/>
                  <a:pt x="10325" y="185777"/>
                  <a:pt x="27020" y="195656"/>
                </a:cubicBezTo>
                <a:lnTo>
                  <a:pt x="27020" y="208465"/>
                </a:lnTo>
                <a:cubicBezTo>
                  <a:pt x="10456" y="218770"/>
                  <a:pt x="274" y="236795"/>
                  <a:pt x="0" y="256301"/>
                </a:cubicBezTo>
                <a:lnTo>
                  <a:pt x="0" y="323761"/>
                </a:lnTo>
                <a:cubicBezTo>
                  <a:pt x="0" y="355463"/>
                  <a:pt x="24962" y="378397"/>
                  <a:pt x="73529" y="391206"/>
                </a:cubicBezTo>
                <a:cubicBezTo>
                  <a:pt x="111227" y="400695"/>
                  <a:pt x="150000" y="405231"/>
                  <a:pt x="188870" y="404701"/>
                </a:cubicBezTo>
                <a:cubicBezTo>
                  <a:pt x="188870" y="436403"/>
                  <a:pt x="213832" y="459337"/>
                  <a:pt x="262399" y="472146"/>
                </a:cubicBezTo>
                <a:cubicBezTo>
                  <a:pt x="300097" y="481635"/>
                  <a:pt x="338870" y="486171"/>
                  <a:pt x="377741" y="485641"/>
                </a:cubicBezTo>
                <a:cubicBezTo>
                  <a:pt x="434390" y="485641"/>
                  <a:pt x="566641" y="477544"/>
                  <a:pt x="566641" y="404701"/>
                </a:cubicBezTo>
                <a:lnTo>
                  <a:pt x="566641" y="337241"/>
                </a:lnTo>
                <a:cubicBezTo>
                  <a:pt x="567182" y="317864"/>
                  <a:pt x="557069" y="299745"/>
                  <a:pt x="540292" y="290031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D385921C-F039-2A15-EDC0-1230C0223F08}"/>
              </a:ext>
            </a:extLst>
          </p:cNvPr>
          <p:cNvSpPr/>
          <p:nvPr/>
        </p:nvSpPr>
        <p:spPr>
          <a:xfrm>
            <a:off x="5288435" y="2493690"/>
            <a:ext cx="1312220" cy="551725"/>
          </a:xfrm>
          <a:custGeom>
            <a:avLst/>
            <a:gdLst>
              <a:gd name="connsiteX0" fmla="*/ 1312220 w 1312220"/>
              <a:gd name="connsiteY0" fmla="*/ 59643 h 551725"/>
              <a:gd name="connsiteX1" fmla="*/ 1253167 w 1312220"/>
              <a:gd name="connsiteY1" fmla="*/ 1 h 551725"/>
              <a:gd name="connsiteX2" fmla="*/ 1221737 w 1312220"/>
              <a:gd name="connsiteY2" fmla="*/ 8824 h 551725"/>
              <a:gd name="connsiteX3" fmla="*/ 966748 w 1312220"/>
              <a:gd name="connsiteY3" fmla="*/ 154615 h 551725"/>
              <a:gd name="connsiteX4" fmla="*/ 966435 w 1312220"/>
              <a:gd name="connsiteY4" fmla="*/ 204882 h 551725"/>
              <a:gd name="connsiteX5" fmla="*/ 846173 w 1312220"/>
              <a:gd name="connsiteY5" fmla="*/ 298228 h 551725"/>
              <a:gd name="connsiteX6" fmla="*/ 581552 w 1312220"/>
              <a:gd name="connsiteY6" fmla="*/ 298228 h 551725"/>
              <a:gd name="connsiteX7" fmla="*/ 581552 w 1312220"/>
              <a:gd name="connsiteY7" fmla="*/ 238582 h 551725"/>
              <a:gd name="connsiteX8" fmla="*/ 849961 w 1312220"/>
              <a:gd name="connsiteY8" fmla="*/ 238582 h 551725"/>
              <a:gd name="connsiteX9" fmla="*/ 909607 w 1312220"/>
              <a:gd name="connsiteY9" fmla="*/ 178935 h 551725"/>
              <a:gd name="connsiteX10" fmla="*/ 849961 w 1312220"/>
              <a:gd name="connsiteY10" fmla="*/ 119289 h 551725"/>
              <a:gd name="connsiteX11" fmla="*/ 492083 w 1312220"/>
              <a:gd name="connsiteY11" fmla="*/ 119289 h 551725"/>
              <a:gd name="connsiteX12" fmla="*/ 421685 w 1312220"/>
              <a:gd name="connsiteY12" fmla="*/ 139390 h 551725"/>
              <a:gd name="connsiteX13" fmla="*/ 0 w 1312220"/>
              <a:gd name="connsiteY13" fmla="*/ 342963 h 551725"/>
              <a:gd name="connsiteX14" fmla="*/ 208762 w 1312220"/>
              <a:gd name="connsiteY14" fmla="*/ 551725 h 551725"/>
              <a:gd name="connsiteX15" fmla="*/ 566641 w 1312220"/>
              <a:gd name="connsiteY15" fmla="*/ 417521 h 551725"/>
              <a:gd name="connsiteX16" fmla="*/ 845338 w 1312220"/>
              <a:gd name="connsiteY16" fmla="*/ 417521 h 551725"/>
              <a:gd name="connsiteX17" fmla="*/ 880619 w 1312220"/>
              <a:gd name="connsiteY17" fmla="*/ 405964 h 551725"/>
              <a:gd name="connsiteX18" fmla="*/ 1290196 w 1312220"/>
              <a:gd name="connsiteY18" fmla="*/ 105570 h 551725"/>
              <a:gd name="connsiteX19" fmla="*/ 1312220 w 1312220"/>
              <a:gd name="connsiteY19" fmla="*/ 59643 h 55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12220" h="551725">
                <a:moveTo>
                  <a:pt x="1312220" y="59643"/>
                </a:moveTo>
                <a:cubicBezTo>
                  <a:pt x="1312383" y="26865"/>
                  <a:pt x="1285943" y="163"/>
                  <a:pt x="1253167" y="1"/>
                </a:cubicBezTo>
                <a:cubicBezTo>
                  <a:pt x="1242072" y="-54"/>
                  <a:pt x="1231183" y="3002"/>
                  <a:pt x="1221737" y="8824"/>
                </a:cubicBezTo>
                <a:lnTo>
                  <a:pt x="966748" y="154615"/>
                </a:lnTo>
                <a:cubicBezTo>
                  <a:pt x="970192" y="171205"/>
                  <a:pt x="970084" y="188336"/>
                  <a:pt x="966435" y="204882"/>
                </a:cubicBezTo>
                <a:cubicBezTo>
                  <a:pt x="953058" y="260259"/>
                  <a:pt x="903137" y="299007"/>
                  <a:pt x="846173" y="298228"/>
                </a:cubicBezTo>
                <a:lnTo>
                  <a:pt x="581552" y="298228"/>
                </a:lnTo>
                <a:lnTo>
                  <a:pt x="581552" y="238582"/>
                </a:lnTo>
                <a:lnTo>
                  <a:pt x="849961" y="238582"/>
                </a:lnTo>
                <a:cubicBezTo>
                  <a:pt x="882902" y="238582"/>
                  <a:pt x="909607" y="211877"/>
                  <a:pt x="909607" y="178935"/>
                </a:cubicBezTo>
                <a:cubicBezTo>
                  <a:pt x="909607" y="145994"/>
                  <a:pt x="882902" y="119289"/>
                  <a:pt x="849961" y="119289"/>
                </a:cubicBezTo>
                <a:lnTo>
                  <a:pt x="492083" y="119289"/>
                </a:lnTo>
                <a:cubicBezTo>
                  <a:pt x="467201" y="119295"/>
                  <a:pt x="442818" y="126257"/>
                  <a:pt x="421685" y="139390"/>
                </a:cubicBezTo>
                <a:lnTo>
                  <a:pt x="0" y="342963"/>
                </a:lnTo>
                <a:lnTo>
                  <a:pt x="208762" y="551725"/>
                </a:lnTo>
                <a:cubicBezTo>
                  <a:pt x="305225" y="455262"/>
                  <a:pt x="430572" y="417521"/>
                  <a:pt x="566641" y="417521"/>
                </a:cubicBezTo>
                <a:lnTo>
                  <a:pt x="845338" y="417521"/>
                </a:lnTo>
                <a:cubicBezTo>
                  <a:pt x="858028" y="417519"/>
                  <a:pt x="870388" y="413471"/>
                  <a:pt x="880619" y="405964"/>
                </a:cubicBezTo>
                <a:lnTo>
                  <a:pt x="1290196" y="105570"/>
                </a:lnTo>
                <a:cubicBezTo>
                  <a:pt x="1304083" y="94363"/>
                  <a:pt x="1312174" y="77489"/>
                  <a:pt x="1312220" y="5964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 dirty="0"/>
          </a:p>
        </p:txBody>
      </p:sp>
      <p:sp>
        <p:nvSpPr>
          <p:cNvPr id="35" name="자유형 34">
            <a:extLst>
              <a:ext uri="{FF2B5EF4-FFF2-40B4-BE49-F238E27FC236}">
                <a16:creationId xmlns:a16="http://schemas.microsoft.com/office/drawing/2014/main" id="{9B6B49E7-4E57-D334-45B3-2BAE791C0292}"/>
              </a:ext>
            </a:extLst>
          </p:cNvPr>
          <p:cNvSpPr/>
          <p:nvPr/>
        </p:nvSpPr>
        <p:spPr>
          <a:xfrm>
            <a:off x="9347799" y="2082693"/>
            <a:ext cx="111359" cy="217142"/>
          </a:xfrm>
          <a:custGeom>
            <a:avLst/>
            <a:gdLst>
              <a:gd name="connsiteX0" fmla="*/ 111359 w 111359"/>
              <a:gd name="connsiteY0" fmla="*/ 0 h 217142"/>
              <a:gd name="connsiteX1" fmla="*/ 99624 w 111359"/>
              <a:gd name="connsiteY1" fmla="*/ 6382 h 217142"/>
              <a:gd name="connsiteX2" fmla="*/ 3295 w 111359"/>
              <a:gd name="connsiteY2" fmla="*/ 217143 h 217142"/>
              <a:gd name="connsiteX3" fmla="*/ 111359 w 111359"/>
              <a:gd name="connsiteY3" fmla="*/ 217143 h 21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59" h="217142">
                <a:moveTo>
                  <a:pt x="111359" y="0"/>
                </a:moveTo>
                <a:cubicBezTo>
                  <a:pt x="107382" y="1988"/>
                  <a:pt x="103471" y="4116"/>
                  <a:pt x="99624" y="6382"/>
                </a:cubicBezTo>
                <a:cubicBezTo>
                  <a:pt x="26524" y="49511"/>
                  <a:pt x="-11930" y="133645"/>
                  <a:pt x="3295" y="217143"/>
                </a:cubicBezTo>
                <a:lnTo>
                  <a:pt x="111359" y="217143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32301011-B63D-EEC2-8189-A8969C0E37BB}"/>
              </a:ext>
            </a:extLst>
          </p:cNvPr>
          <p:cNvSpPr/>
          <p:nvPr/>
        </p:nvSpPr>
        <p:spPr>
          <a:xfrm>
            <a:off x="9364648" y="2344570"/>
            <a:ext cx="288330" cy="121341"/>
          </a:xfrm>
          <a:custGeom>
            <a:avLst/>
            <a:gdLst>
              <a:gd name="connsiteX0" fmla="*/ 0 w 288330"/>
              <a:gd name="connsiteY0" fmla="*/ 0 h 121341"/>
              <a:gd name="connsiteX1" fmla="*/ 266440 w 288330"/>
              <a:gd name="connsiteY1" fmla="*/ 104350 h 121341"/>
              <a:gd name="connsiteX2" fmla="*/ 287794 w 288330"/>
              <a:gd name="connsiteY2" fmla="*/ 93466 h 121341"/>
              <a:gd name="connsiteX3" fmla="*/ 288331 w 288330"/>
              <a:gd name="connsiteY3" fmla="*/ 93108 h 121341"/>
              <a:gd name="connsiteX4" fmla="*/ 288331 w 288330"/>
              <a:gd name="connsiteY4" fmla="*/ 0 h 12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330" h="121341">
                <a:moveTo>
                  <a:pt x="0" y="0"/>
                </a:moveTo>
                <a:cubicBezTo>
                  <a:pt x="44760" y="102390"/>
                  <a:pt x="164050" y="149110"/>
                  <a:pt x="266440" y="104350"/>
                </a:cubicBezTo>
                <a:cubicBezTo>
                  <a:pt x="273766" y="101147"/>
                  <a:pt x="280897" y="97513"/>
                  <a:pt x="287794" y="93466"/>
                </a:cubicBezTo>
                <a:cubicBezTo>
                  <a:pt x="287973" y="93347"/>
                  <a:pt x="288152" y="93212"/>
                  <a:pt x="288331" y="93108"/>
                </a:cubicBezTo>
                <a:lnTo>
                  <a:pt x="288331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FD4A0C4E-8092-8470-2C3D-6C630ABB64F8}"/>
              </a:ext>
            </a:extLst>
          </p:cNvPr>
          <p:cNvSpPr/>
          <p:nvPr/>
        </p:nvSpPr>
        <p:spPr>
          <a:xfrm>
            <a:off x="9116191" y="1956869"/>
            <a:ext cx="262369" cy="342966"/>
          </a:xfrm>
          <a:custGeom>
            <a:avLst/>
            <a:gdLst>
              <a:gd name="connsiteX0" fmla="*/ 255689 w 262369"/>
              <a:gd name="connsiteY0" fmla="*/ 3624 h 342966"/>
              <a:gd name="connsiteX1" fmla="*/ 262370 w 262369"/>
              <a:gd name="connsiteY1" fmla="*/ 0 h 342966"/>
              <a:gd name="connsiteX2" fmla="*/ 0 w 262369"/>
              <a:gd name="connsiteY2" fmla="*/ 0 h 342966"/>
              <a:gd name="connsiteX3" fmla="*/ 0 w 262369"/>
              <a:gd name="connsiteY3" fmla="*/ 342967 h 342966"/>
              <a:gd name="connsiteX4" fmla="*/ 84265 w 262369"/>
              <a:gd name="connsiteY4" fmla="*/ 342967 h 342966"/>
              <a:gd name="connsiteX5" fmla="*/ 255689 w 262369"/>
              <a:gd name="connsiteY5" fmla="*/ 3624 h 342966"/>
              <a:gd name="connsiteX6" fmla="*/ 44735 w 262369"/>
              <a:gd name="connsiteY6" fmla="*/ 44735 h 342966"/>
              <a:gd name="connsiteX7" fmla="*/ 104381 w 262369"/>
              <a:gd name="connsiteY7" fmla="*/ 44735 h 342966"/>
              <a:gd name="connsiteX8" fmla="*/ 104381 w 262369"/>
              <a:gd name="connsiteY8" fmla="*/ 104381 h 342966"/>
              <a:gd name="connsiteX9" fmla="*/ 44735 w 262369"/>
              <a:gd name="connsiteY9" fmla="*/ 104381 h 34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2369" h="342966">
                <a:moveTo>
                  <a:pt x="255689" y="3624"/>
                </a:moveTo>
                <a:cubicBezTo>
                  <a:pt x="257881" y="2341"/>
                  <a:pt x="260163" y="1238"/>
                  <a:pt x="262370" y="0"/>
                </a:cubicBezTo>
                <a:lnTo>
                  <a:pt x="0" y="0"/>
                </a:lnTo>
                <a:lnTo>
                  <a:pt x="0" y="342967"/>
                </a:lnTo>
                <a:lnTo>
                  <a:pt x="84265" y="342967"/>
                </a:lnTo>
                <a:cubicBezTo>
                  <a:pt x="70132" y="206063"/>
                  <a:pt x="137106" y="73484"/>
                  <a:pt x="255689" y="3624"/>
                </a:cubicBezTo>
                <a:close/>
                <a:moveTo>
                  <a:pt x="44735" y="44735"/>
                </a:moveTo>
                <a:lnTo>
                  <a:pt x="104381" y="44735"/>
                </a:lnTo>
                <a:lnTo>
                  <a:pt x="104381" y="104381"/>
                </a:lnTo>
                <a:lnTo>
                  <a:pt x="44735" y="10438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38" name="자유형 37">
            <a:extLst>
              <a:ext uri="{FF2B5EF4-FFF2-40B4-BE49-F238E27FC236}">
                <a16:creationId xmlns:a16="http://schemas.microsoft.com/office/drawing/2014/main" id="{882A9BCE-38AA-5A16-5634-09BCD1D15842}"/>
              </a:ext>
            </a:extLst>
          </p:cNvPr>
          <p:cNvSpPr/>
          <p:nvPr/>
        </p:nvSpPr>
        <p:spPr>
          <a:xfrm>
            <a:off x="9310042" y="2519931"/>
            <a:ext cx="342966" cy="167606"/>
          </a:xfrm>
          <a:custGeom>
            <a:avLst/>
            <a:gdLst>
              <a:gd name="connsiteX0" fmla="*/ 342967 w 342966"/>
              <a:gd name="connsiteY0" fmla="*/ 88023 h 167606"/>
              <a:gd name="connsiteX1" fmla="*/ 338642 w 342966"/>
              <a:gd name="connsiteY1" fmla="*/ 80672 h 167606"/>
              <a:gd name="connsiteX2" fmla="*/ 240077 w 342966"/>
              <a:gd name="connsiteY2" fmla="*/ 94778 h 167606"/>
              <a:gd name="connsiteX3" fmla="*/ 0 w 342966"/>
              <a:gd name="connsiteY3" fmla="*/ 0 h 167606"/>
              <a:gd name="connsiteX4" fmla="*/ 0 w 342966"/>
              <a:gd name="connsiteY4" fmla="*/ 167606 h 167606"/>
              <a:gd name="connsiteX5" fmla="*/ 342967 w 342966"/>
              <a:gd name="connsiteY5" fmla="*/ 167606 h 16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966" h="167606">
                <a:moveTo>
                  <a:pt x="342967" y="88023"/>
                </a:moveTo>
                <a:lnTo>
                  <a:pt x="338642" y="80672"/>
                </a:lnTo>
                <a:cubicBezTo>
                  <a:pt x="306632" y="90066"/>
                  <a:pt x="273437" y="94817"/>
                  <a:pt x="240077" y="94778"/>
                </a:cubicBezTo>
                <a:cubicBezTo>
                  <a:pt x="150962" y="94593"/>
                  <a:pt x="65210" y="60739"/>
                  <a:pt x="0" y="0"/>
                </a:cubicBezTo>
                <a:lnTo>
                  <a:pt x="0" y="167606"/>
                </a:lnTo>
                <a:lnTo>
                  <a:pt x="342967" y="167606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9EA4A8FA-58D5-C0D7-9D81-F1E9ACAE75EF}"/>
              </a:ext>
            </a:extLst>
          </p:cNvPr>
          <p:cNvSpPr/>
          <p:nvPr/>
        </p:nvSpPr>
        <p:spPr>
          <a:xfrm>
            <a:off x="9503893" y="2732272"/>
            <a:ext cx="328055" cy="342966"/>
          </a:xfrm>
          <a:custGeom>
            <a:avLst/>
            <a:gdLst>
              <a:gd name="connsiteX0" fmla="*/ 259313 w 328055"/>
              <a:gd name="connsiteY0" fmla="*/ 125257 h 342966"/>
              <a:gd name="connsiteX1" fmla="*/ 185754 w 328055"/>
              <a:gd name="connsiteY1" fmla="*/ 0 h 342966"/>
              <a:gd name="connsiteX2" fmla="*/ 0 w 328055"/>
              <a:gd name="connsiteY2" fmla="*/ 0 h 342966"/>
              <a:gd name="connsiteX3" fmla="*/ 0 w 328055"/>
              <a:gd name="connsiteY3" fmla="*/ 342967 h 342966"/>
              <a:gd name="connsiteX4" fmla="*/ 328055 w 328055"/>
              <a:gd name="connsiteY4" fmla="*/ 342967 h 342966"/>
              <a:gd name="connsiteX5" fmla="*/ 328055 w 328055"/>
              <a:gd name="connsiteY5" fmla="*/ 178283 h 342966"/>
              <a:gd name="connsiteX6" fmla="*/ 259313 w 328055"/>
              <a:gd name="connsiteY6" fmla="*/ 125257 h 342966"/>
              <a:gd name="connsiteX7" fmla="*/ 104381 w 328055"/>
              <a:gd name="connsiteY7" fmla="*/ 104381 h 342966"/>
              <a:gd name="connsiteX8" fmla="*/ 44735 w 328055"/>
              <a:gd name="connsiteY8" fmla="*/ 104381 h 342966"/>
              <a:gd name="connsiteX9" fmla="*/ 44735 w 328055"/>
              <a:gd name="connsiteY9" fmla="*/ 44735 h 342966"/>
              <a:gd name="connsiteX10" fmla="*/ 104381 w 328055"/>
              <a:gd name="connsiteY10" fmla="*/ 44735 h 34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8055" h="342966">
                <a:moveTo>
                  <a:pt x="259313" y="125257"/>
                </a:moveTo>
                <a:lnTo>
                  <a:pt x="185754" y="0"/>
                </a:lnTo>
                <a:lnTo>
                  <a:pt x="0" y="0"/>
                </a:lnTo>
                <a:lnTo>
                  <a:pt x="0" y="342967"/>
                </a:lnTo>
                <a:lnTo>
                  <a:pt x="328055" y="342967"/>
                </a:lnTo>
                <a:lnTo>
                  <a:pt x="328055" y="178283"/>
                </a:lnTo>
                <a:cubicBezTo>
                  <a:pt x="299149" y="170155"/>
                  <a:pt x="274514" y="151151"/>
                  <a:pt x="259313" y="125257"/>
                </a:cubicBezTo>
                <a:close/>
                <a:moveTo>
                  <a:pt x="104381" y="104381"/>
                </a:moveTo>
                <a:lnTo>
                  <a:pt x="44735" y="104381"/>
                </a:lnTo>
                <a:lnTo>
                  <a:pt x="44735" y="44735"/>
                </a:lnTo>
                <a:lnTo>
                  <a:pt x="104381" y="44735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40" name="자유형 39">
            <a:extLst>
              <a:ext uri="{FF2B5EF4-FFF2-40B4-BE49-F238E27FC236}">
                <a16:creationId xmlns:a16="http://schemas.microsoft.com/office/drawing/2014/main" id="{CCF9B1AF-13A0-8B38-87B4-0C837C4F6D35}"/>
              </a:ext>
            </a:extLst>
          </p:cNvPr>
          <p:cNvSpPr/>
          <p:nvPr/>
        </p:nvSpPr>
        <p:spPr>
          <a:xfrm>
            <a:off x="9116191" y="2732272"/>
            <a:ext cx="342966" cy="342966"/>
          </a:xfrm>
          <a:custGeom>
            <a:avLst/>
            <a:gdLst>
              <a:gd name="connsiteX0" fmla="*/ 0 w 342966"/>
              <a:gd name="connsiteY0" fmla="*/ 342967 h 342966"/>
              <a:gd name="connsiteX1" fmla="*/ 342967 w 342966"/>
              <a:gd name="connsiteY1" fmla="*/ 342967 h 342966"/>
              <a:gd name="connsiteX2" fmla="*/ 342967 w 342966"/>
              <a:gd name="connsiteY2" fmla="*/ 0 h 342966"/>
              <a:gd name="connsiteX3" fmla="*/ 0 w 342966"/>
              <a:gd name="connsiteY3" fmla="*/ 0 h 342966"/>
              <a:gd name="connsiteX4" fmla="*/ 44735 w 342966"/>
              <a:gd name="connsiteY4" fmla="*/ 44735 h 342966"/>
              <a:gd name="connsiteX5" fmla="*/ 104381 w 342966"/>
              <a:gd name="connsiteY5" fmla="*/ 44735 h 342966"/>
              <a:gd name="connsiteX6" fmla="*/ 104381 w 342966"/>
              <a:gd name="connsiteY6" fmla="*/ 104381 h 342966"/>
              <a:gd name="connsiteX7" fmla="*/ 44735 w 342966"/>
              <a:gd name="connsiteY7" fmla="*/ 104381 h 34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66" h="342966">
                <a:moveTo>
                  <a:pt x="0" y="342967"/>
                </a:moveTo>
                <a:lnTo>
                  <a:pt x="342967" y="342967"/>
                </a:lnTo>
                <a:lnTo>
                  <a:pt x="342967" y="0"/>
                </a:lnTo>
                <a:lnTo>
                  <a:pt x="0" y="0"/>
                </a:lnTo>
                <a:close/>
                <a:moveTo>
                  <a:pt x="44735" y="44735"/>
                </a:moveTo>
                <a:lnTo>
                  <a:pt x="104381" y="44735"/>
                </a:lnTo>
                <a:lnTo>
                  <a:pt x="104381" y="104381"/>
                </a:lnTo>
                <a:lnTo>
                  <a:pt x="44735" y="10438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203F593B-EC48-3E53-A654-967887886929}"/>
              </a:ext>
            </a:extLst>
          </p:cNvPr>
          <p:cNvSpPr/>
          <p:nvPr/>
        </p:nvSpPr>
        <p:spPr>
          <a:xfrm>
            <a:off x="8728490" y="2732272"/>
            <a:ext cx="342966" cy="342966"/>
          </a:xfrm>
          <a:custGeom>
            <a:avLst/>
            <a:gdLst>
              <a:gd name="connsiteX0" fmla="*/ 0 w 342966"/>
              <a:gd name="connsiteY0" fmla="*/ 342967 h 342966"/>
              <a:gd name="connsiteX1" fmla="*/ 342967 w 342966"/>
              <a:gd name="connsiteY1" fmla="*/ 342967 h 342966"/>
              <a:gd name="connsiteX2" fmla="*/ 342967 w 342966"/>
              <a:gd name="connsiteY2" fmla="*/ 0 h 342966"/>
              <a:gd name="connsiteX3" fmla="*/ 0 w 342966"/>
              <a:gd name="connsiteY3" fmla="*/ 0 h 342966"/>
              <a:gd name="connsiteX4" fmla="*/ 44735 w 342966"/>
              <a:gd name="connsiteY4" fmla="*/ 44735 h 342966"/>
              <a:gd name="connsiteX5" fmla="*/ 104381 w 342966"/>
              <a:gd name="connsiteY5" fmla="*/ 44735 h 342966"/>
              <a:gd name="connsiteX6" fmla="*/ 104381 w 342966"/>
              <a:gd name="connsiteY6" fmla="*/ 104381 h 342966"/>
              <a:gd name="connsiteX7" fmla="*/ 44735 w 342966"/>
              <a:gd name="connsiteY7" fmla="*/ 104381 h 34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66" h="342966">
                <a:moveTo>
                  <a:pt x="0" y="342967"/>
                </a:moveTo>
                <a:lnTo>
                  <a:pt x="342967" y="342967"/>
                </a:lnTo>
                <a:lnTo>
                  <a:pt x="342967" y="0"/>
                </a:lnTo>
                <a:lnTo>
                  <a:pt x="0" y="0"/>
                </a:lnTo>
                <a:close/>
                <a:moveTo>
                  <a:pt x="44735" y="44735"/>
                </a:moveTo>
                <a:lnTo>
                  <a:pt x="104381" y="44735"/>
                </a:lnTo>
                <a:lnTo>
                  <a:pt x="104381" y="104381"/>
                </a:lnTo>
                <a:lnTo>
                  <a:pt x="44735" y="10438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42" name="자유형 41">
            <a:extLst>
              <a:ext uri="{FF2B5EF4-FFF2-40B4-BE49-F238E27FC236}">
                <a16:creationId xmlns:a16="http://schemas.microsoft.com/office/drawing/2014/main" id="{89D6F3B3-C62D-8F4C-FBBB-548FAB9805CA}"/>
              </a:ext>
            </a:extLst>
          </p:cNvPr>
          <p:cNvSpPr/>
          <p:nvPr/>
        </p:nvSpPr>
        <p:spPr>
          <a:xfrm>
            <a:off x="8922341" y="2344570"/>
            <a:ext cx="342966" cy="342966"/>
          </a:xfrm>
          <a:custGeom>
            <a:avLst/>
            <a:gdLst>
              <a:gd name="connsiteX0" fmla="*/ 342967 w 342966"/>
              <a:gd name="connsiteY0" fmla="*/ 124840 h 342966"/>
              <a:gd name="connsiteX1" fmla="*/ 324566 w 342966"/>
              <a:gd name="connsiteY1" fmla="*/ 97045 h 342966"/>
              <a:gd name="connsiteX2" fmla="*/ 285572 w 342966"/>
              <a:gd name="connsiteY2" fmla="*/ 0 h 342966"/>
              <a:gd name="connsiteX3" fmla="*/ 0 w 342966"/>
              <a:gd name="connsiteY3" fmla="*/ 0 h 342966"/>
              <a:gd name="connsiteX4" fmla="*/ 0 w 342966"/>
              <a:gd name="connsiteY4" fmla="*/ 342967 h 342966"/>
              <a:gd name="connsiteX5" fmla="*/ 342967 w 342966"/>
              <a:gd name="connsiteY5" fmla="*/ 342967 h 342966"/>
              <a:gd name="connsiteX6" fmla="*/ 104381 w 342966"/>
              <a:gd name="connsiteY6" fmla="*/ 104381 h 342966"/>
              <a:gd name="connsiteX7" fmla="*/ 44735 w 342966"/>
              <a:gd name="connsiteY7" fmla="*/ 104381 h 342966"/>
              <a:gd name="connsiteX8" fmla="*/ 44735 w 342966"/>
              <a:gd name="connsiteY8" fmla="*/ 44735 h 342966"/>
              <a:gd name="connsiteX9" fmla="*/ 104381 w 342966"/>
              <a:gd name="connsiteY9" fmla="*/ 44735 h 34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966" h="342966">
                <a:moveTo>
                  <a:pt x="342967" y="124840"/>
                </a:moveTo>
                <a:cubicBezTo>
                  <a:pt x="336465" y="115893"/>
                  <a:pt x="330217" y="106678"/>
                  <a:pt x="324566" y="97045"/>
                </a:cubicBezTo>
                <a:cubicBezTo>
                  <a:pt x="306784" y="66831"/>
                  <a:pt x="293639" y="34118"/>
                  <a:pt x="285572" y="0"/>
                </a:cubicBezTo>
                <a:lnTo>
                  <a:pt x="0" y="0"/>
                </a:lnTo>
                <a:lnTo>
                  <a:pt x="0" y="342967"/>
                </a:lnTo>
                <a:lnTo>
                  <a:pt x="342967" y="342967"/>
                </a:lnTo>
                <a:close/>
                <a:moveTo>
                  <a:pt x="104381" y="104381"/>
                </a:moveTo>
                <a:lnTo>
                  <a:pt x="44735" y="104381"/>
                </a:lnTo>
                <a:lnTo>
                  <a:pt x="44735" y="44735"/>
                </a:lnTo>
                <a:lnTo>
                  <a:pt x="104381" y="44735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43" name="자유형 42">
            <a:extLst>
              <a:ext uri="{FF2B5EF4-FFF2-40B4-BE49-F238E27FC236}">
                <a16:creationId xmlns:a16="http://schemas.microsoft.com/office/drawing/2014/main" id="{2759F681-8173-7380-0D84-D2A58518682C}"/>
              </a:ext>
            </a:extLst>
          </p:cNvPr>
          <p:cNvSpPr/>
          <p:nvPr/>
        </p:nvSpPr>
        <p:spPr>
          <a:xfrm>
            <a:off x="9242996" y="1956485"/>
            <a:ext cx="692913" cy="913205"/>
          </a:xfrm>
          <a:custGeom>
            <a:avLst/>
            <a:gdLst>
              <a:gd name="connsiteX0" fmla="*/ 571430 w 692913"/>
              <a:gd name="connsiteY0" fmla="*/ 151677 h 913205"/>
              <a:gd name="connsiteX1" fmla="*/ 151676 w 692913"/>
              <a:gd name="connsiteY1" fmla="*/ 42161 h 913205"/>
              <a:gd name="connsiteX2" fmla="*/ 42161 w 692913"/>
              <a:gd name="connsiteY2" fmla="*/ 461915 h 913205"/>
              <a:gd name="connsiteX3" fmla="*/ 425565 w 692913"/>
              <a:gd name="connsiteY3" fmla="*/ 589616 h 913205"/>
              <a:gd name="connsiteX4" fmla="*/ 463232 w 692913"/>
              <a:gd name="connsiteY4" fmla="*/ 653736 h 913205"/>
              <a:gd name="connsiteX5" fmla="*/ 466333 w 692913"/>
              <a:gd name="connsiteY5" fmla="*/ 720972 h 913205"/>
              <a:gd name="connsiteX6" fmla="*/ 558785 w 692913"/>
              <a:gd name="connsiteY6" fmla="*/ 878290 h 913205"/>
              <a:gd name="connsiteX7" fmla="*/ 657998 w 692913"/>
              <a:gd name="connsiteY7" fmla="*/ 902789 h 913205"/>
              <a:gd name="connsiteX8" fmla="*/ 683387 w 692913"/>
              <a:gd name="connsiteY8" fmla="*/ 805089 h 913205"/>
              <a:gd name="connsiteX9" fmla="*/ 590935 w 692913"/>
              <a:gd name="connsiteY9" fmla="*/ 647771 h 913205"/>
              <a:gd name="connsiteX10" fmla="*/ 533779 w 692913"/>
              <a:gd name="connsiteY10" fmla="*/ 612326 h 913205"/>
              <a:gd name="connsiteX11" fmla="*/ 496112 w 692913"/>
              <a:gd name="connsiteY11" fmla="*/ 548207 h 913205"/>
              <a:gd name="connsiteX12" fmla="*/ 571430 w 692913"/>
              <a:gd name="connsiteY12" fmla="*/ 151677 h 913205"/>
              <a:gd name="connsiteX13" fmla="*/ 93887 w 692913"/>
              <a:gd name="connsiteY13" fmla="*/ 432254 h 913205"/>
              <a:gd name="connsiteX14" fmla="*/ 181744 w 692913"/>
              <a:gd name="connsiteY14" fmla="*/ 94026 h 913205"/>
              <a:gd name="connsiteX15" fmla="*/ 519972 w 692913"/>
              <a:gd name="connsiteY15" fmla="*/ 181884 h 913205"/>
              <a:gd name="connsiteX16" fmla="*/ 432114 w 692913"/>
              <a:gd name="connsiteY16" fmla="*/ 520112 h 913205"/>
              <a:gd name="connsiteX17" fmla="*/ 432111 w 692913"/>
              <a:gd name="connsiteY17" fmla="*/ 520113 h 913205"/>
              <a:gd name="connsiteX18" fmla="*/ 93887 w 692913"/>
              <a:gd name="connsiteY18" fmla="*/ 432254 h 913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92913" h="913205">
                <a:moveTo>
                  <a:pt x="571430" y="151677"/>
                </a:moveTo>
                <a:cubicBezTo>
                  <a:pt x="485760" y="5523"/>
                  <a:pt x="297831" y="-43508"/>
                  <a:pt x="151676" y="42161"/>
                </a:cubicBezTo>
                <a:cubicBezTo>
                  <a:pt x="5523" y="127831"/>
                  <a:pt x="-43509" y="315762"/>
                  <a:pt x="42161" y="461915"/>
                </a:cubicBezTo>
                <a:cubicBezTo>
                  <a:pt x="119904" y="594546"/>
                  <a:pt x="283820" y="649142"/>
                  <a:pt x="425565" y="589616"/>
                </a:cubicBezTo>
                <a:lnTo>
                  <a:pt x="463232" y="653736"/>
                </a:lnTo>
                <a:cubicBezTo>
                  <a:pt x="453104" y="675286"/>
                  <a:pt x="454264" y="700446"/>
                  <a:pt x="466333" y="720972"/>
                </a:cubicBezTo>
                <a:lnTo>
                  <a:pt x="558785" y="878290"/>
                </a:lnTo>
                <a:cubicBezTo>
                  <a:pt x="579417" y="912452"/>
                  <a:pt x="623836" y="923421"/>
                  <a:pt x="657998" y="902789"/>
                </a:cubicBezTo>
                <a:cubicBezTo>
                  <a:pt x="691576" y="882511"/>
                  <a:pt x="702843" y="839148"/>
                  <a:pt x="683387" y="805089"/>
                </a:cubicBezTo>
                <a:lnTo>
                  <a:pt x="590935" y="647771"/>
                </a:lnTo>
                <a:cubicBezTo>
                  <a:pt x="578886" y="627260"/>
                  <a:pt x="557507" y="614002"/>
                  <a:pt x="533779" y="612326"/>
                </a:cubicBezTo>
                <a:lnTo>
                  <a:pt x="496112" y="548207"/>
                </a:lnTo>
                <a:cubicBezTo>
                  <a:pt x="616787" y="453427"/>
                  <a:pt x="648950" y="284103"/>
                  <a:pt x="571430" y="151677"/>
                </a:cubicBezTo>
                <a:close/>
                <a:moveTo>
                  <a:pt x="93887" y="432254"/>
                </a:moveTo>
                <a:cubicBezTo>
                  <a:pt x="24749" y="314594"/>
                  <a:pt x="64084" y="163164"/>
                  <a:pt x="181744" y="94026"/>
                </a:cubicBezTo>
                <a:cubicBezTo>
                  <a:pt x="299404" y="24889"/>
                  <a:pt x="450834" y="64224"/>
                  <a:pt x="519972" y="181884"/>
                </a:cubicBezTo>
                <a:cubicBezTo>
                  <a:pt x="589110" y="299544"/>
                  <a:pt x="549774" y="450974"/>
                  <a:pt x="432114" y="520112"/>
                </a:cubicBezTo>
                <a:cubicBezTo>
                  <a:pt x="432113" y="520112"/>
                  <a:pt x="432113" y="520113"/>
                  <a:pt x="432111" y="520113"/>
                </a:cubicBezTo>
                <a:cubicBezTo>
                  <a:pt x="314428" y="589081"/>
                  <a:pt x="163126" y="549778"/>
                  <a:pt x="93887" y="432254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879569A4-69EF-975B-6D71-B2F4A8590A06}"/>
              </a:ext>
            </a:extLst>
          </p:cNvPr>
          <p:cNvSpPr/>
          <p:nvPr/>
        </p:nvSpPr>
        <p:spPr>
          <a:xfrm>
            <a:off x="2234963" y="2060147"/>
            <a:ext cx="925681" cy="925630"/>
          </a:xfrm>
          <a:custGeom>
            <a:avLst/>
            <a:gdLst>
              <a:gd name="connsiteX0" fmla="*/ 741568 w 925681"/>
              <a:gd name="connsiteY0" fmla="*/ 621217 h 925630"/>
              <a:gd name="connsiteX1" fmla="*/ 640468 w 925681"/>
              <a:gd name="connsiteY1" fmla="*/ 619368 h 925630"/>
              <a:gd name="connsiteX2" fmla="*/ 595643 w 925681"/>
              <a:gd name="connsiteY2" fmla="*/ 574558 h 925630"/>
              <a:gd name="connsiteX3" fmla="*/ 574558 w 925681"/>
              <a:gd name="connsiteY3" fmla="*/ 90115 h 925630"/>
              <a:gd name="connsiteX4" fmla="*/ 90115 w 925681"/>
              <a:gd name="connsiteY4" fmla="*/ 111200 h 925630"/>
              <a:gd name="connsiteX5" fmla="*/ 111200 w 925681"/>
              <a:gd name="connsiteY5" fmla="*/ 595643 h 925630"/>
              <a:gd name="connsiteX6" fmla="*/ 574558 w 925681"/>
              <a:gd name="connsiteY6" fmla="*/ 595643 h 925630"/>
              <a:gd name="connsiteX7" fmla="*/ 619293 w 925681"/>
              <a:gd name="connsiteY7" fmla="*/ 640378 h 925630"/>
              <a:gd name="connsiteX8" fmla="*/ 601891 w 925681"/>
              <a:gd name="connsiteY8" fmla="*/ 685352 h 925630"/>
              <a:gd name="connsiteX9" fmla="*/ 621172 w 925681"/>
              <a:gd name="connsiteY9" fmla="*/ 741225 h 925630"/>
              <a:gd name="connsiteX10" fmla="*/ 785617 w 925681"/>
              <a:gd name="connsiteY10" fmla="*/ 905939 h 925630"/>
              <a:gd name="connsiteX11" fmla="*/ 834781 w 925681"/>
              <a:gd name="connsiteY11" fmla="*/ 925622 h 925630"/>
              <a:gd name="connsiteX12" fmla="*/ 925264 w 925681"/>
              <a:gd name="connsiteY12" fmla="*/ 841864 h 925630"/>
              <a:gd name="connsiteX13" fmla="*/ 905983 w 925681"/>
              <a:gd name="connsiteY13" fmla="*/ 785975 h 925630"/>
              <a:gd name="connsiteX14" fmla="*/ 122498 w 925681"/>
              <a:gd name="connsiteY14" fmla="*/ 564553 h 925630"/>
              <a:gd name="connsiteX15" fmla="*/ 122503 w 925681"/>
              <a:gd name="connsiteY15" fmla="*/ 122503 h 925630"/>
              <a:gd name="connsiteX16" fmla="*/ 564553 w 925681"/>
              <a:gd name="connsiteY16" fmla="*/ 122506 h 925630"/>
              <a:gd name="connsiteX17" fmla="*/ 564553 w 925681"/>
              <a:gd name="connsiteY17" fmla="*/ 564553 h 925630"/>
              <a:gd name="connsiteX18" fmla="*/ 125485 w 925681"/>
              <a:gd name="connsiteY18" fmla="*/ 567525 h 925630"/>
              <a:gd name="connsiteX19" fmla="*/ 122498 w 925681"/>
              <a:gd name="connsiteY19" fmla="*/ 564538 h 925630"/>
              <a:gd name="connsiteX20" fmla="*/ 877025 w 925681"/>
              <a:gd name="connsiteY20" fmla="*/ 877189 h 925630"/>
              <a:gd name="connsiteX21" fmla="*/ 806732 w 925681"/>
              <a:gd name="connsiteY21" fmla="*/ 884884 h 925630"/>
              <a:gd name="connsiteX22" fmla="*/ 642317 w 925681"/>
              <a:gd name="connsiteY22" fmla="*/ 720170 h 925630"/>
              <a:gd name="connsiteX23" fmla="*/ 631640 w 925681"/>
              <a:gd name="connsiteY23" fmla="*/ 687931 h 925630"/>
              <a:gd name="connsiteX24" fmla="*/ 650175 w 925681"/>
              <a:gd name="connsiteY24" fmla="*/ 649966 h 925630"/>
              <a:gd name="connsiteX25" fmla="*/ 692360 w 925681"/>
              <a:gd name="connsiteY25" fmla="*/ 631312 h 925630"/>
              <a:gd name="connsiteX26" fmla="*/ 720453 w 925681"/>
              <a:gd name="connsiteY26" fmla="*/ 642302 h 925630"/>
              <a:gd name="connsiteX27" fmla="*/ 884869 w 925681"/>
              <a:gd name="connsiteY27" fmla="*/ 806970 h 925630"/>
              <a:gd name="connsiteX28" fmla="*/ 895545 w 925681"/>
              <a:gd name="connsiteY28" fmla="*/ 839224 h 925630"/>
              <a:gd name="connsiteX29" fmla="*/ 877010 w 925681"/>
              <a:gd name="connsiteY29" fmla="*/ 877174 h 92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25681" h="925630">
                <a:moveTo>
                  <a:pt x="741568" y="621217"/>
                </a:moveTo>
                <a:cubicBezTo>
                  <a:pt x="712911" y="595815"/>
                  <a:pt x="670034" y="595030"/>
                  <a:pt x="640468" y="619368"/>
                </a:cubicBezTo>
                <a:lnTo>
                  <a:pt x="595643" y="574558"/>
                </a:lnTo>
                <a:cubicBezTo>
                  <a:pt x="723597" y="434960"/>
                  <a:pt x="714156" y="218068"/>
                  <a:pt x="574558" y="90115"/>
                </a:cubicBezTo>
                <a:cubicBezTo>
                  <a:pt x="434961" y="-37837"/>
                  <a:pt x="218068" y="-28398"/>
                  <a:pt x="90115" y="111200"/>
                </a:cubicBezTo>
                <a:cubicBezTo>
                  <a:pt x="-37837" y="250798"/>
                  <a:pt x="-28398" y="467690"/>
                  <a:pt x="111200" y="595643"/>
                </a:cubicBezTo>
                <a:cubicBezTo>
                  <a:pt x="242286" y="715795"/>
                  <a:pt x="443472" y="715795"/>
                  <a:pt x="574558" y="595643"/>
                </a:cubicBezTo>
                <a:lnTo>
                  <a:pt x="619293" y="640378"/>
                </a:lnTo>
                <a:cubicBezTo>
                  <a:pt x="609474" y="653487"/>
                  <a:pt x="603453" y="669047"/>
                  <a:pt x="601891" y="685352"/>
                </a:cubicBezTo>
                <a:cubicBezTo>
                  <a:pt x="599617" y="705925"/>
                  <a:pt x="606694" y="726433"/>
                  <a:pt x="621172" y="741225"/>
                </a:cubicBezTo>
                <a:lnTo>
                  <a:pt x="785617" y="905939"/>
                </a:lnTo>
                <a:cubicBezTo>
                  <a:pt x="798704" y="918825"/>
                  <a:pt x="816417" y="925917"/>
                  <a:pt x="834781" y="925622"/>
                </a:cubicBezTo>
                <a:cubicBezTo>
                  <a:pt x="881608" y="924171"/>
                  <a:pt x="920208" y="888440"/>
                  <a:pt x="925264" y="841864"/>
                </a:cubicBezTo>
                <a:cubicBezTo>
                  <a:pt x="927534" y="821287"/>
                  <a:pt x="920458" y="800776"/>
                  <a:pt x="905983" y="785975"/>
                </a:cubicBezTo>
                <a:close/>
                <a:moveTo>
                  <a:pt x="122498" y="564553"/>
                </a:moveTo>
                <a:cubicBezTo>
                  <a:pt x="431" y="442483"/>
                  <a:pt x="432" y="244571"/>
                  <a:pt x="122503" y="122503"/>
                </a:cubicBezTo>
                <a:cubicBezTo>
                  <a:pt x="244572" y="435"/>
                  <a:pt x="442485" y="437"/>
                  <a:pt x="564553" y="122506"/>
                </a:cubicBezTo>
                <a:cubicBezTo>
                  <a:pt x="686619" y="244575"/>
                  <a:pt x="686619" y="442485"/>
                  <a:pt x="564553" y="564553"/>
                </a:cubicBezTo>
                <a:cubicBezTo>
                  <a:pt x="444128" y="686619"/>
                  <a:pt x="247552" y="687949"/>
                  <a:pt x="125485" y="567525"/>
                </a:cubicBezTo>
                <a:cubicBezTo>
                  <a:pt x="124483" y="566536"/>
                  <a:pt x="123487" y="565540"/>
                  <a:pt x="122498" y="564538"/>
                </a:cubicBezTo>
                <a:close/>
                <a:moveTo>
                  <a:pt x="877025" y="877189"/>
                </a:moveTo>
                <a:cubicBezTo>
                  <a:pt x="855478" y="898677"/>
                  <a:pt x="823940" y="902136"/>
                  <a:pt x="806732" y="884884"/>
                </a:cubicBezTo>
                <a:lnTo>
                  <a:pt x="642317" y="720170"/>
                </a:lnTo>
                <a:cubicBezTo>
                  <a:pt x="634118" y="711560"/>
                  <a:pt x="630201" y="699734"/>
                  <a:pt x="631640" y="687931"/>
                </a:cubicBezTo>
                <a:cubicBezTo>
                  <a:pt x="633167" y="673492"/>
                  <a:pt x="639730" y="660051"/>
                  <a:pt x="650175" y="649966"/>
                </a:cubicBezTo>
                <a:cubicBezTo>
                  <a:pt x="661262" y="638478"/>
                  <a:pt x="676402" y="631783"/>
                  <a:pt x="692360" y="631312"/>
                </a:cubicBezTo>
                <a:cubicBezTo>
                  <a:pt x="702821" y="631049"/>
                  <a:pt x="712947" y="635010"/>
                  <a:pt x="720453" y="642302"/>
                </a:cubicBezTo>
                <a:lnTo>
                  <a:pt x="884869" y="806970"/>
                </a:lnTo>
                <a:cubicBezTo>
                  <a:pt x="893075" y="815583"/>
                  <a:pt x="896992" y="827417"/>
                  <a:pt x="895545" y="839224"/>
                </a:cubicBezTo>
                <a:cubicBezTo>
                  <a:pt x="894024" y="853662"/>
                  <a:pt x="887462" y="867099"/>
                  <a:pt x="877010" y="87717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2" name="자유형 21">
            <a:extLst>
              <a:ext uri="{FF2B5EF4-FFF2-40B4-BE49-F238E27FC236}">
                <a16:creationId xmlns:a16="http://schemas.microsoft.com/office/drawing/2014/main" id="{D8A06A6A-5A8F-7D55-ACBD-5BA9D1FF62B5}"/>
              </a:ext>
            </a:extLst>
          </p:cNvPr>
          <p:cNvSpPr/>
          <p:nvPr/>
        </p:nvSpPr>
        <p:spPr>
          <a:xfrm>
            <a:off x="2429932" y="2195455"/>
            <a:ext cx="298231" cy="298231"/>
          </a:xfrm>
          <a:custGeom>
            <a:avLst/>
            <a:gdLst>
              <a:gd name="connsiteX0" fmla="*/ 149116 w 298231"/>
              <a:gd name="connsiteY0" fmla="*/ 298232 h 298231"/>
              <a:gd name="connsiteX1" fmla="*/ 298232 w 298231"/>
              <a:gd name="connsiteY1" fmla="*/ 149116 h 298231"/>
              <a:gd name="connsiteX2" fmla="*/ 149116 w 298231"/>
              <a:gd name="connsiteY2" fmla="*/ 0 h 298231"/>
              <a:gd name="connsiteX3" fmla="*/ 0 w 298231"/>
              <a:gd name="connsiteY3" fmla="*/ 149116 h 298231"/>
              <a:gd name="connsiteX4" fmla="*/ 149116 w 298231"/>
              <a:gd name="connsiteY4" fmla="*/ 298232 h 298231"/>
              <a:gd name="connsiteX5" fmla="*/ 149116 w 298231"/>
              <a:gd name="connsiteY5" fmla="*/ 29823 h 298231"/>
              <a:gd name="connsiteX6" fmla="*/ 268409 w 298231"/>
              <a:gd name="connsiteY6" fmla="*/ 149116 h 298231"/>
              <a:gd name="connsiteX7" fmla="*/ 149116 w 298231"/>
              <a:gd name="connsiteY7" fmla="*/ 268409 h 298231"/>
              <a:gd name="connsiteX8" fmla="*/ 29823 w 298231"/>
              <a:gd name="connsiteY8" fmla="*/ 149116 h 298231"/>
              <a:gd name="connsiteX9" fmla="*/ 149116 w 298231"/>
              <a:gd name="connsiteY9" fmla="*/ 29823 h 298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231" h="298231">
                <a:moveTo>
                  <a:pt x="149116" y="298232"/>
                </a:moveTo>
                <a:cubicBezTo>
                  <a:pt x="231470" y="298232"/>
                  <a:pt x="298232" y="231470"/>
                  <a:pt x="298232" y="149116"/>
                </a:cubicBezTo>
                <a:cubicBezTo>
                  <a:pt x="298232" y="66762"/>
                  <a:pt x="231470" y="0"/>
                  <a:pt x="149116" y="0"/>
                </a:cubicBezTo>
                <a:cubicBezTo>
                  <a:pt x="66762" y="0"/>
                  <a:pt x="0" y="66762"/>
                  <a:pt x="0" y="149116"/>
                </a:cubicBezTo>
                <a:cubicBezTo>
                  <a:pt x="0" y="231470"/>
                  <a:pt x="66762" y="298232"/>
                  <a:pt x="149116" y="298232"/>
                </a:cubicBezTo>
                <a:close/>
                <a:moveTo>
                  <a:pt x="149116" y="29823"/>
                </a:moveTo>
                <a:cubicBezTo>
                  <a:pt x="215000" y="29823"/>
                  <a:pt x="268409" y="83232"/>
                  <a:pt x="268409" y="149116"/>
                </a:cubicBezTo>
                <a:cubicBezTo>
                  <a:pt x="268409" y="215000"/>
                  <a:pt x="215000" y="268409"/>
                  <a:pt x="149116" y="268409"/>
                </a:cubicBezTo>
                <a:cubicBezTo>
                  <a:pt x="83232" y="268409"/>
                  <a:pt x="29823" y="215000"/>
                  <a:pt x="29823" y="149116"/>
                </a:cubicBezTo>
                <a:cubicBezTo>
                  <a:pt x="29881" y="83256"/>
                  <a:pt x="83256" y="29881"/>
                  <a:pt x="149116" y="29823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3" name="자유형 22">
            <a:extLst>
              <a:ext uri="{FF2B5EF4-FFF2-40B4-BE49-F238E27FC236}">
                <a16:creationId xmlns:a16="http://schemas.microsoft.com/office/drawing/2014/main" id="{0E6B3633-02EE-0673-AAEB-70D0F9ABC143}"/>
              </a:ext>
            </a:extLst>
          </p:cNvPr>
          <p:cNvSpPr/>
          <p:nvPr/>
        </p:nvSpPr>
        <p:spPr>
          <a:xfrm>
            <a:off x="2356865" y="2523510"/>
            <a:ext cx="444365" cy="78703"/>
          </a:xfrm>
          <a:custGeom>
            <a:avLst/>
            <a:gdLst>
              <a:gd name="connsiteX0" fmla="*/ 355642 w 444365"/>
              <a:gd name="connsiteY0" fmla="*/ 20205 h 78703"/>
              <a:gd name="connsiteX1" fmla="*/ 222183 w 444365"/>
              <a:gd name="connsiteY1" fmla="*/ 0 h 78703"/>
              <a:gd name="connsiteX2" fmla="*/ 0 w 444365"/>
              <a:gd name="connsiteY2" fmla="*/ 55501 h 78703"/>
              <a:gd name="connsiteX3" fmla="*/ 20414 w 444365"/>
              <a:gd name="connsiteY3" fmla="*/ 78703 h 78703"/>
              <a:gd name="connsiteX4" fmla="*/ 222183 w 444365"/>
              <a:gd name="connsiteY4" fmla="*/ 29823 h 78703"/>
              <a:gd name="connsiteX5" fmla="*/ 347261 w 444365"/>
              <a:gd name="connsiteY5" fmla="*/ 48821 h 78703"/>
              <a:gd name="connsiteX6" fmla="*/ 424026 w 444365"/>
              <a:gd name="connsiteY6" fmla="*/ 77361 h 78703"/>
              <a:gd name="connsiteX7" fmla="*/ 444366 w 444365"/>
              <a:gd name="connsiteY7" fmla="*/ 54040 h 78703"/>
              <a:gd name="connsiteX8" fmla="*/ 355642 w 444365"/>
              <a:gd name="connsiteY8" fmla="*/ 20205 h 7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365" h="78703">
                <a:moveTo>
                  <a:pt x="355642" y="20205"/>
                </a:moveTo>
                <a:cubicBezTo>
                  <a:pt x="312398" y="6916"/>
                  <a:pt x="267423" y="107"/>
                  <a:pt x="222183" y="0"/>
                </a:cubicBezTo>
                <a:cubicBezTo>
                  <a:pt x="144854" y="1285"/>
                  <a:pt x="68850" y="20272"/>
                  <a:pt x="0" y="55501"/>
                </a:cubicBezTo>
                <a:cubicBezTo>
                  <a:pt x="6384" y="63595"/>
                  <a:pt x="13198" y="71340"/>
                  <a:pt x="20414" y="78703"/>
                </a:cubicBezTo>
                <a:cubicBezTo>
                  <a:pt x="83237" y="47713"/>
                  <a:pt x="152143" y="31019"/>
                  <a:pt x="222183" y="29823"/>
                </a:cubicBezTo>
                <a:cubicBezTo>
                  <a:pt x="264585" y="29945"/>
                  <a:pt x="306735" y="36348"/>
                  <a:pt x="347261" y="48821"/>
                </a:cubicBezTo>
                <a:cubicBezTo>
                  <a:pt x="373567" y="56279"/>
                  <a:pt x="399237" y="65823"/>
                  <a:pt x="424026" y="77361"/>
                </a:cubicBezTo>
                <a:cubicBezTo>
                  <a:pt x="431224" y="69962"/>
                  <a:pt x="438013" y="62177"/>
                  <a:pt x="444366" y="54040"/>
                </a:cubicBezTo>
                <a:cubicBezTo>
                  <a:pt x="415856" y="40145"/>
                  <a:pt x="386164" y="28823"/>
                  <a:pt x="355642" y="20205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24" name="자유형 23">
            <a:extLst>
              <a:ext uri="{FF2B5EF4-FFF2-40B4-BE49-F238E27FC236}">
                <a16:creationId xmlns:a16="http://schemas.microsoft.com/office/drawing/2014/main" id="{C0E08289-2810-FD1D-7197-99B5BB9CF155}"/>
              </a:ext>
            </a:extLst>
          </p:cNvPr>
          <p:cNvSpPr/>
          <p:nvPr/>
        </p:nvSpPr>
        <p:spPr>
          <a:xfrm>
            <a:off x="2857895" y="2109505"/>
            <a:ext cx="213996" cy="265724"/>
          </a:xfrm>
          <a:custGeom>
            <a:avLst/>
            <a:gdLst>
              <a:gd name="connsiteX0" fmla="*/ 79031 w 213996"/>
              <a:gd name="connsiteY0" fmla="*/ 29987 h 265724"/>
              <a:gd name="connsiteX1" fmla="*/ 182992 w 213996"/>
              <a:gd name="connsiteY1" fmla="*/ 134785 h 265724"/>
              <a:gd name="connsiteX2" fmla="*/ 103382 w 213996"/>
              <a:gd name="connsiteY2" fmla="*/ 235767 h 265724"/>
              <a:gd name="connsiteX3" fmla="*/ 106603 w 213996"/>
              <a:gd name="connsiteY3" fmla="*/ 265724 h 265724"/>
              <a:gd name="connsiteX4" fmla="*/ 211260 w 213996"/>
              <a:gd name="connsiteY4" fmla="*/ 107393 h 265724"/>
              <a:gd name="connsiteX5" fmla="*/ 52929 w 213996"/>
              <a:gd name="connsiteY5" fmla="*/ 2737 h 265724"/>
              <a:gd name="connsiteX6" fmla="*/ 0 w 213996"/>
              <a:gd name="connsiteY6" fmla="*/ 26304 h 265724"/>
              <a:gd name="connsiteX7" fmla="*/ 19892 w 213996"/>
              <a:gd name="connsiteY7" fmla="*/ 48522 h 265724"/>
              <a:gd name="connsiteX8" fmla="*/ 79031 w 213996"/>
              <a:gd name="connsiteY8" fmla="*/ 29987 h 26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996" h="265724">
                <a:moveTo>
                  <a:pt x="79031" y="29987"/>
                </a:moveTo>
                <a:cubicBezTo>
                  <a:pt x="136680" y="30218"/>
                  <a:pt x="183225" y="77139"/>
                  <a:pt x="182992" y="134785"/>
                </a:cubicBezTo>
                <a:cubicBezTo>
                  <a:pt x="182800" y="182737"/>
                  <a:pt x="149963" y="224388"/>
                  <a:pt x="103382" y="235767"/>
                </a:cubicBezTo>
                <a:cubicBezTo>
                  <a:pt x="104873" y="245653"/>
                  <a:pt x="105872" y="255659"/>
                  <a:pt x="106603" y="265724"/>
                </a:cubicBezTo>
                <a:cubicBezTo>
                  <a:pt x="179225" y="250902"/>
                  <a:pt x="226081" y="180015"/>
                  <a:pt x="211260" y="107393"/>
                </a:cubicBezTo>
                <a:cubicBezTo>
                  <a:pt x="196438" y="34772"/>
                  <a:pt x="125551" y="-12085"/>
                  <a:pt x="52929" y="2737"/>
                </a:cubicBezTo>
                <a:cubicBezTo>
                  <a:pt x="33781" y="6646"/>
                  <a:pt x="15717" y="14687"/>
                  <a:pt x="0" y="26304"/>
                </a:cubicBezTo>
                <a:cubicBezTo>
                  <a:pt x="6919" y="33506"/>
                  <a:pt x="13599" y="40887"/>
                  <a:pt x="19892" y="48522"/>
                </a:cubicBezTo>
                <a:cubicBezTo>
                  <a:pt x="37246" y="36442"/>
                  <a:pt x="57887" y="29973"/>
                  <a:pt x="79031" y="29987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62294C28-A4A2-AEC7-2DA0-69D268654DEA}"/>
              </a:ext>
            </a:extLst>
          </p:cNvPr>
          <p:cNvSpPr/>
          <p:nvPr/>
        </p:nvSpPr>
        <p:spPr>
          <a:xfrm>
            <a:off x="2962813" y="2420277"/>
            <a:ext cx="242522" cy="267260"/>
          </a:xfrm>
          <a:custGeom>
            <a:avLst/>
            <a:gdLst>
              <a:gd name="connsiteX0" fmla="*/ 211700 w 242522"/>
              <a:gd name="connsiteY0" fmla="*/ 78286 h 267260"/>
              <a:gd name="connsiteX1" fmla="*/ 82968 w 242522"/>
              <a:gd name="connsiteY1" fmla="*/ 15329 h 267260"/>
              <a:gd name="connsiteX2" fmla="*/ 2446 w 242522"/>
              <a:gd name="connsiteY2" fmla="*/ 0 h 267260"/>
              <a:gd name="connsiteX3" fmla="*/ 0 w 242522"/>
              <a:gd name="connsiteY3" fmla="*/ 29719 h 267260"/>
              <a:gd name="connsiteX4" fmla="*/ 74558 w 242522"/>
              <a:gd name="connsiteY4" fmla="*/ 43944 h 267260"/>
              <a:gd name="connsiteX5" fmla="*/ 192911 w 242522"/>
              <a:gd name="connsiteY5" fmla="*/ 101473 h 267260"/>
              <a:gd name="connsiteX6" fmla="*/ 212699 w 242522"/>
              <a:gd name="connsiteY6" fmla="*/ 140512 h 267260"/>
              <a:gd name="connsiteX7" fmla="*/ 212699 w 242522"/>
              <a:gd name="connsiteY7" fmla="*/ 267261 h 267260"/>
              <a:gd name="connsiteX8" fmla="*/ 242522 w 242522"/>
              <a:gd name="connsiteY8" fmla="*/ 267261 h 267260"/>
              <a:gd name="connsiteX9" fmla="*/ 242522 w 242522"/>
              <a:gd name="connsiteY9" fmla="*/ 140512 h 267260"/>
              <a:gd name="connsiteX10" fmla="*/ 211700 w 242522"/>
              <a:gd name="connsiteY10" fmla="*/ 78286 h 26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522" h="267260">
                <a:moveTo>
                  <a:pt x="211700" y="78286"/>
                </a:moveTo>
                <a:cubicBezTo>
                  <a:pt x="173482" y="48822"/>
                  <a:pt x="129689" y="27406"/>
                  <a:pt x="82968" y="15329"/>
                </a:cubicBezTo>
                <a:cubicBezTo>
                  <a:pt x="56755" y="7345"/>
                  <a:pt x="29759" y="2207"/>
                  <a:pt x="2446" y="0"/>
                </a:cubicBezTo>
                <a:cubicBezTo>
                  <a:pt x="2028" y="9991"/>
                  <a:pt x="1178" y="19892"/>
                  <a:pt x="0" y="29719"/>
                </a:cubicBezTo>
                <a:cubicBezTo>
                  <a:pt x="25290" y="31778"/>
                  <a:pt x="50286" y="36547"/>
                  <a:pt x="74558" y="43944"/>
                </a:cubicBezTo>
                <a:cubicBezTo>
                  <a:pt x="117485" y="54942"/>
                  <a:pt x="157744" y="74510"/>
                  <a:pt x="192911" y="101473"/>
                </a:cubicBezTo>
                <a:cubicBezTo>
                  <a:pt x="205036" y="110853"/>
                  <a:pt x="212302" y="125187"/>
                  <a:pt x="212699" y="140512"/>
                </a:cubicBezTo>
                <a:lnTo>
                  <a:pt x="212699" y="267261"/>
                </a:lnTo>
                <a:lnTo>
                  <a:pt x="242522" y="267261"/>
                </a:lnTo>
                <a:lnTo>
                  <a:pt x="242522" y="140512"/>
                </a:lnTo>
                <a:cubicBezTo>
                  <a:pt x="242111" y="116194"/>
                  <a:pt x="230796" y="93348"/>
                  <a:pt x="211700" y="78286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31" name="자유형 30">
            <a:extLst>
              <a:ext uri="{FF2B5EF4-FFF2-40B4-BE49-F238E27FC236}">
                <a16:creationId xmlns:a16="http://schemas.microsoft.com/office/drawing/2014/main" id="{A6F02EB8-66D4-597E-56CD-4161A304FD61}"/>
              </a:ext>
            </a:extLst>
          </p:cNvPr>
          <p:cNvSpPr/>
          <p:nvPr/>
        </p:nvSpPr>
        <p:spPr>
          <a:xfrm>
            <a:off x="2086987" y="2109920"/>
            <a:ext cx="212602" cy="265070"/>
          </a:xfrm>
          <a:custGeom>
            <a:avLst/>
            <a:gdLst>
              <a:gd name="connsiteX0" fmla="*/ 134183 w 212602"/>
              <a:gd name="connsiteY0" fmla="*/ 29572 h 265070"/>
              <a:gd name="connsiteX1" fmla="*/ 192636 w 212602"/>
              <a:gd name="connsiteY1" fmla="*/ 47645 h 265070"/>
              <a:gd name="connsiteX2" fmla="*/ 212603 w 212602"/>
              <a:gd name="connsiteY2" fmla="*/ 25411 h 265070"/>
              <a:gd name="connsiteX3" fmla="*/ 25410 w 212602"/>
              <a:gd name="connsiteY3" fmla="*/ 55557 h 265070"/>
              <a:gd name="connsiteX4" fmla="*/ 55557 w 212602"/>
              <a:gd name="connsiteY4" fmla="*/ 242749 h 265070"/>
              <a:gd name="connsiteX5" fmla="*/ 105508 w 212602"/>
              <a:gd name="connsiteY5" fmla="*/ 265071 h 265070"/>
              <a:gd name="connsiteX6" fmla="*/ 108759 w 212602"/>
              <a:gd name="connsiteY6" fmla="*/ 235128 h 265070"/>
              <a:gd name="connsiteX7" fmla="*/ 33254 w 212602"/>
              <a:gd name="connsiteY7" fmla="*/ 108283 h 265070"/>
              <a:gd name="connsiteX8" fmla="*/ 134183 w 212602"/>
              <a:gd name="connsiteY8" fmla="*/ 29572 h 265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02" h="265070">
                <a:moveTo>
                  <a:pt x="134183" y="29572"/>
                </a:moveTo>
                <a:cubicBezTo>
                  <a:pt x="155043" y="29569"/>
                  <a:pt x="175418" y="35869"/>
                  <a:pt x="192636" y="47645"/>
                </a:cubicBezTo>
                <a:cubicBezTo>
                  <a:pt x="198944" y="39995"/>
                  <a:pt x="205654" y="32614"/>
                  <a:pt x="212603" y="25411"/>
                </a:cubicBezTo>
                <a:cubicBezTo>
                  <a:pt x="152587" y="-17956"/>
                  <a:pt x="68778" y="-4460"/>
                  <a:pt x="25410" y="55557"/>
                </a:cubicBezTo>
                <a:cubicBezTo>
                  <a:pt x="-17956" y="115573"/>
                  <a:pt x="-4459" y="199382"/>
                  <a:pt x="55557" y="242749"/>
                </a:cubicBezTo>
                <a:cubicBezTo>
                  <a:pt x="70495" y="253544"/>
                  <a:pt x="87501" y="261143"/>
                  <a:pt x="105508" y="265071"/>
                </a:cubicBezTo>
                <a:cubicBezTo>
                  <a:pt x="106238" y="255020"/>
                  <a:pt x="107267" y="245029"/>
                  <a:pt x="108759" y="235128"/>
                </a:cubicBezTo>
                <a:cubicBezTo>
                  <a:pt x="52880" y="220952"/>
                  <a:pt x="19076" y="164161"/>
                  <a:pt x="33254" y="108283"/>
                </a:cubicBezTo>
                <a:cubicBezTo>
                  <a:pt x="44976" y="62077"/>
                  <a:pt x="86513" y="29684"/>
                  <a:pt x="134183" y="29572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4DF15870-CB4A-D1F3-6168-8A5BB15AAD32}"/>
              </a:ext>
            </a:extLst>
          </p:cNvPr>
          <p:cNvSpPr/>
          <p:nvPr/>
        </p:nvSpPr>
        <p:spPr>
          <a:xfrm>
            <a:off x="1952761" y="2420649"/>
            <a:ext cx="241463" cy="266887"/>
          </a:xfrm>
          <a:custGeom>
            <a:avLst/>
            <a:gdLst>
              <a:gd name="connsiteX0" fmla="*/ 159733 w 241463"/>
              <a:gd name="connsiteY0" fmla="*/ 14882 h 266887"/>
              <a:gd name="connsiteX1" fmla="*/ 30956 w 241463"/>
              <a:gd name="connsiteY1" fmla="*/ 77809 h 266887"/>
              <a:gd name="connsiteX2" fmla="*/ 0 w 241463"/>
              <a:gd name="connsiteY2" fmla="*/ 140139 h 266887"/>
              <a:gd name="connsiteX3" fmla="*/ 0 w 241463"/>
              <a:gd name="connsiteY3" fmla="*/ 266888 h 266887"/>
              <a:gd name="connsiteX4" fmla="*/ 29823 w 241463"/>
              <a:gd name="connsiteY4" fmla="*/ 266888 h 266887"/>
              <a:gd name="connsiteX5" fmla="*/ 29823 w 241463"/>
              <a:gd name="connsiteY5" fmla="*/ 140139 h 266887"/>
              <a:gd name="connsiteX6" fmla="*/ 49044 w 241463"/>
              <a:gd name="connsiteY6" fmla="*/ 101518 h 266887"/>
              <a:gd name="connsiteX7" fmla="*/ 167755 w 241463"/>
              <a:gd name="connsiteY7" fmla="*/ 43631 h 266887"/>
              <a:gd name="connsiteX8" fmla="*/ 241463 w 241463"/>
              <a:gd name="connsiteY8" fmla="*/ 29704 h 266887"/>
              <a:gd name="connsiteX9" fmla="*/ 238988 w 241463"/>
              <a:gd name="connsiteY9" fmla="*/ 0 h 266887"/>
              <a:gd name="connsiteX10" fmla="*/ 159733 w 241463"/>
              <a:gd name="connsiteY10" fmla="*/ 14882 h 266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1463" h="266887">
                <a:moveTo>
                  <a:pt x="159733" y="14882"/>
                </a:moveTo>
                <a:cubicBezTo>
                  <a:pt x="113564" y="28438"/>
                  <a:pt x="70022" y="49714"/>
                  <a:pt x="30956" y="77809"/>
                </a:cubicBezTo>
                <a:cubicBezTo>
                  <a:pt x="11791" y="92875"/>
                  <a:pt x="423" y="115765"/>
                  <a:pt x="0" y="140139"/>
                </a:cubicBezTo>
                <a:lnTo>
                  <a:pt x="0" y="266888"/>
                </a:lnTo>
                <a:lnTo>
                  <a:pt x="29823" y="266888"/>
                </a:lnTo>
                <a:lnTo>
                  <a:pt x="29823" y="140139"/>
                </a:lnTo>
                <a:cubicBezTo>
                  <a:pt x="30160" y="125046"/>
                  <a:pt x="37207" y="110889"/>
                  <a:pt x="49044" y="101518"/>
                </a:cubicBezTo>
                <a:cubicBezTo>
                  <a:pt x="85078" y="75685"/>
                  <a:pt x="125211" y="56114"/>
                  <a:pt x="167755" y="43631"/>
                </a:cubicBezTo>
                <a:cubicBezTo>
                  <a:pt x="191872" y="36852"/>
                  <a:pt x="216536" y="32193"/>
                  <a:pt x="241463" y="29704"/>
                </a:cubicBezTo>
                <a:cubicBezTo>
                  <a:pt x="240285" y="19877"/>
                  <a:pt x="239421" y="9976"/>
                  <a:pt x="238988" y="0"/>
                </a:cubicBezTo>
                <a:cubicBezTo>
                  <a:pt x="212185" y="2632"/>
                  <a:pt x="185666" y="7612"/>
                  <a:pt x="159733" y="14882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2CFE9191-B8FB-CCA5-EA4E-A44FA74DDB77}"/>
              </a:ext>
            </a:extLst>
          </p:cNvPr>
          <p:cNvSpPr/>
          <p:nvPr/>
        </p:nvSpPr>
        <p:spPr>
          <a:xfrm>
            <a:off x="2310639" y="2706877"/>
            <a:ext cx="52026" cy="155945"/>
          </a:xfrm>
          <a:custGeom>
            <a:avLst/>
            <a:gdLst>
              <a:gd name="connsiteX0" fmla="*/ 0 w 52026"/>
              <a:gd name="connsiteY0" fmla="*/ 59020 h 155945"/>
              <a:gd name="connsiteX1" fmla="*/ 0 w 52026"/>
              <a:gd name="connsiteY1" fmla="*/ 155945 h 155945"/>
              <a:gd name="connsiteX2" fmla="*/ 29823 w 52026"/>
              <a:gd name="connsiteY2" fmla="*/ 155945 h 155945"/>
              <a:gd name="connsiteX3" fmla="*/ 29823 w 52026"/>
              <a:gd name="connsiteY3" fmla="*/ 59020 h 155945"/>
              <a:gd name="connsiteX4" fmla="*/ 49044 w 52026"/>
              <a:gd name="connsiteY4" fmla="*/ 20369 h 155945"/>
              <a:gd name="connsiteX5" fmla="*/ 52027 w 52026"/>
              <a:gd name="connsiteY5" fmla="*/ 18326 h 155945"/>
              <a:gd name="connsiteX6" fmla="*/ 27154 w 52026"/>
              <a:gd name="connsiteY6" fmla="*/ 0 h 155945"/>
              <a:gd name="connsiteX7" fmla="*/ 0 w 52026"/>
              <a:gd name="connsiteY7" fmla="*/ 59020 h 15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26" h="155945">
                <a:moveTo>
                  <a:pt x="0" y="59020"/>
                </a:moveTo>
                <a:lnTo>
                  <a:pt x="0" y="155945"/>
                </a:lnTo>
                <a:lnTo>
                  <a:pt x="29823" y="155945"/>
                </a:lnTo>
                <a:lnTo>
                  <a:pt x="29823" y="59020"/>
                </a:lnTo>
                <a:cubicBezTo>
                  <a:pt x="30151" y="43916"/>
                  <a:pt x="37198" y="29746"/>
                  <a:pt x="49044" y="20369"/>
                </a:cubicBezTo>
                <a:cubicBezTo>
                  <a:pt x="50013" y="19653"/>
                  <a:pt x="51117" y="19027"/>
                  <a:pt x="52027" y="18326"/>
                </a:cubicBezTo>
                <a:cubicBezTo>
                  <a:pt x="43512" y="12585"/>
                  <a:pt x="35236" y="6397"/>
                  <a:pt x="27154" y="0"/>
                </a:cubicBezTo>
                <a:cubicBezTo>
                  <a:pt x="10216" y="14988"/>
                  <a:pt x="361" y="36407"/>
                  <a:pt x="0" y="5902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4883" cap="flat">
            <a:noFill/>
            <a:prstDash val="solid"/>
            <a:miter/>
          </a:ln>
        </p:spPr>
        <p:txBody>
          <a:bodyPr rtlCol="0" anchor="ctr"/>
          <a:lstStyle/>
          <a:p>
            <a:endParaRPr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5FD77-6808-C6FE-0787-A5FDF83D54C9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3C57E6-A0B6-0AC1-1FAB-27FB84D16EA1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E0BDE-ED8C-12A4-4259-E2B2DF6EEB01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3BF583-B001-9630-744B-9BFC1B7EB5E2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09D838-3C83-2C9F-8A91-40956A2FC6F4}"/>
              </a:ext>
            </a:extLst>
          </p:cNvPr>
          <p:cNvSpPr txBox="1"/>
          <p:nvPr/>
        </p:nvSpPr>
        <p:spPr>
          <a:xfrm>
            <a:off x="717556" y="639720"/>
            <a:ext cx="265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solidFill>
                  <a:schemeClr val="tx2">
                    <a:lumMod val="50000"/>
                  </a:schemeClr>
                </a:solidFill>
              </a:rPr>
              <a:t>프로젝요</a:t>
            </a:r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 개요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A53A6-158F-B874-4E94-2F4989F2C670}"/>
              </a:ext>
            </a:extLst>
          </p:cNvPr>
          <p:cNvSpPr txBox="1"/>
          <p:nvPr/>
        </p:nvSpPr>
        <p:spPr>
          <a:xfrm>
            <a:off x="-127322" y="-5324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84FDA1-227D-44DF-15B2-380AB16992D3}"/>
              </a:ext>
            </a:extLst>
          </p:cNvPr>
          <p:cNvSpPr txBox="1"/>
          <p:nvPr/>
        </p:nvSpPr>
        <p:spPr>
          <a:xfrm>
            <a:off x="1540274" y="1424348"/>
            <a:ext cx="2315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고객 세분화에 따른 </a:t>
            </a:r>
            <a:r>
              <a:rPr lang="en-US" altLang="ko-KR" sz="1200" b="1" dirty="0"/>
              <a:t>CRM </a:t>
            </a:r>
            <a:r>
              <a:rPr lang="ko-KR" altLang="en-US" sz="1200" b="1" dirty="0"/>
              <a:t>마케팅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164C2-7EE0-CE5E-D984-8F9BD6F2FF33}"/>
              </a:ext>
            </a:extLst>
          </p:cNvPr>
          <p:cNvSpPr txBox="1"/>
          <p:nvPr/>
        </p:nvSpPr>
        <p:spPr>
          <a:xfrm>
            <a:off x="4732384" y="1438838"/>
            <a:ext cx="2326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구매율 기반 마케팅 및 메뉴구성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F6B275-16EA-F2FE-BDB8-E015BEF5EFFF}"/>
              </a:ext>
            </a:extLst>
          </p:cNvPr>
          <p:cNvSpPr txBox="1"/>
          <p:nvPr/>
        </p:nvSpPr>
        <p:spPr>
          <a:xfrm>
            <a:off x="8144106" y="1438838"/>
            <a:ext cx="2585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시기별 매출 기반 재고 및 인력 관리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767028-6B83-4D25-4362-3BC55D3C3F8D}"/>
              </a:ext>
            </a:extLst>
          </p:cNvPr>
          <p:cNvSpPr/>
          <p:nvPr/>
        </p:nvSpPr>
        <p:spPr>
          <a:xfrm>
            <a:off x="2811205" y="4162009"/>
            <a:ext cx="1224547" cy="3779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상권분석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93AE47-2B74-053E-3C0C-C396DFB0A790}"/>
              </a:ext>
            </a:extLst>
          </p:cNvPr>
          <p:cNvSpPr/>
          <p:nvPr/>
        </p:nvSpPr>
        <p:spPr>
          <a:xfrm>
            <a:off x="1006789" y="4162009"/>
            <a:ext cx="1224547" cy="3779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군집분석</a:t>
            </a:r>
          </a:p>
        </p:txBody>
      </p:sp>
      <p:cxnSp>
        <p:nvCxnSpPr>
          <p:cNvPr id="8" name="연결선: 꺾임 18">
            <a:extLst>
              <a:ext uri="{FF2B5EF4-FFF2-40B4-BE49-F238E27FC236}">
                <a16:creationId xmlns:a16="http://schemas.microsoft.com/office/drawing/2014/main" id="{091DD37E-7952-5CBA-A3E5-033DD4733C8F}"/>
              </a:ext>
            </a:extLst>
          </p:cNvPr>
          <p:cNvCxnSpPr>
            <a:cxnSpLocks/>
            <a:endCxn id="7" idx="0"/>
          </p:cNvCxnSpPr>
          <p:nvPr/>
        </p:nvCxnSpPr>
        <p:spPr>
          <a:xfrm rot="5400000">
            <a:off x="1852423" y="3483641"/>
            <a:ext cx="445009" cy="9117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20">
            <a:extLst>
              <a:ext uri="{FF2B5EF4-FFF2-40B4-BE49-F238E27FC236}">
                <a16:creationId xmlns:a16="http://schemas.microsoft.com/office/drawing/2014/main" id="{904B73B1-9E40-AE01-8B33-777CA3B96AE3}"/>
              </a:ext>
            </a:extLst>
          </p:cNvPr>
          <p:cNvCxnSpPr>
            <a:cxnSpLocks/>
            <a:endCxn id="6" idx="0"/>
          </p:cNvCxnSpPr>
          <p:nvPr/>
        </p:nvCxnSpPr>
        <p:spPr>
          <a:xfrm rot="16200000" flipH="1">
            <a:off x="2754630" y="3493159"/>
            <a:ext cx="445009" cy="89268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AEC5FD-C450-46B1-72EA-EEDB4344446B}"/>
              </a:ext>
            </a:extLst>
          </p:cNvPr>
          <p:cNvSpPr/>
          <p:nvPr/>
        </p:nvSpPr>
        <p:spPr>
          <a:xfrm>
            <a:off x="1023956" y="4808908"/>
            <a:ext cx="2416690" cy="3779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고객 특성 보고서 제공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525398-9C03-3345-71FA-B1B693E56385}"/>
              </a:ext>
            </a:extLst>
          </p:cNvPr>
          <p:cNvSpPr txBox="1"/>
          <p:nvPr/>
        </p:nvSpPr>
        <p:spPr>
          <a:xfrm>
            <a:off x="1006789" y="5359013"/>
            <a:ext cx="2844048" cy="1170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기존 고객 유형분석 </a:t>
            </a:r>
            <a:br>
              <a:rPr lang="en-US" altLang="ko-KR" sz="1200" b="1" dirty="0"/>
            </a:br>
            <a:r>
              <a:rPr lang="en-US" altLang="ko-KR" sz="1200" b="1" dirty="0"/>
              <a:t>-&gt; </a:t>
            </a:r>
            <a:r>
              <a:rPr lang="ko-KR" altLang="en-US" sz="1200" b="1" dirty="0"/>
              <a:t>단골 관리 및 고객 확장 전략 제공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신규 고객 유형분석 </a:t>
            </a:r>
            <a:br>
              <a:rPr lang="en-US" altLang="ko-KR" sz="1200" b="1" dirty="0"/>
            </a:br>
            <a:r>
              <a:rPr lang="en-US" altLang="ko-KR" sz="1200" b="1" dirty="0"/>
              <a:t>-&gt; </a:t>
            </a:r>
            <a:r>
              <a:rPr lang="ko-KR" altLang="en-US" sz="1200" b="1" dirty="0"/>
              <a:t>신규 유입고객 특성 분석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631D821-F1ED-69CD-087C-A12A6D59EE2A}"/>
              </a:ext>
            </a:extLst>
          </p:cNvPr>
          <p:cNvSpPr/>
          <p:nvPr/>
        </p:nvSpPr>
        <p:spPr>
          <a:xfrm>
            <a:off x="6358566" y="4155613"/>
            <a:ext cx="1224547" cy="3779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시계열분석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D64C15D-3176-808B-AF16-DA72F668CCB1}"/>
              </a:ext>
            </a:extLst>
          </p:cNvPr>
          <p:cNvSpPr/>
          <p:nvPr/>
        </p:nvSpPr>
        <p:spPr>
          <a:xfrm>
            <a:off x="4554150" y="4155613"/>
            <a:ext cx="1224547" cy="3779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감성분석</a:t>
            </a:r>
          </a:p>
        </p:txBody>
      </p:sp>
      <p:cxnSp>
        <p:nvCxnSpPr>
          <p:cNvPr id="47" name="연결선: 꺾임 34">
            <a:extLst>
              <a:ext uri="{FF2B5EF4-FFF2-40B4-BE49-F238E27FC236}">
                <a16:creationId xmlns:a16="http://schemas.microsoft.com/office/drawing/2014/main" id="{3697C18C-A5A2-24F5-FEC4-5A73F74EC7B5}"/>
              </a:ext>
            </a:extLst>
          </p:cNvPr>
          <p:cNvCxnSpPr>
            <a:cxnSpLocks/>
            <a:endCxn id="46" idx="0"/>
          </p:cNvCxnSpPr>
          <p:nvPr/>
        </p:nvCxnSpPr>
        <p:spPr>
          <a:xfrm rot="5400000">
            <a:off x="5407813" y="3487504"/>
            <a:ext cx="426721" cy="9094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35">
            <a:extLst>
              <a:ext uri="{FF2B5EF4-FFF2-40B4-BE49-F238E27FC236}">
                <a16:creationId xmlns:a16="http://schemas.microsoft.com/office/drawing/2014/main" id="{06110D93-727F-FBBB-2745-208964EDD789}"/>
              </a:ext>
            </a:extLst>
          </p:cNvPr>
          <p:cNvCxnSpPr>
            <a:cxnSpLocks/>
            <a:endCxn id="45" idx="0"/>
          </p:cNvCxnSpPr>
          <p:nvPr/>
        </p:nvCxnSpPr>
        <p:spPr>
          <a:xfrm rot="16200000" flipH="1">
            <a:off x="6310020" y="3494792"/>
            <a:ext cx="426721" cy="89491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FDC1C12-D504-23D2-E8A2-7EE784CFF14E}"/>
              </a:ext>
            </a:extLst>
          </p:cNvPr>
          <p:cNvSpPr/>
          <p:nvPr/>
        </p:nvSpPr>
        <p:spPr>
          <a:xfrm>
            <a:off x="4585007" y="4808908"/>
            <a:ext cx="2416690" cy="3779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판매관리 보고서 제공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BE3F207-C43E-5D1C-BF62-B2756E3A96E7}"/>
              </a:ext>
            </a:extLst>
          </p:cNvPr>
          <p:cNvSpPr txBox="1"/>
          <p:nvPr/>
        </p:nvSpPr>
        <p:spPr>
          <a:xfrm>
            <a:off x="4494024" y="5359013"/>
            <a:ext cx="2834430" cy="89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리뷰 분석을 통한 고객 만족도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관리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요일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계절별 판매 추이 분석 보고서</a:t>
            </a:r>
            <a:br>
              <a:rPr lang="en-US" altLang="ko-KR" sz="1200" b="1" dirty="0"/>
            </a:br>
            <a:r>
              <a:rPr lang="en-US" altLang="ko-KR" sz="1200" b="1" dirty="0"/>
              <a:t>-&gt; </a:t>
            </a:r>
            <a:r>
              <a:rPr lang="ko-KR" altLang="en-US" sz="1200" b="1" dirty="0"/>
              <a:t>시기별 상품 추천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프로모션 제안</a:t>
            </a:r>
            <a:endParaRPr lang="en-US" altLang="ko-KR" sz="12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8E16CE4-27A4-484E-D2F8-4C39E1FE4679}"/>
              </a:ext>
            </a:extLst>
          </p:cNvPr>
          <p:cNvSpPr/>
          <p:nvPr/>
        </p:nvSpPr>
        <p:spPr>
          <a:xfrm>
            <a:off x="9865298" y="4168717"/>
            <a:ext cx="1224547" cy="3779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시계열분석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062CC06-5299-A6E9-7230-1413A5408520}"/>
              </a:ext>
            </a:extLst>
          </p:cNvPr>
          <p:cNvSpPr/>
          <p:nvPr/>
        </p:nvSpPr>
        <p:spPr>
          <a:xfrm>
            <a:off x="8060882" y="4168717"/>
            <a:ext cx="1224547" cy="3779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군집분석</a:t>
            </a:r>
          </a:p>
        </p:txBody>
      </p:sp>
      <p:cxnSp>
        <p:nvCxnSpPr>
          <p:cNvPr id="56" name="연결선: 꺾임 47">
            <a:extLst>
              <a:ext uri="{FF2B5EF4-FFF2-40B4-BE49-F238E27FC236}">
                <a16:creationId xmlns:a16="http://schemas.microsoft.com/office/drawing/2014/main" id="{59C82C96-D45A-6F80-B23D-629C45722BF3}"/>
              </a:ext>
            </a:extLst>
          </p:cNvPr>
          <p:cNvCxnSpPr>
            <a:cxnSpLocks/>
            <a:endCxn id="55" idx="0"/>
          </p:cNvCxnSpPr>
          <p:nvPr/>
        </p:nvCxnSpPr>
        <p:spPr>
          <a:xfrm rot="5400000">
            <a:off x="8903960" y="3492904"/>
            <a:ext cx="445009" cy="90661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48">
            <a:extLst>
              <a:ext uri="{FF2B5EF4-FFF2-40B4-BE49-F238E27FC236}">
                <a16:creationId xmlns:a16="http://schemas.microsoft.com/office/drawing/2014/main" id="{D20D9A28-C2E3-2F49-A088-39C5AD7FA603}"/>
              </a:ext>
            </a:extLst>
          </p:cNvPr>
          <p:cNvCxnSpPr>
            <a:cxnSpLocks/>
            <a:endCxn id="54" idx="0"/>
          </p:cNvCxnSpPr>
          <p:nvPr/>
        </p:nvCxnSpPr>
        <p:spPr>
          <a:xfrm rot="16200000" flipH="1">
            <a:off x="9806168" y="3497312"/>
            <a:ext cx="445009" cy="8978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8BDFED9-ADDE-7F8B-ADF2-17ACFB22514E}"/>
              </a:ext>
            </a:extLst>
          </p:cNvPr>
          <p:cNvSpPr/>
          <p:nvPr/>
        </p:nvSpPr>
        <p:spPr>
          <a:xfrm>
            <a:off x="8091655" y="4808908"/>
            <a:ext cx="2416690" cy="3779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운영관리 보고서 제공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D209012-EE61-47F9-3444-607AD12F51A7}"/>
              </a:ext>
            </a:extLst>
          </p:cNvPr>
          <p:cNvSpPr txBox="1"/>
          <p:nvPr/>
        </p:nvSpPr>
        <p:spPr>
          <a:xfrm>
            <a:off x="8091655" y="5359013"/>
            <a:ext cx="2307042" cy="616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판매 추이에 따른 재고 관리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요일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시간대별 인력 관리</a:t>
            </a:r>
            <a:endParaRPr lang="en-US" altLang="ko-KR" sz="1200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88901C-5ED2-01DD-F8AC-BF609518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6340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25C84828-6740-8C68-4A0E-3FFEB83F5095}"/>
              </a:ext>
            </a:extLst>
          </p:cNvPr>
          <p:cNvGrpSpPr/>
          <p:nvPr/>
        </p:nvGrpSpPr>
        <p:grpSpPr>
          <a:xfrm>
            <a:off x="4204155" y="379514"/>
            <a:ext cx="3783689" cy="6098971"/>
            <a:chOff x="3266791" y="2644701"/>
            <a:chExt cx="1765119" cy="3172439"/>
          </a:xfrm>
          <a:solidFill>
            <a:schemeClr val="bg1"/>
          </a:solidFill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2A187FF-DA64-2C5B-F0A8-C25853C1BA0C}"/>
                </a:ext>
              </a:extLst>
            </p:cNvPr>
            <p:cNvGrpSpPr/>
            <p:nvPr/>
          </p:nvGrpSpPr>
          <p:grpSpPr>
            <a:xfrm>
              <a:off x="3266791" y="2644701"/>
              <a:ext cx="1765119" cy="3172439"/>
              <a:chOff x="5579578" y="2792185"/>
              <a:chExt cx="2176493" cy="4470151"/>
            </a:xfrm>
            <a:grpFill/>
          </p:grpSpPr>
          <p:sp>
            <p:nvSpPr>
              <p:cNvPr id="64" name="모서리가 둥근 직사각형 63">
                <a:extLst>
                  <a:ext uri="{FF2B5EF4-FFF2-40B4-BE49-F238E27FC236}">
                    <a16:creationId xmlns:a16="http://schemas.microsoft.com/office/drawing/2014/main" id="{A11BB15E-A53F-5C98-199D-E0AA459726A3}"/>
                  </a:ext>
                </a:extLst>
              </p:cNvPr>
              <p:cNvSpPr/>
              <p:nvPr/>
            </p:nvSpPr>
            <p:spPr>
              <a:xfrm>
                <a:off x="5579578" y="2792185"/>
                <a:ext cx="2176493" cy="4470151"/>
              </a:xfrm>
              <a:prstGeom prst="roundRect">
                <a:avLst/>
              </a:prstGeom>
              <a:grp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지연 64">
                <a:extLst>
                  <a:ext uri="{FF2B5EF4-FFF2-40B4-BE49-F238E27FC236}">
                    <a16:creationId xmlns:a16="http://schemas.microsoft.com/office/drawing/2014/main" id="{8AF1F061-4511-96D1-AD40-C3444781C379}"/>
                  </a:ext>
                </a:extLst>
              </p:cNvPr>
              <p:cNvSpPr/>
              <p:nvPr/>
            </p:nvSpPr>
            <p:spPr>
              <a:xfrm rot="5400000">
                <a:off x="6582779" y="2328726"/>
                <a:ext cx="170089" cy="1123549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4E10DEF-052C-F4A1-A544-6FF6F1B243DE}"/>
                </a:ext>
              </a:extLst>
            </p:cNvPr>
            <p:cNvGrpSpPr/>
            <p:nvPr/>
          </p:nvGrpSpPr>
          <p:grpSpPr>
            <a:xfrm>
              <a:off x="4033070" y="2684126"/>
              <a:ext cx="291067" cy="39110"/>
              <a:chOff x="6484688" y="2847737"/>
              <a:chExt cx="358902" cy="55108"/>
            </a:xfrm>
            <a:grpFill/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BEF360EF-3F5A-3322-6ADA-293CD914097D}"/>
                  </a:ext>
                </a:extLst>
              </p:cNvPr>
              <p:cNvSpPr/>
              <p:nvPr/>
            </p:nvSpPr>
            <p:spPr>
              <a:xfrm flipH="1">
                <a:off x="6789590" y="2847737"/>
                <a:ext cx="54000" cy="5362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수행의 시작/종료 62">
                <a:extLst>
                  <a:ext uri="{FF2B5EF4-FFF2-40B4-BE49-F238E27FC236}">
                    <a16:creationId xmlns:a16="http://schemas.microsoft.com/office/drawing/2014/main" id="{822DEC20-F9C3-417A-6D6E-204FFE172590}"/>
                  </a:ext>
                </a:extLst>
              </p:cNvPr>
              <p:cNvSpPr/>
              <p:nvPr/>
            </p:nvSpPr>
            <p:spPr>
              <a:xfrm>
                <a:off x="6484688" y="2849220"/>
                <a:ext cx="257538" cy="53625"/>
              </a:xfrm>
              <a:prstGeom prst="flowChartTerminator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9" name="Picture 8" descr="핸드폰 배터리 아이콘 - ico,png,icns,무료 아이콘 다운로드">
              <a:extLst>
                <a:ext uri="{FF2B5EF4-FFF2-40B4-BE49-F238E27FC236}">
                  <a16:creationId xmlns:a16="http://schemas.microsoft.com/office/drawing/2014/main" id="{1C77FE04-6F39-2443-60B9-2598E1B1F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0713" y="2851144"/>
              <a:ext cx="101882" cy="101882"/>
            </a:xfrm>
            <a:prstGeom prst="rect">
              <a:avLst/>
            </a:prstGeom>
            <a:grpFill/>
          </p:spPr>
        </p:pic>
        <p:pic>
          <p:nvPicPr>
            <p:cNvPr id="60" name="Picture 12" descr="와이파이 아이콘 로열티 무료 사진, 그림, 이미지 그리고 스톡포토그래피. Image 73136628.">
              <a:extLst>
                <a:ext uri="{FF2B5EF4-FFF2-40B4-BE49-F238E27FC236}">
                  <a16:creationId xmlns:a16="http://schemas.microsoft.com/office/drawing/2014/main" id="{A643C165-47F2-1DCC-C0A6-5C414DF50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949" y="2850092"/>
              <a:ext cx="99759" cy="99759"/>
            </a:xfrm>
            <a:prstGeom prst="rect">
              <a:avLst/>
            </a:prstGeom>
            <a:grpFill/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DEE66C2-82E9-1D56-096A-E991B6DBADBD}"/>
                </a:ext>
              </a:extLst>
            </p:cNvPr>
            <p:cNvSpPr txBox="1"/>
            <p:nvPr/>
          </p:nvSpPr>
          <p:spPr>
            <a:xfrm>
              <a:off x="3276405" y="2818205"/>
              <a:ext cx="412389" cy="12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9:41</a:t>
              </a:r>
              <a:endParaRPr kumimoji="1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804B2E1-8890-EC34-8526-C42259EF26AD}"/>
              </a:ext>
            </a:extLst>
          </p:cNvPr>
          <p:cNvSpPr txBox="1"/>
          <p:nvPr/>
        </p:nvSpPr>
        <p:spPr>
          <a:xfrm>
            <a:off x="4224763" y="1062397"/>
            <a:ext cx="883992" cy="35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  <a:alpha val="75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SoData</a:t>
            </a: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  <a:alpha val="75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9178FD-51B0-73AD-780B-46842A0E9D51}"/>
              </a:ext>
            </a:extLst>
          </p:cNvPr>
          <p:cNvSpPr txBox="1"/>
          <p:nvPr/>
        </p:nvSpPr>
        <p:spPr>
          <a:xfrm>
            <a:off x="4224763" y="1903218"/>
            <a:ext cx="3763081" cy="64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BM HANNA Pro OTF" panose="020B0600000101010101" pitchFamily="34" charset="-127"/>
                <a:ea typeface="BM HANNA Pro OTF" panose="020B0600000101010101" pitchFamily="34" charset="-127"/>
                <a:cs typeface="+mn-cs"/>
              </a:rPr>
              <a:t>원하시는 보고서 유형을 선택해주세요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BM HANNA Pro OTF" panose="020B0600000101010101" pitchFamily="34" charset="-127"/>
              <a:ea typeface="BM HANNA Pro OTF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BM HANNA Pro OTF" panose="020B0600000101010101" pitchFamily="34" charset="-127"/>
                <a:ea typeface="BM HANNA Pro OTF" panose="020B0600000101010101" pitchFamily="34" charset="-127"/>
                <a:cs typeface="+mn-cs"/>
              </a:rPr>
              <a:t>선택하시면 리포트에 대한 설명을 확인 할 수 있습니다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BM HANNA Pro OTF" panose="020B0600000101010101" pitchFamily="34" charset="-127"/>
                <a:ea typeface="BM HANNA Pro OTF" panose="020B0600000101010101" pitchFamily="34" charset="-127"/>
                <a:cs typeface="+mn-cs"/>
              </a:rPr>
              <a:t>.</a:t>
            </a:r>
          </a:p>
        </p:txBody>
      </p:sp>
      <p:pic>
        <p:nvPicPr>
          <p:cNvPr id="44" name="Picture 2" descr="홈 아이콘 - 무료 상호 작용개 아이콘">
            <a:extLst>
              <a:ext uri="{FF2B5EF4-FFF2-40B4-BE49-F238E27FC236}">
                <a16:creationId xmlns:a16="http://schemas.microsoft.com/office/drawing/2014/main" id="{3C11D64C-2C90-83D0-115B-F2CC0E84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432" y="6061292"/>
            <a:ext cx="254565" cy="2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사용자 - 무료 사회적인개 아이콘">
            <a:extLst>
              <a:ext uri="{FF2B5EF4-FFF2-40B4-BE49-F238E27FC236}">
                <a16:creationId xmlns:a16="http://schemas.microsoft.com/office/drawing/2014/main" id="{54610456-DC18-4F3B-E3F8-0A903C30F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475" y="6061292"/>
            <a:ext cx="254565" cy="2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대화 아이콘 - ico,png,icns,무료 아이콘 다운로드">
            <a:extLst>
              <a:ext uri="{FF2B5EF4-FFF2-40B4-BE49-F238E27FC236}">
                <a16:creationId xmlns:a16="http://schemas.microsoft.com/office/drawing/2014/main" id="{264A39C0-4155-D730-3F2E-F20C23106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08" y="6023755"/>
            <a:ext cx="254565" cy="35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데이터 아이콘 에 Coolicons">
            <a:extLst>
              <a:ext uri="{FF2B5EF4-FFF2-40B4-BE49-F238E27FC236}">
                <a16:creationId xmlns:a16="http://schemas.microsoft.com/office/drawing/2014/main" id="{73369563-7828-EF3F-AD4C-EA0B0966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02" y="6042188"/>
            <a:ext cx="289298" cy="31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6DA523E-C81B-C5CD-B742-1014A4A41B44}"/>
              </a:ext>
            </a:extLst>
          </p:cNvPr>
          <p:cNvGrpSpPr/>
          <p:nvPr/>
        </p:nvGrpSpPr>
        <p:grpSpPr>
          <a:xfrm>
            <a:off x="4889881" y="2950045"/>
            <a:ext cx="2422540" cy="492635"/>
            <a:chOff x="5912748" y="3409255"/>
            <a:chExt cx="701723" cy="229817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3A0D4544-F158-028D-B874-C7426408105E}"/>
                </a:ext>
              </a:extLst>
            </p:cNvPr>
            <p:cNvSpPr/>
            <p:nvPr/>
          </p:nvSpPr>
          <p:spPr>
            <a:xfrm>
              <a:off x="5912748" y="3409255"/>
              <a:ext cx="701723" cy="229817"/>
            </a:xfrm>
            <a:prstGeom prst="roundRect">
              <a:avLst/>
            </a:pr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65B4AD-DAF4-A175-3E32-E870CDCB8551}"/>
                </a:ext>
              </a:extLst>
            </p:cNvPr>
            <p:cNvSpPr txBox="1"/>
            <p:nvPr/>
          </p:nvSpPr>
          <p:spPr>
            <a:xfrm>
              <a:off x="6015854" y="3414517"/>
              <a:ext cx="495510" cy="16479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M JUA OTF" panose="02020603020101020101" pitchFamily="18" charset="-127"/>
                  <a:ea typeface="BM JUA OTF" panose="02020603020101020101" pitchFamily="18" charset="-127"/>
                  <a:cs typeface="+mn-cs"/>
                </a:rPr>
                <a:t>고객 관리 리포트</a:t>
              </a:r>
              <a:endPara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B5EC0E-779B-CE23-291F-92EB5334D967}"/>
              </a:ext>
            </a:extLst>
          </p:cNvPr>
          <p:cNvGrpSpPr/>
          <p:nvPr/>
        </p:nvGrpSpPr>
        <p:grpSpPr>
          <a:xfrm>
            <a:off x="4889881" y="3689146"/>
            <a:ext cx="2422540" cy="492635"/>
            <a:chOff x="5912748" y="3409255"/>
            <a:chExt cx="701723" cy="229817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2EF02626-CE6E-AF8D-3B44-407F816B9DE5}"/>
                </a:ext>
              </a:extLst>
            </p:cNvPr>
            <p:cNvSpPr/>
            <p:nvPr/>
          </p:nvSpPr>
          <p:spPr>
            <a:xfrm>
              <a:off x="5912748" y="3409255"/>
              <a:ext cx="701723" cy="229817"/>
            </a:xfrm>
            <a:prstGeom prst="roundRect">
              <a:avLst/>
            </a:pr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133F32-E7F6-FC06-BE08-191254D023F2}"/>
                </a:ext>
              </a:extLst>
            </p:cNvPr>
            <p:cNvSpPr txBox="1"/>
            <p:nvPr/>
          </p:nvSpPr>
          <p:spPr>
            <a:xfrm>
              <a:off x="6015854" y="3414517"/>
              <a:ext cx="495510" cy="18126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M JUA OTF" panose="02020603020101020101" pitchFamily="18" charset="-127"/>
                  <a:ea typeface="BM JUA OTF" panose="02020603020101020101" pitchFamily="18" charset="-127"/>
                  <a:cs typeface="+mn-cs"/>
                </a:rPr>
                <a:t>판매 관리 리포트</a:t>
              </a:r>
              <a:endPara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966119-B8D2-EF86-6654-E2ADA5A37030}"/>
              </a:ext>
            </a:extLst>
          </p:cNvPr>
          <p:cNvGrpSpPr/>
          <p:nvPr/>
        </p:nvGrpSpPr>
        <p:grpSpPr>
          <a:xfrm>
            <a:off x="4889881" y="4410290"/>
            <a:ext cx="2422540" cy="492635"/>
            <a:chOff x="5912748" y="3409255"/>
            <a:chExt cx="701723" cy="229817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7960CCF5-2DFD-A79D-93BD-548C3555F5F7}"/>
                </a:ext>
              </a:extLst>
            </p:cNvPr>
            <p:cNvSpPr/>
            <p:nvPr/>
          </p:nvSpPr>
          <p:spPr>
            <a:xfrm>
              <a:off x="5912748" y="3409255"/>
              <a:ext cx="701723" cy="229817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899B18-3A71-4BB9-0F0A-54C47AC91C72}"/>
                </a:ext>
              </a:extLst>
            </p:cNvPr>
            <p:cNvSpPr txBox="1"/>
            <p:nvPr/>
          </p:nvSpPr>
          <p:spPr>
            <a:xfrm>
              <a:off x="6015854" y="3414517"/>
              <a:ext cx="495510" cy="164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M JUA OTF" panose="02020603020101020101" pitchFamily="18" charset="-127"/>
                  <a:ea typeface="BM JUA OTF" panose="02020603020101020101" pitchFamily="18" charset="-127"/>
                  <a:cs typeface="+mn-cs"/>
                </a:rPr>
                <a:t>운영 관리 리포트</a:t>
              </a:r>
              <a:endPara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endParaRPr>
            </a:p>
          </p:txBody>
        </p:sp>
      </p:grpSp>
      <p:pic>
        <p:nvPicPr>
          <p:cNvPr id="2" name="운영관리리포트를 선택하셨습니다 .m4a">
            <a:hlinkClick r:id="" action="ppaction://media"/>
            <a:extLst>
              <a:ext uri="{FF2B5EF4-FFF2-40B4-BE49-F238E27FC236}">
                <a16:creationId xmlns:a16="http://schemas.microsoft.com/office/drawing/2014/main" id="{EBF01772-E976-D800-0C7A-EAF18D1364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6864753"/>
            <a:ext cx="812800" cy="8128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F67EAA-729F-87AE-74AE-0CBFF39C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258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7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25C84828-6740-8C68-4A0E-3FFEB83F5095}"/>
              </a:ext>
            </a:extLst>
          </p:cNvPr>
          <p:cNvGrpSpPr/>
          <p:nvPr/>
        </p:nvGrpSpPr>
        <p:grpSpPr>
          <a:xfrm>
            <a:off x="4204155" y="379514"/>
            <a:ext cx="3783689" cy="6098971"/>
            <a:chOff x="3266791" y="2644701"/>
            <a:chExt cx="1765119" cy="3172439"/>
          </a:xfrm>
          <a:solidFill>
            <a:schemeClr val="bg1"/>
          </a:solidFill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2A187FF-DA64-2C5B-F0A8-C25853C1BA0C}"/>
                </a:ext>
              </a:extLst>
            </p:cNvPr>
            <p:cNvGrpSpPr/>
            <p:nvPr/>
          </p:nvGrpSpPr>
          <p:grpSpPr>
            <a:xfrm>
              <a:off x="3266791" y="2644701"/>
              <a:ext cx="1765119" cy="3172439"/>
              <a:chOff x="5579578" y="2792185"/>
              <a:chExt cx="2176493" cy="4470151"/>
            </a:xfrm>
            <a:grpFill/>
          </p:grpSpPr>
          <p:sp>
            <p:nvSpPr>
              <p:cNvPr id="64" name="모서리가 둥근 직사각형 63">
                <a:extLst>
                  <a:ext uri="{FF2B5EF4-FFF2-40B4-BE49-F238E27FC236}">
                    <a16:creationId xmlns:a16="http://schemas.microsoft.com/office/drawing/2014/main" id="{A11BB15E-A53F-5C98-199D-E0AA459726A3}"/>
                  </a:ext>
                </a:extLst>
              </p:cNvPr>
              <p:cNvSpPr/>
              <p:nvPr/>
            </p:nvSpPr>
            <p:spPr>
              <a:xfrm>
                <a:off x="5579578" y="2792185"/>
                <a:ext cx="2176493" cy="4470151"/>
              </a:xfrm>
              <a:prstGeom prst="roundRect">
                <a:avLst/>
              </a:prstGeom>
              <a:grp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지연 64">
                <a:extLst>
                  <a:ext uri="{FF2B5EF4-FFF2-40B4-BE49-F238E27FC236}">
                    <a16:creationId xmlns:a16="http://schemas.microsoft.com/office/drawing/2014/main" id="{8AF1F061-4511-96D1-AD40-C3444781C379}"/>
                  </a:ext>
                </a:extLst>
              </p:cNvPr>
              <p:cNvSpPr/>
              <p:nvPr/>
            </p:nvSpPr>
            <p:spPr>
              <a:xfrm rot="5400000">
                <a:off x="6582779" y="2328726"/>
                <a:ext cx="170089" cy="1123549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4E10DEF-052C-F4A1-A544-6FF6F1B243DE}"/>
                </a:ext>
              </a:extLst>
            </p:cNvPr>
            <p:cNvGrpSpPr/>
            <p:nvPr/>
          </p:nvGrpSpPr>
          <p:grpSpPr>
            <a:xfrm>
              <a:off x="4033070" y="2684126"/>
              <a:ext cx="291067" cy="39110"/>
              <a:chOff x="6484688" y="2847737"/>
              <a:chExt cx="358902" cy="55108"/>
            </a:xfrm>
            <a:grpFill/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BEF360EF-3F5A-3322-6ADA-293CD914097D}"/>
                  </a:ext>
                </a:extLst>
              </p:cNvPr>
              <p:cNvSpPr/>
              <p:nvPr/>
            </p:nvSpPr>
            <p:spPr>
              <a:xfrm flipH="1">
                <a:off x="6789590" y="2847737"/>
                <a:ext cx="54000" cy="5362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수행의 시작/종료 62">
                <a:extLst>
                  <a:ext uri="{FF2B5EF4-FFF2-40B4-BE49-F238E27FC236}">
                    <a16:creationId xmlns:a16="http://schemas.microsoft.com/office/drawing/2014/main" id="{822DEC20-F9C3-417A-6D6E-204FFE172590}"/>
                  </a:ext>
                </a:extLst>
              </p:cNvPr>
              <p:cNvSpPr/>
              <p:nvPr/>
            </p:nvSpPr>
            <p:spPr>
              <a:xfrm>
                <a:off x="6484688" y="2849220"/>
                <a:ext cx="257538" cy="53625"/>
              </a:xfrm>
              <a:prstGeom prst="flowChartTerminator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9" name="Picture 8" descr="핸드폰 배터리 아이콘 - ico,png,icns,무료 아이콘 다운로드">
              <a:extLst>
                <a:ext uri="{FF2B5EF4-FFF2-40B4-BE49-F238E27FC236}">
                  <a16:creationId xmlns:a16="http://schemas.microsoft.com/office/drawing/2014/main" id="{1C77FE04-6F39-2443-60B9-2598E1B1F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0713" y="2851144"/>
              <a:ext cx="101882" cy="101882"/>
            </a:xfrm>
            <a:prstGeom prst="rect">
              <a:avLst/>
            </a:prstGeom>
            <a:grpFill/>
          </p:spPr>
        </p:pic>
        <p:pic>
          <p:nvPicPr>
            <p:cNvPr id="60" name="Picture 12" descr="와이파이 아이콘 로열티 무료 사진, 그림, 이미지 그리고 스톡포토그래피. Image 73136628.">
              <a:extLst>
                <a:ext uri="{FF2B5EF4-FFF2-40B4-BE49-F238E27FC236}">
                  <a16:creationId xmlns:a16="http://schemas.microsoft.com/office/drawing/2014/main" id="{A643C165-47F2-1DCC-C0A6-5C414DF50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949" y="2850092"/>
              <a:ext cx="99759" cy="99759"/>
            </a:xfrm>
            <a:prstGeom prst="rect">
              <a:avLst/>
            </a:prstGeom>
            <a:grpFill/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DEE66C2-82E9-1D56-096A-E991B6DBADBD}"/>
                </a:ext>
              </a:extLst>
            </p:cNvPr>
            <p:cNvSpPr txBox="1"/>
            <p:nvPr/>
          </p:nvSpPr>
          <p:spPr>
            <a:xfrm>
              <a:off x="3276405" y="2818205"/>
              <a:ext cx="412389" cy="12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9:42</a:t>
              </a:r>
              <a:endParaRPr kumimoji="1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804B2E1-8890-EC34-8526-C42259EF26AD}"/>
              </a:ext>
            </a:extLst>
          </p:cNvPr>
          <p:cNvSpPr txBox="1"/>
          <p:nvPr/>
        </p:nvSpPr>
        <p:spPr>
          <a:xfrm>
            <a:off x="4224763" y="1062397"/>
            <a:ext cx="883992" cy="35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  <a:alpha val="75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SoData</a:t>
            </a: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  <a:alpha val="75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pic>
        <p:nvPicPr>
          <p:cNvPr id="44" name="Picture 2" descr="홈 아이콘 - 무료 상호 작용개 아이콘">
            <a:extLst>
              <a:ext uri="{FF2B5EF4-FFF2-40B4-BE49-F238E27FC236}">
                <a16:creationId xmlns:a16="http://schemas.microsoft.com/office/drawing/2014/main" id="{3C11D64C-2C90-83D0-115B-F2CC0E84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432" y="6061292"/>
            <a:ext cx="254565" cy="2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사용자 - 무료 사회적인개 아이콘">
            <a:extLst>
              <a:ext uri="{FF2B5EF4-FFF2-40B4-BE49-F238E27FC236}">
                <a16:creationId xmlns:a16="http://schemas.microsoft.com/office/drawing/2014/main" id="{54610456-DC18-4F3B-E3F8-0A903C30F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475" y="6061292"/>
            <a:ext cx="254565" cy="2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대화 아이콘 - ico,png,icns,무료 아이콘 다운로드">
            <a:extLst>
              <a:ext uri="{FF2B5EF4-FFF2-40B4-BE49-F238E27FC236}">
                <a16:creationId xmlns:a16="http://schemas.microsoft.com/office/drawing/2014/main" id="{264A39C0-4155-D730-3F2E-F20C23106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08" y="6023755"/>
            <a:ext cx="254565" cy="35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데이터 아이콘 에 Coolicons">
            <a:extLst>
              <a:ext uri="{FF2B5EF4-FFF2-40B4-BE49-F238E27FC236}">
                <a16:creationId xmlns:a16="http://schemas.microsoft.com/office/drawing/2014/main" id="{73369563-7828-EF3F-AD4C-EA0B0966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02" y="6042188"/>
            <a:ext cx="289298" cy="31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7807C4-D94B-119F-31D7-2B4917A36416}"/>
              </a:ext>
            </a:extLst>
          </p:cNvPr>
          <p:cNvGrpSpPr/>
          <p:nvPr/>
        </p:nvGrpSpPr>
        <p:grpSpPr>
          <a:xfrm>
            <a:off x="5100102" y="1092998"/>
            <a:ext cx="2002099" cy="282261"/>
            <a:chOff x="5912748" y="3409255"/>
            <a:chExt cx="701723" cy="282261"/>
          </a:xfrm>
          <a:noFill/>
        </p:grpSpPr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5CB0FE08-75BB-39F1-4B3E-23E9B89D6A4A}"/>
                </a:ext>
              </a:extLst>
            </p:cNvPr>
            <p:cNvSpPr/>
            <p:nvPr/>
          </p:nvSpPr>
          <p:spPr>
            <a:xfrm>
              <a:off x="5912748" y="3409255"/>
              <a:ext cx="701723" cy="22981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5BE7E2-2483-DB59-1790-D4F6800C6D9D}"/>
                </a:ext>
              </a:extLst>
            </p:cNvPr>
            <p:cNvSpPr txBox="1"/>
            <p:nvPr/>
          </p:nvSpPr>
          <p:spPr>
            <a:xfrm>
              <a:off x="6015854" y="3414517"/>
              <a:ext cx="495510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dirty="0">
                  <a:solidFill>
                    <a:srgbClr val="44546A">
                      <a:lumMod val="50000"/>
                    </a:srgbClr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운영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M JUA OTF" panose="02020603020101020101" pitchFamily="18" charset="-127"/>
                  <a:ea typeface="BM JUA OTF" panose="02020603020101020101" pitchFamily="18" charset="-127"/>
                  <a:cs typeface="+mn-cs"/>
                </a:rPr>
                <a:t> 관리 리포트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631411-96C2-C63F-08CE-232CCD356107}"/>
              </a:ext>
            </a:extLst>
          </p:cNvPr>
          <p:cNvSpPr txBox="1"/>
          <p:nvPr/>
        </p:nvSpPr>
        <p:spPr>
          <a:xfrm>
            <a:off x="4384663" y="2532020"/>
            <a:ext cx="3422670" cy="26380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군집 분석을 통하여 유사성이 높은 </a:t>
            </a:r>
            <a:r>
              <a:rPr lang="ko-KR" altLang="en-US" sz="11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판매 </a:t>
            </a:r>
            <a:r>
              <a:rPr lang="ko-KR" altLang="en-US" sz="1100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품목을 분류하고</a:t>
            </a:r>
            <a:r>
              <a:rPr lang="en-US" altLang="ko-KR" sz="1100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100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sz="1100" b="1" i="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시계열 분석으로 판매율 예측을 통한 재고 관리에 인사이트를 제공합니다</a:t>
            </a:r>
            <a:r>
              <a:rPr lang="en-US" altLang="ko-KR" sz="11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ore-KR" sz="11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군집 분석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유사한 고객들의 특징을 파악하여 분류해주는 분석 기법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시계열 분석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판매 데이터 및 예측 데이터를 분석 및 시각화 해주는 분석 기법</a:t>
            </a:r>
            <a:endParaRPr lang="ko-Kore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2084C13-1A8E-49E1-CBC5-1096A50BF052}"/>
              </a:ext>
            </a:extLst>
          </p:cNvPr>
          <p:cNvGrpSpPr/>
          <p:nvPr/>
        </p:nvGrpSpPr>
        <p:grpSpPr>
          <a:xfrm>
            <a:off x="4912748" y="1771500"/>
            <a:ext cx="933994" cy="370124"/>
            <a:chOff x="5912748" y="3409255"/>
            <a:chExt cx="701723" cy="22981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90B682CE-FE69-9C86-CCB6-A2E67B8C065E}"/>
                </a:ext>
              </a:extLst>
            </p:cNvPr>
            <p:cNvSpPr/>
            <p:nvPr/>
          </p:nvSpPr>
          <p:spPr>
            <a:xfrm>
              <a:off x="5912748" y="3409255"/>
              <a:ext cx="701723" cy="22981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50DAF9-FFE8-7CAF-9D20-6028BB4D4F1C}"/>
                </a:ext>
              </a:extLst>
            </p:cNvPr>
            <p:cNvSpPr txBox="1"/>
            <p:nvPr/>
          </p:nvSpPr>
          <p:spPr>
            <a:xfrm>
              <a:off x="6015854" y="3414517"/>
              <a:ext cx="495510" cy="201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M JUA OTF" panose="02020603020101020101" pitchFamily="18" charset="-127"/>
                  <a:ea typeface="BM JUA OTF" panose="02020603020101020101" pitchFamily="18" charset="-127"/>
                  <a:cs typeface="+mn-cs"/>
                </a:rPr>
                <a:t>군집분석</a:t>
              </a:r>
              <a:endPara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7B03AD1-AF19-FFC3-0E56-025A879A382C}"/>
              </a:ext>
            </a:extLst>
          </p:cNvPr>
          <p:cNvGrpSpPr/>
          <p:nvPr/>
        </p:nvGrpSpPr>
        <p:grpSpPr>
          <a:xfrm>
            <a:off x="6357009" y="1771500"/>
            <a:ext cx="933994" cy="370124"/>
            <a:chOff x="5912748" y="3409255"/>
            <a:chExt cx="701723" cy="22981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595D106F-95DA-3DC9-5C42-D7C2DD399FAA}"/>
                </a:ext>
              </a:extLst>
            </p:cNvPr>
            <p:cNvSpPr/>
            <p:nvPr/>
          </p:nvSpPr>
          <p:spPr>
            <a:xfrm>
              <a:off x="5912748" y="3409255"/>
              <a:ext cx="701723" cy="22981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8985895-A625-4F4F-111C-318C8C47106F}"/>
                </a:ext>
              </a:extLst>
            </p:cNvPr>
            <p:cNvSpPr txBox="1"/>
            <p:nvPr/>
          </p:nvSpPr>
          <p:spPr>
            <a:xfrm>
              <a:off x="5963826" y="3414517"/>
              <a:ext cx="599566" cy="201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M JUA OTF" panose="02020603020101020101" pitchFamily="18" charset="-127"/>
                  <a:ea typeface="BM JUA OTF" panose="02020603020101020101" pitchFamily="18" charset="-127"/>
                  <a:cs typeface="+mn-cs"/>
                </a:rPr>
                <a:t>시계열 분석</a:t>
              </a:r>
              <a:endPara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endParaRPr>
            </a:p>
          </p:txBody>
        </p:sp>
      </p:grpSp>
      <p:sp>
        <p:nvSpPr>
          <p:cNvPr id="32" name="더하기 31">
            <a:extLst>
              <a:ext uri="{FF2B5EF4-FFF2-40B4-BE49-F238E27FC236}">
                <a16:creationId xmlns:a16="http://schemas.microsoft.com/office/drawing/2014/main" id="{63E8FDD4-35BD-6982-31EA-552EB4883963}"/>
              </a:ext>
            </a:extLst>
          </p:cNvPr>
          <p:cNvSpPr/>
          <p:nvPr/>
        </p:nvSpPr>
        <p:spPr>
          <a:xfrm>
            <a:off x="5948469" y="1809811"/>
            <a:ext cx="326244" cy="326244"/>
          </a:xfrm>
          <a:prstGeom prst="mathPlu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9" name="Picture 4" descr="다음, 버튼 아이콘 에 Clear Icons">
            <a:extLst>
              <a:ext uri="{FF2B5EF4-FFF2-40B4-BE49-F238E27FC236}">
                <a16:creationId xmlns:a16="http://schemas.microsoft.com/office/drawing/2014/main" id="{25598717-1C62-315A-53C6-D5FA4E33C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76" y="5438742"/>
            <a:ext cx="372643" cy="37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8E83F76D-140F-9AAF-E0D3-352B600F2D9E}"/>
              </a:ext>
            </a:extLst>
          </p:cNvPr>
          <p:cNvCxnSpPr>
            <a:cxnSpLocks/>
          </p:cNvCxnSpPr>
          <p:nvPr/>
        </p:nvCxnSpPr>
        <p:spPr>
          <a:xfrm>
            <a:off x="4226001" y="3778388"/>
            <a:ext cx="3750893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전구 단색으로 채워진">
            <a:extLst>
              <a:ext uri="{FF2B5EF4-FFF2-40B4-BE49-F238E27FC236}">
                <a16:creationId xmlns:a16="http://schemas.microsoft.com/office/drawing/2014/main" id="{60782982-5124-1ED2-A773-52979D5A87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4571" y="4018662"/>
            <a:ext cx="214803" cy="169162"/>
          </a:xfrm>
          <a:prstGeom prst="rect">
            <a:avLst/>
          </a:prstGeom>
        </p:spPr>
      </p:pic>
      <p:pic>
        <p:nvPicPr>
          <p:cNvPr id="5" name="그래픽 4" descr="전구 단색으로 채워진">
            <a:extLst>
              <a:ext uri="{FF2B5EF4-FFF2-40B4-BE49-F238E27FC236}">
                <a16:creationId xmlns:a16="http://schemas.microsoft.com/office/drawing/2014/main" id="{DBD2D373-3496-5744-BE26-D53D487E4F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28502" y="4633220"/>
            <a:ext cx="214803" cy="169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15A105-AD37-B8E7-8627-E270D52BE34B}"/>
              </a:ext>
            </a:extLst>
          </p:cNvPr>
          <p:cNvSpPr txBox="1"/>
          <p:nvPr/>
        </p:nvSpPr>
        <p:spPr>
          <a:xfrm>
            <a:off x="2865120" y="-36728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7" name="군집분석을통하여 유사성이높은판매품목을.m4a">
            <a:hlinkClick r:id="" action="ppaction://media"/>
            <a:extLst>
              <a:ext uri="{FF2B5EF4-FFF2-40B4-BE49-F238E27FC236}">
                <a16:creationId xmlns:a16="http://schemas.microsoft.com/office/drawing/2014/main" id="{F9CB90B5-4EA5-EDA9-0D5E-78FE2AB78E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6858000"/>
            <a:ext cx="812800" cy="8128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C29D75-4340-A906-B52A-B999FA6B8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48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333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333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833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25C84828-6740-8C68-4A0E-3FFEB83F5095}"/>
              </a:ext>
            </a:extLst>
          </p:cNvPr>
          <p:cNvGrpSpPr/>
          <p:nvPr/>
        </p:nvGrpSpPr>
        <p:grpSpPr>
          <a:xfrm>
            <a:off x="4204155" y="379514"/>
            <a:ext cx="3783689" cy="6098971"/>
            <a:chOff x="3266791" y="2644701"/>
            <a:chExt cx="1765119" cy="3172439"/>
          </a:xfrm>
          <a:solidFill>
            <a:schemeClr val="bg1"/>
          </a:solidFill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2A187FF-DA64-2C5B-F0A8-C25853C1BA0C}"/>
                </a:ext>
              </a:extLst>
            </p:cNvPr>
            <p:cNvGrpSpPr/>
            <p:nvPr/>
          </p:nvGrpSpPr>
          <p:grpSpPr>
            <a:xfrm>
              <a:off x="3266791" y="2644701"/>
              <a:ext cx="1765119" cy="3172439"/>
              <a:chOff x="5579578" y="2792185"/>
              <a:chExt cx="2176493" cy="4470151"/>
            </a:xfrm>
            <a:grpFill/>
          </p:grpSpPr>
          <p:sp>
            <p:nvSpPr>
              <p:cNvPr id="64" name="모서리가 둥근 직사각형 63">
                <a:extLst>
                  <a:ext uri="{FF2B5EF4-FFF2-40B4-BE49-F238E27FC236}">
                    <a16:creationId xmlns:a16="http://schemas.microsoft.com/office/drawing/2014/main" id="{A11BB15E-A53F-5C98-199D-E0AA459726A3}"/>
                  </a:ext>
                </a:extLst>
              </p:cNvPr>
              <p:cNvSpPr/>
              <p:nvPr/>
            </p:nvSpPr>
            <p:spPr>
              <a:xfrm>
                <a:off x="5579578" y="2792185"/>
                <a:ext cx="2176493" cy="4470151"/>
              </a:xfrm>
              <a:prstGeom prst="roundRect">
                <a:avLst/>
              </a:prstGeom>
              <a:grp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지연 64">
                <a:extLst>
                  <a:ext uri="{FF2B5EF4-FFF2-40B4-BE49-F238E27FC236}">
                    <a16:creationId xmlns:a16="http://schemas.microsoft.com/office/drawing/2014/main" id="{8AF1F061-4511-96D1-AD40-C3444781C379}"/>
                  </a:ext>
                </a:extLst>
              </p:cNvPr>
              <p:cNvSpPr/>
              <p:nvPr/>
            </p:nvSpPr>
            <p:spPr>
              <a:xfrm rot="5400000">
                <a:off x="6582779" y="2328726"/>
                <a:ext cx="170089" cy="1123549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4E10DEF-052C-F4A1-A544-6FF6F1B243DE}"/>
                </a:ext>
              </a:extLst>
            </p:cNvPr>
            <p:cNvGrpSpPr/>
            <p:nvPr/>
          </p:nvGrpSpPr>
          <p:grpSpPr>
            <a:xfrm>
              <a:off x="4033070" y="2684126"/>
              <a:ext cx="291067" cy="39110"/>
              <a:chOff x="6484688" y="2847737"/>
              <a:chExt cx="358902" cy="55108"/>
            </a:xfrm>
            <a:grpFill/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BEF360EF-3F5A-3322-6ADA-293CD914097D}"/>
                  </a:ext>
                </a:extLst>
              </p:cNvPr>
              <p:cNvSpPr/>
              <p:nvPr/>
            </p:nvSpPr>
            <p:spPr>
              <a:xfrm flipH="1">
                <a:off x="6789590" y="2847737"/>
                <a:ext cx="54000" cy="5362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수행의 시작/종료 62">
                <a:extLst>
                  <a:ext uri="{FF2B5EF4-FFF2-40B4-BE49-F238E27FC236}">
                    <a16:creationId xmlns:a16="http://schemas.microsoft.com/office/drawing/2014/main" id="{822DEC20-F9C3-417A-6D6E-204FFE172590}"/>
                  </a:ext>
                </a:extLst>
              </p:cNvPr>
              <p:cNvSpPr/>
              <p:nvPr/>
            </p:nvSpPr>
            <p:spPr>
              <a:xfrm>
                <a:off x="6484688" y="2849220"/>
                <a:ext cx="257538" cy="53625"/>
              </a:xfrm>
              <a:prstGeom prst="flowChartTerminator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9" name="Picture 8" descr="핸드폰 배터리 아이콘 - ico,png,icns,무료 아이콘 다운로드">
              <a:extLst>
                <a:ext uri="{FF2B5EF4-FFF2-40B4-BE49-F238E27FC236}">
                  <a16:creationId xmlns:a16="http://schemas.microsoft.com/office/drawing/2014/main" id="{1C77FE04-6F39-2443-60B9-2598E1B1F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0713" y="2851144"/>
              <a:ext cx="101882" cy="101882"/>
            </a:xfrm>
            <a:prstGeom prst="rect">
              <a:avLst/>
            </a:prstGeom>
            <a:grpFill/>
          </p:spPr>
        </p:pic>
        <p:pic>
          <p:nvPicPr>
            <p:cNvPr id="60" name="Picture 12" descr="와이파이 아이콘 로열티 무료 사진, 그림, 이미지 그리고 스톡포토그래피. Image 73136628.">
              <a:extLst>
                <a:ext uri="{FF2B5EF4-FFF2-40B4-BE49-F238E27FC236}">
                  <a16:creationId xmlns:a16="http://schemas.microsoft.com/office/drawing/2014/main" id="{A643C165-47F2-1DCC-C0A6-5C414DF50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949" y="2850092"/>
              <a:ext cx="99759" cy="99759"/>
            </a:xfrm>
            <a:prstGeom prst="rect">
              <a:avLst/>
            </a:prstGeom>
            <a:grpFill/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DEE66C2-82E9-1D56-096A-E991B6DBADBD}"/>
                </a:ext>
              </a:extLst>
            </p:cNvPr>
            <p:cNvSpPr txBox="1"/>
            <p:nvPr/>
          </p:nvSpPr>
          <p:spPr>
            <a:xfrm>
              <a:off x="3276405" y="2818205"/>
              <a:ext cx="412389" cy="12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9:43</a:t>
              </a:r>
              <a:endParaRPr kumimoji="1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804B2E1-8890-EC34-8526-C42259EF26AD}"/>
              </a:ext>
            </a:extLst>
          </p:cNvPr>
          <p:cNvSpPr txBox="1"/>
          <p:nvPr/>
        </p:nvSpPr>
        <p:spPr>
          <a:xfrm>
            <a:off x="4224763" y="1062397"/>
            <a:ext cx="883992" cy="35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  <a:alpha val="75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SoData</a:t>
            </a: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  <a:alpha val="75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pic>
        <p:nvPicPr>
          <p:cNvPr id="44" name="Picture 2" descr="홈 아이콘 - 무료 상호 작용개 아이콘">
            <a:extLst>
              <a:ext uri="{FF2B5EF4-FFF2-40B4-BE49-F238E27FC236}">
                <a16:creationId xmlns:a16="http://schemas.microsoft.com/office/drawing/2014/main" id="{3C11D64C-2C90-83D0-115B-F2CC0E84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432" y="6061292"/>
            <a:ext cx="254565" cy="2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사용자 - 무료 사회적인개 아이콘">
            <a:extLst>
              <a:ext uri="{FF2B5EF4-FFF2-40B4-BE49-F238E27FC236}">
                <a16:creationId xmlns:a16="http://schemas.microsoft.com/office/drawing/2014/main" id="{54610456-DC18-4F3B-E3F8-0A903C30F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475" y="6061292"/>
            <a:ext cx="254565" cy="2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대화 아이콘 - ico,png,icns,무료 아이콘 다운로드">
            <a:extLst>
              <a:ext uri="{FF2B5EF4-FFF2-40B4-BE49-F238E27FC236}">
                <a16:creationId xmlns:a16="http://schemas.microsoft.com/office/drawing/2014/main" id="{264A39C0-4155-D730-3F2E-F20C23106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08" y="6023755"/>
            <a:ext cx="254565" cy="35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데이터 아이콘 에 Coolicons">
            <a:extLst>
              <a:ext uri="{FF2B5EF4-FFF2-40B4-BE49-F238E27FC236}">
                <a16:creationId xmlns:a16="http://schemas.microsoft.com/office/drawing/2014/main" id="{73369563-7828-EF3F-AD4C-EA0B0966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02" y="6042188"/>
            <a:ext cx="289298" cy="31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42A49D9-1269-EB7C-CA0C-7E99F90C28C4}"/>
              </a:ext>
            </a:extLst>
          </p:cNvPr>
          <p:cNvGrpSpPr/>
          <p:nvPr/>
        </p:nvGrpSpPr>
        <p:grpSpPr>
          <a:xfrm>
            <a:off x="5100102" y="1092998"/>
            <a:ext cx="2002099" cy="282261"/>
            <a:chOff x="5912748" y="3409255"/>
            <a:chExt cx="701723" cy="282261"/>
          </a:xfrm>
          <a:noFill/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9A59367F-DCD1-CD1E-7714-092C123E514C}"/>
                </a:ext>
              </a:extLst>
            </p:cNvPr>
            <p:cNvSpPr/>
            <p:nvPr/>
          </p:nvSpPr>
          <p:spPr>
            <a:xfrm>
              <a:off x="5912748" y="3409255"/>
              <a:ext cx="701723" cy="22981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719DC2-C9BD-3AD5-3831-DBCD27D61E0B}"/>
                </a:ext>
              </a:extLst>
            </p:cNvPr>
            <p:cNvSpPr txBox="1"/>
            <p:nvPr/>
          </p:nvSpPr>
          <p:spPr>
            <a:xfrm>
              <a:off x="6015854" y="3414517"/>
              <a:ext cx="495510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dirty="0">
                  <a:solidFill>
                    <a:srgbClr val="44546A">
                      <a:lumMod val="50000"/>
                    </a:srgbClr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운영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M JUA OTF" panose="02020603020101020101" pitchFamily="18" charset="-127"/>
                  <a:ea typeface="BM JUA OTF" panose="02020603020101020101" pitchFamily="18" charset="-127"/>
                  <a:cs typeface="+mn-cs"/>
                </a:rPr>
                <a:t> 관리 리포트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705AD69-3AA2-CA4C-541C-6FD5D2BF34DC}"/>
              </a:ext>
            </a:extLst>
          </p:cNvPr>
          <p:cNvGrpSpPr/>
          <p:nvPr/>
        </p:nvGrpSpPr>
        <p:grpSpPr>
          <a:xfrm>
            <a:off x="5094949" y="1765123"/>
            <a:ext cx="1935898" cy="1740699"/>
            <a:chOff x="716692" y="2384854"/>
            <a:chExt cx="1915297" cy="1928547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372C755-F131-20EA-5972-23927DCA8F34}"/>
                </a:ext>
              </a:extLst>
            </p:cNvPr>
            <p:cNvSpPr/>
            <p:nvPr/>
          </p:nvSpPr>
          <p:spPr>
            <a:xfrm>
              <a:off x="716692" y="2384854"/>
              <a:ext cx="45719" cy="191529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05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8EDD5BF-C13A-4633-F4F3-AFC8F12AFA05}"/>
                </a:ext>
              </a:extLst>
            </p:cNvPr>
            <p:cNvSpPr/>
            <p:nvPr/>
          </p:nvSpPr>
          <p:spPr>
            <a:xfrm rot="5400000">
              <a:off x="1651481" y="3332893"/>
              <a:ext cx="45719" cy="191529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050"/>
            </a:p>
          </p:txBody>
        </p:sp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B7A5CA99-8486-1128-FB62-01E033F93E4E}"/>
              </a:ext>
            </a:extLst>
          </p:cNvPr>
          <p:cNvSpPr/>
          <p:nvPr/>
        </p:nvSpPr>
        <p:spPr>
          <a:xfrm>
            <a:off x="5432890" y="2210796"/>
            <a:ext cx="84965" cy="94842"/>
          </a:xfrm>
          <a:prstGeom prst="ellipse">
            <a:avLst/>
          </a:prstGeom>
          <a:solidFill>
            <a:srgbClr val="FF7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B798C6D-132F-8F12-BC17-E783FDDDF999}"/>
              </a:ext>
            </a:extLst>
          </p:cNvPr>
          <p:cNvSpPr/>
          <p:nvPr/>
        </p:nvSpPr>
        <p:spPr>
          <a:xfrm>
            <a:off x="5489993" y="2354945"/>
            <a:ext cx="84965" cy="94842"/>
          </a:xfrm>
          <a:prstGeom prst="ellipse">
            <a:avLst/>
          </a:prstGeom>
          <a:solidFill>
            <a:srgbClr val="FF7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9A75891-D844-2B75-AA56-DDAC0CC828AC}"/>
              </a:ext>
            </a:extLst>
          </p:cNvPr>
          <p:cNvSpPr/>
          <p:nvPr/>
        </p:nvSpPr>
        <p:spPr>
          <a:xfrm>
            <a:off x="5867536" y="2549789"/>
            <a:ext cx="84965" cy="94842"/>
          </a:xfrm>
          <a:prstGeom prst="ellipse">
            <a:avLst/>
          </a:prstGeom>
          <a:solidFill>
            <a:srgbClr val="FF7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3BAD0D6-F4DB-AA46-A567-2E954116D5F2}"/>
              </a:ext>
            </a:extLst>
          </p:cNvPr>
          <p:cNvSpPr/>
          <p:nvPr/>
        </p:nvSpPr>
        <p:spPr>
          <a:xfrm>
            <a:off x="6112002" y="2747346"/>
            <a:ext cx="84965" cy="94842"/>
          </a:xfrm>
          <a:prstGeom prst="ellipse">
            <a:avLst/>
          </a:prstGeom>
          <a:solidFill>
            <a:srgbClr val="91A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2F27563-234C-AB41-0011-BB65E2E7D082}"/>
              </a:ext>
            </a:extLst>
          </p:cNvPr>
          <p:cNvSpPr/>
          <p:nvPr/>
        </p:nvSpPr>
        <p:spPr>
          <a:xfrm>
            <a:off x="5908610" y="2348352"/>
            <a:ext cx="84965" cy="94842"/>
          </a:xfrm>
          <a:prstGeom prst="ellipse">
            <a:avLst/>
          </a:prstGeom>
          <a:solidFill>
            <a:srgbClr val="FF7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E004C8E-A01D-A133-9417-D6E7DFFF8C95}"/>
              </a:ext>
            </a:extLst>
          </p:cNvPr>
          <p:cNvSpPr/>
          <p:nvPr/>
        </p:nvSpPr>
        <p:spPr>
          <a:xfrm>
            <a:off x="6400225" y="2426974"/>
            <a:ext cx="84965" cy="94842"/>
          </a:xfrm>
          <a:prstGeom prst="ellipse">
            <a:avLst/>
          </a:prstGeom>
          <a:solidFill>
            <a:srgbClr val="91A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7C68E50-0192-ACD3-7F45-3D1FB3E9D63C}"/>
              </a:ext>
            </a:extLst>
          </p:cNvPr>
          <p:cNvSpPr/>
          <p:nvPr/>
        </p:nvSpPr>
        <p:spPr>
          <a:xfrm>
            <a:off x="6485190" y="2733285"/>
            <a:ext cx="84965" cy="94842"/>
          </a:xfrm>
          <a:prstGeom prst="ellipse">
            <a:avLst/>
          </a:prstGeom>
          <a:solidFill>
            <a:srgbClr val="91A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D37B7FB-7DE8-C587-A34E-244E634B1D6D}"/>
              </a:ext>
            </a:extLst>
          </p:cNvPr>
          <p:cNvSpPr/>
          <p:nvPr/>
        </p:nvSpPr>
        <p:spPr>
          <a:xfrm>
            <a:off x="6624395" y="2348352"/>
            <a:ext cx="84965" cy="94842"/>
          </a:xfrm>
          <a:prstGeom prst="ellipse">
            <a:avLst/>
          </a:prstGeom>
          <a:solidFill>
            <a:srgbClr val="91A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A6F3182-ED9F-1BD0-20DA-B12D6E3416F5}"/>
              </a:ext>
            </a:extLst>
          </p:cNvPr>
          <p:cNvSpPr/>
          <p:nvPr/>
        </p:nvSpPr>
        <p:spPr>
          <a:xfrm>
            <a:off x="5875773" y="2887256"/>
            <a:ext cx="84965" cy="94842"/>
          </a:xfrm>
          <a:prstGeom prst="ellipse">
            <a:avLst/>
          </a:prstGeom>
          <a:solidFill>
            <a:srgbClr val="FF7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AF100E9-E38C-302C-2084-0FB2F9524978}"/>
              </a:ext>
            </a:extLst>
          </p:cNvPr>
          <p:cNvSpPr/>
          <p:nvPr/>
        </p:nvSpPr>
        <p:spPr>
          <a:xfrm>
            <a:off x="6250603" y="2140349"/>
            <a:ext cx="84965" cy="94842"/>
          </a:xfrm>
          <a:prstGeom prst="ellipse">
            <a:avLst/>
          </a:prstGeom>
          <a:solidFill>
            <a:srgbClr val="FF7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457562D-C34F-17C9-CF93-F0A003F2F6C9}"/>
              </a:ext>
            </a:extLst>
          </p:cNvPr>
          <p:cNvSpPr/>
          <p:nvPr/>
        </p:nvSpPr>
        <p:spPr>
          <a:xfrm>
            <a:off x="6709362" y="2061728"/>
            <a:ext cx="84965" cy="94842"/>
          </a:xfrm>
          <a:prstGeom prst="ellipse">
            <a:avLst/>
          </a:prstGeom>
          <a:solidFill>
            <a:srgbClr val="91A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9749E70-0AD8-C5A3-DCCA-4C1FD1BC71C0}"/>
              </a:ext>
            </a:extLst>
          </p:cNvPr>
          <p:cNvSpPr/>
          <p:nvPr/>
        </p:nvSpPr>
        <p:spPr>
          <a:xfrm>
            <a:off x="5900659" y="2089700"/>
            <a:ext cx="84965" cy="94842"/>
          </a:xfrm>
          <a:prstGeom prst="ellipse">
            <a:avLst/>
          </a:prstGeom>
          <a:solidFill>
            <a:srgbClr val="FF7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86DFD10-2183-4D03-1AF0-1F31E333AF21}"/>
              </a:ext>
            </a:extLst>
          </p:cNvPr>
          <p:cNvSpPr/>
          <p:nvPr/>
        </p:nvSpPr>
        <p:spPr>
          <a:xfrm>
            <a:off x="6508098" y="2112616"/>
            <a:ext cx="84965" cy="94842"/>
          </a:xfrm>
          <a:prstGeom prst="ellipse">
            <a:avLst/>
          </a:prstGeom>
          <a:solidFill>
            <a:srgbClr val="91A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16EE986-2588-4D0F-0DF3-16B55DF85EDA}"/>
              </a:ext>
            </a:extLst>
          </p:cNvPr>
          <p:cNvSpPr/>
          <p:nvPr/>
        </p:nvSpPr>
        <p:spPr>
          <a:xfrm>
            <a:off x="5781295" y="2771428"/>
            <a:ext cx="84965" cy="94842"/>
          </a:xfrm>
          <a:prstGeom prst="ellipse">
            <a:avLst/>
          </a:prstGeom>
          <a:solidFill>
            <a:srgbClr val="FF7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0900371-D7EC-CE4A-1959-A3008D57C131}"/>
              </a:ext>
            </a:extLst>
          </p:cNvPr>
          <p:cNvSpPr/>
          <p:nvPr/>
        </p:nvSpPr>
        <p:spPr>
          <a:xfrm>
            <a:off x="5455356" y="2780706"/>
            <a:ext cx="84965" cy="94842"/>
          </a:xfrm>
          <a:prstGeom prst="ellipse">
            <a:avLst/>
          </a:prstGeom>
          <a:solidFill>
            <a:srgbClr val="FF7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A0D0B21-2BBF-E122-B4C9-D6CCE20E14A9}"/>
              </a:ext>
            </a:extLst>
          </p:cNvPr>
          <p:cNvSpPr/>
          <p:nvPr/>
        </p:nvSpPr>
        <p:spPr>
          <a:xfrm>
            <a:off x="6901220" y="2836555"/>
            <a:ext cx="84965" cy="94842"/>
          </a:xfrm>
          <a:prstGeom prst="ellipse">
            <a:avLst/>
          </a:prstGeom>
          <a:solidFill>
            <a:srgbClr val="91A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8F78DDC-962D-C322-594B-9273F672DD86}"/>
              </a:ext>
            </a:extLst>
          </p:cNvPr>
          <p:cNvSpPr/>
          <p:nvPr/>
        </p:nvSpPr>
        <p:spPr>
          <a:xfrm>
            <a:off x="6858042" y="2183063"/>
            <a:ext cx="84965" cy="94842"/>
          </a:xfrm>
          <a:prstGeom prst="ellipse">
            <a:avLst/>
          </a:prstGeom>
          <a:solidFill>
            <a:srgbClr val="91A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A3DB39F-1BAF-5A1A-5118-A94D097D926B}"/>
              </a:ext>
            </a:extLst>
          </p:cNvPr>
          <p:cNvSpPr/>
          <p:nvPr/>
        </p:nvSpPr>
        <p:spPr>
          <a:xfrm>
            <a:off x="6853997" y="3024999"/>
            <a:ext cx="84965" cy="94842"/>
          </a:xfrm>
          <a:prstGeom prst="ellipse">
            <a:avLst/>
          </a:prstGeom>
          <a:solidFill>
            <a:srgbClr val="91A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4E15274-2D58-F9DB-940D-ED46FEF66BAD}"/>
              </a:ext>
            </a:extLst>
          </p:cNvPr>
          <p:cNvSpPr/>
          <p:nvPr/>
        </p:nvSpPr>
        <p:spPr>
          <a:xfrm>
            <a:off x="5665629" y="2474395"/>
            <a:ext cx="84965" cy="94842"/>
          </a:xfrm>
          <a:prstGeom prst="ellipse">
            <a:avLst/>
          </a:prstGeom>
          <a:solidFill>
            <a:srgbClr val="FF7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BDE03713-2895-4158-832A-F92958F2BE57}"/>
              </a:ext>
            </a:extLst>
          </p:cNvPr>
          <p:cNvSpPr/>
          <p:nvPr/>
        </p:nvSpPr>
        <p:spPr>
          <a:xfrm>
            <a:off x="5580664" y="2625129"/>
            <a:ext cx="84965" cy="94842"/>
          </a:xfrm>
          <a:prstGeom prst="ellipse">
            <a:avLst/>
          </a:prstGeom>
          <a:solidFill>
            <a:srgbClr val="FF7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78B7C7CC-C2D8-9AC9-E3A6-5EB0EC5A6A81}"/>
              </a:ext>
            </a:extLst>
          </p:cNvPr>
          <p:cNvSpPr/>
          <p:nvPr/>
        </p:nvSpPr>
        <p:spPr>
          <a:xfrm>
            <a:off x="6749880" y="2709654"/>
            <a:ext cx="84965" cy="94842"/>
          </a:xfrm>
          <a:prstGeom prst="ellipse">
            <a:avLst/>
          </a:prstGeom>
          <a:solidFill>
            <a:srgbClr val="91A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5F498DB-C332-4377-1628-DB670FC28D97}"/>
              </a:ext>
            </a:extLst>
          </p:cNvPr>
          <p:cNvSpPr/>
          <p:nvPr/>
        </p:nvSpPr>
        <p:spPr>
          <a:xfrm>
            <a:off x="6943702" y="2694912"/>
            <a:ext cx="84965" cy="94842"/>
          </a:xfrm>
          <a:prstGeom prst="ellipse">
            <a:avLst/>
          </a:prstGeom>
          <a:solidFill>
            <a:srgbClr val="91A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38BB850-78C2-D1FD-A8B2-052C28C8B5B7}"/>
              </a:ext>
            </a:extLst>
          </p:cNvPr>
          <p:cNvSpPr/>
          <p:nvPr/>
        </p:nvSpPr>
        <p:spPr>
          <a:xfrm>
            <a:off x="6357124" y="3036130"/>
            <a:ext cx="84965" cy="94842"/>
          </a:xfrm>
          <a:prstGeom prst="ellipse">
            <a:avLst/>
          </a:prstGeom>
          <a:solidFill>
            <a:srgbClr val="91A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E8F236F-0B87-3BAE-C182-8571A23A3005}"/>
              </a:ext>
            </a:extLst>
          </p:cNvPr>
          <p:cNvSpPr/>
          <p:nvPr/>
        </p:nvSpPr>
        <p:spPr>
          <a:xfrm>
            <a:off x="7012081" y="2320619"/>
            <a:ext cx="84965" cy="94842"/>
          </a:xfrm>
          <a:prstGeom prst="ellipse">
            <a:avLst/>
          </a:prstGeom>
          <a:solidFill>
            <a:srgbClr val="91A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0F45BBBD-5169-BC72-A14C-248586D14C5B}"/>
              </a:ext>
            </a:extLst>
          </p:cNvPr>
          <p:cNvSpPr/>
          <p:nvPr/>
        </p:nvSpPr>
        <p:spPr>
          <a:xfrm>
            <a:off x="6778437" y="2485907"/>
            <a:ext cx="84965" cy="94842"/>
          </a:xfrm>
          <a:prstGeom prst="ellipse">
            <a:avLst/>
          </a:prstGeom>
          <a:solidFill>
            <a:srgbClr val="91A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3311CDC9-6DE8-8552-1FE5-302787312186}"/>
              </a:ext>
            </a:extLst>
          </p:cNvPr>
          <p:cNvSpPr/>
          <p:nvPr/>
        </p:nvSpPr>
        <p:spPr>
          <a:xfrm>
            <a:off x="6639230" y="2870840"/>
            <a:ext cx="84965" cy="94842"/>
          </a:xfrm>
          <a:prstGeom prst="ellipse">
            <a:avLst/>
          </a:prstGeom>
          <a:solidFill>
            <a:srgbClr val="91A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86" name="칠각형 85">
            <a:extLst>
              <a:ext uri="{FF2B5EF4-FFF2-40B4-BE49-F238E27FC236}">
                <a16:creationId xmlns:a16="http://schemas.microsoft.com/office/drawing/2014/main" id="{55C954D2-5779-FEE4-5D85-250DABD2E168}"/>
              </a:ext>
            </a:extLst>
          </p:cNvPr>
          <p:cNvSpPr/>
          <p:nvPr/>
        </p:nvSpPr>
        <p:spPr>
          <a:xfrm>
            <a:off x="5396786" y="1813119"/>
            <a:ext cx="318180" cy="302770"/>
          </a:xfrm>
          <a:prstGeom prst="heptagon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50" dirty="0"/>
              <a:t>1</a:t>
            </a:r>
            <a:endParaRPr kumimoji="1" lang="ko-Kore-KR" altLang="en-US" sz="1050" dirty="0"/>
          </a:p>
        </p:txBody>
      </p:sp>
      <p:sp>
        <p:nvSpPr>
          <p:cNvPr id="87" name="칠각형 86">
            <a:extLst>
              <a:ext uri="{FF2B5EF4-FFF2-40B4-BE49-F238E27FC236}">
                <a16:creationId xmlns:a16="http://schemas.microsoft.com/office/drawing/2014/main" id="{B9A6B43C-B261-3A9E-D87E-4D6C6560E5E0}"/>
              </a:ext>
            </a:extLst>
          </p:cNvPr>
          <p:cNvSpPr/>
          <p:nvPr/>
        </p:nvSpPr>
        <p:spPr>
          <a:xfrm>
            <a:off x="6535818" y="3046237"/>
            <a:ext cx="318180" cy="302770"/>
          </a:xfrm>
          <a:prstGeom prst="heptagon">
            <a:avLst/>
          </a:prstGeom>
          <a:solidFill>
            <a:schemeClr val="accent6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2</a:t>
            </a:r>
            <a:endParaRPr kumimoji="1" lang="ko-Kore-KR" altLang="en-US" sz="105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C3CFC78-B809-9AAC-EDCD-FC868A76D7A1}"/>
              </a:ext>
            </a:extLst>
          </p:cNvPr>
          <p:cNvSpPr/>
          <p:nvPr/>
        </p:nvSpPr>
        <p:spPr>
          <a:xfrm>
            <a:off x="6203086" y="2898574"/>
            <a:ext cx="84965" cy="94842"/>
          </a:xfrm>
          <a:prstGeom prst="ellipse">
            <a:avLst/>
          </a:prstGeom>
          <a:solidFill>
            <a:srgbClr val="91A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0D3713B-F4F4-C0EA-4141-4687BA5AAECC}"/>
              </a:ext>
            </a:extLst>
          </p:cNvPr>
          <p:cNvSpPr/>
          <p:nvPr/>
        </p:nvSpPr>
        <p:spPr>
          <a:xfrm>
            <a:off x="5588001" y="2984892"/>
            <a:ext cx="84965" cy="94842"/>
          </a:xfrm>
          <a:prstGeom prst="ellipse">
            <a:avLst/>
          </a:prstGeom>
          <a:solidFill>
            <a:srgbClr val="FF7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A5B05CE0-949B-29C7-FCA6-C6E4D5B74BDD}"/>
              </a:ext>
            </a:extLst>
          </p:cNvPr>
          <p:cNvSpPr/>
          <p:nvPr/>
        </p:nvSpPr>
        <p:spPr>
          <a:xfrm>
            <a:off x="6112001" y="2747346"/>
            <a:ext cx="84965" cy="94842"/>
          </a:xfrm>
          <a:prstGeom prst="ellipse">
            <a:avLst/>
          </a:prstGeom>
          <a:solidFill>
            <a:srgbClr val="FF7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BD5392DC-1D6D-C632-A67E-0C6CD0AA55D4}"/>
              </a:ext>
            </a:extLst>
          </p:cNvPr>
          <p:cNvSpPr/>
          <p:nvPr/>
        </p:nvSpPr>
        <p:spPr>
          <a:xfrm>
            <a:off x="6251972" y="2140296"/>
            <a:ext cx="84965" cy="94842"/>
          </a:xfrm>
          <a:prstGeom prst="ellipse">
            <a:avLst/>
          </a:prstGeom>
          <a:solidFill>
            <a:srgbClr val="91A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2AFEE471-E132-55C4-19DD-3B9032A04F52}"/>
              </a:ext>
            </a:extLst>
          </p:cNvPr>
          <p:cNvSpPr/>
          <p:nvPr/>
        </p:nvSpPr>
        <p:spPr>
          <a:xfrm>
            <a:off x="5901865" y="2088559"/>
            <a:ext cx="84965" cy="94842"/>
          </a:xfrm>
          <a:prstGeom prst="ellipse">
            <a:avLst/>
          </a:prstGeom>
          <a:solidFill>
            <a:srgbClr val="91A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696D21D-6B00-5A7C-2CC1-614EF3826F6C}"/>
              </a:ext>
            </a:extLst>
          </p:cNvPr>
          <p:cNvSpPr/>
          <p:nvPr/>
        </p:nvSpPr>
        <p:spPr>
          <a:xfrm>
            <a:off x="6399606" y="2426782"/>
            <a:ext cx="84965" cy="94842"/>
          </a:xfrm>
          <a:prstGeom prst="ellipse">
            <a:avLst/>
          </a:prstGeom>
          <a:solidFill>
            <a:srgbClr val="FF7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830B90F-AE76-6E44-B74E-3DB235A7C44F}"/>
              </a:ext>
            </a:extLst>
          </p:cNvPr>
          <p:cNvSpPr txBox="1"/>
          <p:nvPr/>
        </p:nvSpPr>
        <p:spPr>
          <a:xfrm>
            <a:off x="5148997" y="3852016"/>
            <a:ext cx="1941631" cy="47915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집단 </a:t>
            </a:r>
            <a:r>
              <a:rPr kumimoji="1" lang="en-US" altLang="ko-KR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A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[</a:t>
            </a:r>
            <a:r>
              <a:rPr kumimoji="1" lang="ko-KR" altLang="en-US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우동</a:t>
            </a:r>
            <a:r>
              <a:rPr kumimoji="1" lang="en-US" altLang="ko-KR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]</a:t>
            </a:r>
            <a:r>
              <a:rPr kumimoji="1" lang="ko-KR" altLang="en-US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[</a:t>
            </a:r>
            <a:r>
              <a:rPr kumimoji="1" lang="ko-KR" altLang="en-US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잔치국수</a:t>
            </a:r>
            <a:r>
              <a:rPr kumimoji="1" lang="en-US" altLang="ko-KR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]</a:t>
            </a:r>
            <a:r>
              <a:rPr kumimoji="1" lang="ko-KR" altLang="en-US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[</a:t>
            </a:r>
            <a:r>
              <a:rPr kumimoji="1" lang="ko-KR" altLang="en-US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냉면</a:t>
            </a:r>
            <a:r>
              <a:rPr kumimoji="1" lang="en-US" altLang="ko-KR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]</a:t>
            </a:r>
            <a:r>
              <a:rPr kumimoji="1" lang="ko-KR" altLang="en-US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[</a:t>
            </a:r>
            <a:r>
              <a:rPr kumimoji="1" lang="ko-KR" altLang="en-US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쫄면</a:t>
            </a:r>
            <a:r>
              <a:rPr kumimoji="1" lang="en-US" altLang="ko-KR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]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E3DC014-DB9C-8EA0-C0CA-073AA753DF61}"/>
              </a:ext>
            </a:extLst>
          </p:cNvPr>
          <p:cNvSpPr txBox="1"/>
          <p:nvPr/>
        </p:nvSpPr>
        <p:spPr>
          <a:xfrm>
            <a:off x="5158739" y="4533350"/>
            <a:ext cx="1941631" cy="69134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집단 </a:t>
            </a:r>
            <a:r>
              <a:rPr kumimoji="1" lang="en-US" altLang="ko-KR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[</a:t>
            </a:r>
            <a:r>
              <a:rPr kumimoji="1" lang="ko-KR" altLang="en-US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돌솥비빔밥</a:t>
            </a:r>
            <a:r>
              <a:rPr kumimoji="1" lang="en-US" altLang="ko-KR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]</a:t>
            </a:r>
            <a:r>
              <a:rPr kumimoji="1" lang="ko-KR" altLang="en-US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[</a:t>
            </a:r>
            <a:r>
              <a:rPr kumimoji="1" lang="ko-KR" altLang="en-US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김치찌개 정식</a:t>
            </a:r>
            <a:r>
              <a:rPr kumimoji="1" lang="en-US" altLang="ko-KR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]</a:t>
            </a:r>
            <a:r>
              <a:rPr kumimoji="1" lang="ko-KR" altLang="en-US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endParaRPr kumimoji="1" lang="en-US" altLang="ko-KR" sz="900" b="1" dirty="0">
              <a:solidFill>
                <a:schemeClr val="bg2">
                  <a:lumMod val="25000"/>
                </a:schemeClr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[</a:t>
            </a:r>
            <a:r>
              <a:rPr kumimoji="1" lang="ko-KR" altLang="en-US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비빔밥</a:t>
            </a:r>
            <a:r>
              <a:rPr kumimoji="1" lang="en-US" altLang="ko-KR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]</a:t>
            </a:r>
            <a:r>
              <a:rPr kumimoji="1" lang="ko-KR" altLang="en-US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[</a:t>
            </a:r>
            <a:r>
              <a:rPr kumimoji="1" lang="ko-KR" altLang="en-US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볶음밥</a:t>
            </a:r>
            <a:r>
              <a:rPr kumimoji="1" lang="en-US" altLang="ko-KR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]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64FF55D-99B2-1259-0001-F30186D99F84}"/>
              </a:ext>
            </a:extLst>
          </p:cNvPr>
          <p:cNvSpPr/>
          <p:nvPr/>
        </p:nvSpPr>
        <p:spPr>
          <a:xfrm>
            <a:off x="6485190" y="2733285"/>
            <a:ext cx="84965" cy="94842"/>
          </a:xfrm>
          <a:prstGeom prst="ellipse">
            <a:avLst/>
          </a:prstGeom>
          <a:solidFill>
            <a:srgbClr val="FF71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50" dirty="0"/>
          </a:p>
        </p:txBody>
      </p:sp>
      <p:pic>
        <p:nvPicPr>
          <p:cNvPr id="105" name="Picture 4" descr="다음, 버튼 아이콘 에 Clear Icons">
            <a:extLst>
              <a:ext uri="{FF2B5EF4-FFF2-40B4-BE49-F238E27FC236}">
                <a16:creationId xmlns:a16="http://schemas.microsoft.com/office/drawing/2014/main" id="{9605245F-7754-C1D8-EA42-FEC4876ED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76" y="5438742"/>
            <a:ext cx="372643" cy="37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군집의 분류가 완료되었습니다 .m4a">
            <a:hlinkClick r:id="" action="ppaction://media"/>
            <a:extLst>
              <a:ext uri="{FF2B5EF4-FFF2-40B4-BE49-F238E27FC236}">
                <a16:creationId xmlns:a16="http://schemas.microsoft.com/office/drawing/2014/main" id="{D320EFB4-DA06-E314-3C31-69BCAB7539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4766" y="6870700"/>
            <a:ext cx="812800" cy="8128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9CD99E-5C39-67B7-9C33-172545A4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84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C -0.00573 -0.00995 -0.01146 -0.0199 -0.01367 -0.02685 C -0.01602 -0.03402 -0.01615 -0.03611 -0.01341 -0.04259 C -0.01081 -0.0493 0.00065 -0.05926 0.00234 -0.0662 C 0.00417 -0.07314 -0.00235 -0.0824 -0.00313 -0.08426 " pathEditMode="relative" rAng="0" ptsTypes="AAAAA">
                                      <p:cBhvr>
                                        <p:cTn id="3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-421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-2.59259E-6 C -0.00794 0.02338 -0.0138 0.04699 -0.01432 0.06273 C -0.01458 0.07894 -0.00859 0.08912 -0.00417 0.09514 C 0.00026 0.10093 0.00924 0.09931 0.01276 0.09861 C 0.01641 0.09838 0.0168 0.09584 0.01745 0.09329 " pathEditMode="relative" rAng="0" ptsTypes="AAAAA">
                                      <p:cBhvr>
                                        <p:cTn id="36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2393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393"/>
                            </p:stCondLst>
                            <p:childTnLst>
                              <p:par>
                                <p:cTn id="4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50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393"/>
                            </p:stCondLst>
                            <p:childTnLst>
                              <p:par>
                                <p:cTn id="5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393"/>
                            </p:stCondLst>
                            <p:childTnLst>
                              <p:par>
                                <p:cTn id="5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50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6"/>
                </p:tgtEl>
              </p:cMediaNode>
            </p:audio>
          </p:childTnLst>
        </p:cTn>
      </p:par>
    </p:tnLst>
    <p:bldLst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95" grpId="0" animBg="1"/>
      <p:bldP spid="97" grpId="0" animBg="1"/>
      <p:bldP spid="98" grpId="0" animBg="1"/>
      <p:bldP spid="99" grpId="0" animBg="1"/>
      <p:bldP spid="99" grpId="1" animBg="1"/>
      <p:bldP spid="102" grpId="0" animBg="1"/>
      <p:bldP spid="103" grpId="0" animBg="1"/>
      <p:bldP spid="10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25C84828-6740-8C68-4A0E-3FFEB83F5095}"/>
              </a:ext>
            </a:extLst>
          </p:cNvPr>
          <p:cNvGrpSpPr/>
          <p:nvPr/>
        </p:nvGrpSpPr>
        <p:grpSpPr>
          <a:xfrm>
            <a:off x="4204155" y="379514"/>
            <a:ext cx="3783689" cy="6098971"/>
            <a:chOff x="3266791" y="2644701"/>
            <a:chExt cx="1765119" cy="3172439"/>
          </a:xfrm>
          <a:solidFill>
            <a:schemeClr val="bg1"/>
          </a:solidFill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2A187FF-DA64-2C5B-F0A8-C25853C1BA0C}"/>
                </a:ext>
              </a:extLst>
            </p:cNvPr>
            <p:cNvGrpSpPr/>
            <p:nvPr/>
          </p:nvGrpSpPr>
          <p:grpSpPr>
            <a:xfrm>
              <a:off x="3266791" y="2644701"/>
              <a:ext cx="1765119" cy="3172439"/>
              <a:chOff x="5579578" y="2792185"/>
              <a:chExt cx="2176493" cy="4470151"/>
            </a:xfrm>
            <a:grpFill/>
          </p:grpSpPr>
          <p:sp>
            <p:nvSpPr>
              <p:cNvPr id="64" name="모서리가 둥근 직사각형 63">
                <a:extLst>
                  <a:ext uri="{FF2B5EF4-FFF2-40B4-BE49-F238E27FC236}">
                    <a16:creationId xmlns:a16="http://schemas.microsoft.com/office/drawing/2014/main" id="{A11BB15E-A53F-5C98-199D-E0AA459726A3}"/>
                  </a:ext>
                </a:extLst>
              </p:cNvPr>
              <p:cNvSpPr/>
              <p:nvPr/>
            </p:nvSpPr>
            <p:spPr>
              <a:xfrm>
                <a:off x="5579578" y="2792185"/>
                <a:ext cx="2176493" cy="4470151"/>
              </a:xfrm>
              <a:prstGeom prst="roundRect">
                <a:avLst/>
              </a:prstGeom>
              <a:grp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지연 64">
                <a:extLst>
                  <a:ext uri="{FF2B5EF4-FFF2-40B4-BE49-F238E27FC236}">
                    <a16:creationId xmlns:a16="http://schemas.microsoft.com/office/drawing/2014/main" id="{8AF1F061-4511-96D1-AD40-C3444781C379}"/>
                  </a:ext>
                </a:extLst>
              </p:cNvPr>
              <p:cNvSpPr/>
              <p:nvPr/>
            </p:nvSpPr>
            <p:spPr>
              <a:xfrm rot="5400000">
                <a:off x="6582779" y="2328726"/>
                <a:ext cx="170089" cy="1123549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4E10DEF-052C-F4A1-A544-6FF6F1B243DE}"/>
                </a:ext>
              </a:extLst>
            </p:cNvPr>
            <p:cNvGrpSpPr/>
            <p:nvPr/>
          </p:nvGrpSpPr>
          <p:grpSpPr>
            <a:xfrm>
              <a:off x="4033070" y="2684126"/>
              <a:ext cx="291067" cy="39110"/>
              <a:chOff x="6484688" y="2847737"/>
              <a:chExt cx="358902" cy="55108"/>
            </a:xfrm>
            <a:grpFill/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BEF360EF-3F5A-3322-6ADA-293CD914097D}"/>
                  </a:ext>
                </a:extLst>
              </p:cNvPr>
              <p:cNvSpPr/>
              <p:nvPr/>
            </p:nvSpPr>
            <p:spPr>
              <a:xfrm flipH="1">
                <a:off x="6789590" y="2847737"/>
                <a:ext cx="54000" cy="5362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수행의 시작/종료 62">
                <a:extLst>
                  <a:ext uri="{FF2B5EF4-FFF2-40B4-BE49-F238E27FC236}">
                    <a16:creationId xmlns:a16="http://schemas.microsoft.com/office/drawing/2014/main" id="{822DEC20-F9C3-417A-6D6E-204FFE172590}"/>
                  </a:ext>
                </a:extLst>
              </p:cNvPr>
              <p:cNvSpPr/>
              <p:nvPr/>
            </p:nvSpPr>
            <p:spPr>
              <a:xfrm>
                <a:off x="6484688" y="2849220"/>
                <a:ext cx="257538" cy="53625"/>
              </a:xfrm>
              <a:prstGeom prst="flowChartTerminator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9" name="Picture 8" descr="핸드폰 배터리 아이콘 - ico,png,icns,무료 아이콘 다운로드">
              <a:extLst>
                <a:ext uri="{FF2B5EF4-FFF2-40B4-BE49-F238E27FC236}">
                  <a16:creationId xmlns:a16="http://schemas.microsoft.com/office/drawing/2014/main" id="{1C77FE04-6F39-2443-60B9-2598E1B1F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0713" y="2851144"/>
              <a:ext cx="101882" cy="101882"/>
            </a:xfrm>
            <a:prstGeom prst="rect">
              <a:avLst/>
            </a:prstGeom>
            <a:grpFill/>
          </p:spPr>
        </p:pic>
        <p:pic>
          <p:nvPicPr>
            <p:cNvPr id="60" name="Picture 12" descr="와이파이 아이콘 로열티 무료 사진, 그림, 이미지 그리고 스톡포토그래피. Image 73136628.">
              <a:extLst>
                <a:ext uri="{FF2B5EF4-FFF2-40B4-BE49-F238E27FC236}">
                  <a16:creationId xmlns:a16="http://schemas.microsoft.com/office/drawing/2014/main" id="{A643C165-47F2-1DCC-C0A6-5C414DF50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949" y="2850092"/>
              <a:ext cx="99759" cy="99759"/>
            </a:xfrm>
            <a:prstGeom prst="rect">
              <a:avLst/>
            </a:prstGeom>
            <a:grpFill/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DEE66C2-82E9-1D56-096A-E991B6DBADBD}"/>
                </a:ext>
              </a:extLst>
            </p:cNvPr>
            <p:cNvSpPr txBox="1"/>
            <p:nvPr/>
          </p:nvSpPr>
          <p:spPr>
            <a:xfrm>
              <a:off x="3276405" y="2818205"/>
              <a:ext cx="412389" cy="12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9:43</a:t>
              </a:r>
              <a:endParaRPr kumimoji="1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804B2E1-8890-EC34-8526-C42259EF26AD}"/>
              </a:ext>
            </a:extLst>
          </p:cNvPr>
          <p:cNvSpPr txBox="1"/>
          <p:nvPr/>
        </p:nvSpPr>
        <p:spPr>
          <a:xfrm>
            <a:off x="4224763" y="1062397"/>
            <a:ext cx="883992" cy="35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  <a:alpha val="75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SoData</a:t>
            </a: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  <a:alpha val="75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pic>
        <p:nvPicPr>
          <p:cNvPr id="44" name="Picture 2" descr="홈 아이콘 - 무료 상호 작용개 아이콘">
            <a:extLst>
              <a:ext uri="{FF2B5EF4-FFF2-40B4-BE49-F238E27FC236}">
                <a16:creationId xmlns:a16="http://schemas.microsoft.com/office/drawing/2014/main" id="{3C11D64C-2C90-83D0-115B-F2CC0E84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432" y="6061292"/>
            <a:ext cx="254565" cy="2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사용자 - 무료 사회적인개 아이콘">
            <a:extLst>
              <a:ext uri="{FF2B5EF4-FFF2-40B4-BE49-F238E27FC236}">
                <a16:creationId xmlns:a16="http://schemas.microsoft.com/office/drawing/2014/main" id="{54610456-DC18-4F3B-E3F8-0A903C30F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475" y="6061292"/>
            <a:ext cx="254565" cy="2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대화 아이콘 - ico,png,icns,무료 아이콘 다운로드">
            <a:extLst>
              <a:ext uri="{FF2B5EF4-FFF2-40B4-BE49-F238E27FC236}">
                <a16:creationId xmlns:a16="http://schemas.microsoft.com/office/drawing/2014/main" id="{264A39C0-4155-D730-3F2E-F20C23106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08" y="6023755"/>
            <a:ext cx="254565" cy="35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데이터 아이콘 에 Coolicons">
            <a:extLst>
              <a:ext uri="{FF2B5EF4-FFF2-40B4-BE49-F238E27FC236}">
                <a16:creationId xmlns:a16="http://schemas.microsoft.com/office/drawing/2014/main" id="{73369563-7828-EF3F-AD4C-EA0B0966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02" y="6042188"/>
            <a:ext cx="289298" cy="31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42A49D9-1269-EB7C-CA0C-7E99F90C28C4}"/>
              </a:ext>
            </a:extLst>
          </p:cNvPr>
          <p:cNvGrpSpPr/>
          <p:nvPr/>
        </p:nvGrpSpPr>
        <p:grpSpPr>
          <a:xfrm>
            <a:off x="5100102" y="1092998"/>
            <a:ext cx="2002099" cy="282261"/>
            <a:chOff x="5912748" y="3409255"/>
            <a:chExt cx="701723" cy="282261"/>
          </a:xfrm>
          <a:noFill/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9A59367F-DCD1-CD1E-7714-092C123E514C}"/>
                </a:ext>
              </a:extLst>
            </p:cNvPr>
            <p:cNvSpPr/>
            <p:nvPr/>
          </p:nvSpPr>
          <p:spPr>
            <a:xfrm>
              <a:off x="5912748" y="3409255"/>
              <a:ext cx="701723" cy="22981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719DC2-C9BD-3AD5-3831-DBCD27D61E0B}"/>
                </a:ext>
              </a:extLst>
            </p:cNvPr>
            <p:cNvSpPr txBox="1"/>
            <p:nvPr/>
          </p:nvSpPr>
          <p:spPr>
            <a:xfrm>
              <a:off x="6015854" y="3414517"/>
              <a:ext cx="495510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M JUA OTF" panose="02020603020101020101" pitchFamily="18" charset="-127"/>
                  <a:ea typeface="BM JUA OTF" panose="02020603020101020101" pitchFamily="18" charset="-127"/>
                  <a:cs typeface="+mn-cs"/>
                </a:rPr>
                <a:t>운영 관리 리포트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830B90F-AE76-6E44-B74E-3DB235A7C44F}"/>
              </a:ext>
            </a:extLst>
          </p:cNvPr>
          <p:cNvSpPr txBox="1"/>
          <p:nvPr/>
        </p:nvSpPr>
        <p:spPr>
          <a:xfrm>
            <a:off x="5271404" y="1486912"/>
            <a:ext cx="1649188" cy="23083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BM HANNA Pro OTF" panose="020B0600000101010101" pitchFamily="34" charset="-127"/>
                <a:ea typeface="BM HANNA Pro OTF" panose="020B0600000101010101" pitchFamily="34" charset="-127"/>
                <a:cs typeface="+mn-cs"/>
              </a:rPr>
              <a:t>품목 </a:t>
            </a:r>
            <a:r>
              <a:rPr kumimoji="1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BM HANNA Pro OTF" panose="020B0600000101010101" pitchFamily="34" charset="-127"/>
                <a:ea typeface="BM HANNA Pro OTF" panose="020B0600000101010101" pitchFamily="34" charset="-127"/>
                <a:cs typeface="+mn-cs"/>
              </a:rPr>
              <a:t>A</a:t>
            </a:r>
            <a:r>
              <a: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BM HANNA Pro OTF" panose="020B0600000101010101" pitchFamily="34" charset="-127"/>
                <a:ea typeface="BM HANNA Pro OTF" panose="020B0600000101010101" pitchFamily="34" charset="-127"/>
                <a:cs typeface="+mn-cs"/>
              </a:rPr>
              <a:t> 그룹 선호</a:t>
            </a:r>
            <a:endParaRPr kumimoji="1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BM HANNA Pro OTF" panose="020B0600000101010101" pitchFamily="34" charset="-127"/>
              <a:ea typeface="BM HANNA Pro OTF" panose="020B0600000101010101" pitchFamily="34" charset="-127"/>
              <a:cs typeface="+mn-cs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8CAEBD3-3870-483A-E335-6802103770DF}"/>
              </a:ext>
            </a:extLst>
          </p:cNvPr>
          <p:cNvGrpSpPr/>
          <p:nvPr/>
        </p:nvGrpSpPr>
        <p:grpSpPr>
          <a:xfrm>
            <a:off x="4517842" y="2018580"/>
            <a:ext cx="3156312" cy="1946543"/>
            <a:chOff x="4520153" y="3143250"/>
            <a:chExt cx="3156312" cy="1946543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924324F-9813-8DF5-EC36-3109AB326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0863" t="13626" b="3514"/>
            <a:stretch/>
          </p:blipFill>
          <p:spPr>
            <a:xfrm>
              <a:off x="4520153" y="3143250"/>
              <a:ext cx="3156312" cy="1946543"/>
            </a:xfrm>
            <a:prstGeom prst="rect">
              <a:avLst/>
            </a:prstGeom>
          </p:spPr>
        </p:pic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04370BFC-3417-668D-89C3-8081A1E2EE44}"/>
                </a:ext>
              </a:extLst>
            </p:cNvPr>
            <p:cNvCxnSpPr>
              <a:cxnSpLocks/>
            </p:cNvCxnSpPr>
            <p:nvPr/>
          </p:nvCxnSpPr>
          <p:spPr>
            <a:xfrm>
              <a:off x="6048724" y="3378957"/>
              <a:ext cx="0" cy="998840"/>
            </a:xfrm>
            <a:prstGeom prst="line">
              <a:avLst/>
            </a:prstGeom>
            <a:ln w="158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3CD1DB3C-8BD6-0089-2363-56F3E5FCC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494663"/>
              </p:ext>
            </p:extLst>
          </p:nvPr>
        </p:nvGraphicFramePr>
        <p:xfrm>
          <a:off x="4532886" y="4182269"/>
          <a:ext cx="3075423" cy="107799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025141">
                  <a:extLst>
                    <a:ext uri="{9D8B030D-6E8A-4147-A177-3AD203B41FA5}">
                      <a16:colId xmlns:a16="http://schemas.microsoft.com/office/drawing/2014/main" val="4279250497"/>
                    </a:ext>
                  </a:extLst>
                </a:gridCol>
                <a:gridCol w="1025141">
                  <a:extLst>
                    <a:ext uri="{9D8B030D-6E8A-4147-A177-3AD203B41FA5}">
                      <a16:colId xmlns:a16="http://schemas.microsoft.com/office/drawing/2014/main" val="2504238397"/>
                    </a:ext>
                  </a:extLst>
                </a:gridCol>
                <a:gridCol w="1025141">
                  <a:extLst>
                    <a:ext uri="{9D8B030D-6E8A-4147-A177-3AD203B41FA5}">
                      <a16:colId xmlns:a16="http://schemas.microsoft.com/office/drawing/2014/main" val="396244380"/>
                    </a:ext>
                  </a:extLst>
                </a:gridCol>
              </a:tblGrid>
              <a:tr h="1892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메뉴</a:t>
                      </a:r>
                      <a:endParaRPr lang="ko-KR" altLang="en-US" sz="500" b="1" i="0" u="none" strike="noStrike" dirty="0">
                        <a:solidFill>
                          <a:schemeClr val="bg2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예상 증감률</a:t>
                      </a:r>
                      <a:endParaRPr lang="ko-KR" altLang="en-US" sz="500" b="1" i="0" u="none" strike="noStrike" dirty="0">
                        <a:solidFill>
                          <a:schemeClr val="bg2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인사이트</a:t>
                      </a:r>
                      <a:endParaRPr lang="ko-KR" altLang="en-US" sz="500" b="1" i="0" u="none" strike="noStrike" dirty="0">
                        <a:solidFill>
                          <a:schemeClr val="bg2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949525"/>
                  </a:ext>
                </a:extLst>
              </a:tr>
              <a:tr h="2221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우동</a:t>
                      </a:r>
                      <a:endParaRPr lang="ko-KR" altLang="en-US" sz="5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38</a:t>
                      </a:r>
                      <a:r>
                        <a:rPr lang="en-US" altLang="ko-Kore-KR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%</a:t>
                      </a:r>
                      <a:endParaRPr lang="en-US" altLang="ko-Kore-KR" sz="5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기존 판매량 대비 </a:t>
                      </a:r>
                      <a:r>
                        <a:rPr lang="en-US" altLang="ko-KR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1/3 </a:t>
                      </a:r>
                      <a:r>
                        <a:rPr lang="ko-KR" altLang="en-US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재료 필요</a:t>
                      </a:r>
                      <a:endParaRPr lang="ko-KR" altLang="en-US" sz="5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extLst>
                  <a:ext uri="{0D108BD9-81ED-4DB2-BD59-A6C34878D82A}">
                    <a16:rowId xmlns:a16="http://schemas.microsoft.com/office/drawing/2014/main" val="4082057293"/>
                  </a:ext>
                </a:extLst>
              </a:tr>
              <a:tr h="2221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잔치국수</a:t>
                      </a:r>
                      <a:endParaRPr lang="ko-KR" altLang="en-US" sz="5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4</a:t>
                      </a:r>
                      <a:r>
                        <a:rPr lang="en-US" altLang="ko-Kore-KR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0%</a:t>
                      </a:r>
                      <a:endParaRPr lang="en-US" altLang="ko-Kore-KR" sz="5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기존 판매량 대비 </a:t>
                      </a:r>
                      <a:r>
                        <a:rPr lang="en-US" altLang="ko-KR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1/2.5</a:t>
                      </a:r>
                      <a:r>
                        <a:rPr lang="ko-KR" altLang="en-US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재료 필요</a:t>
                      </a:r>
                      <a:endParaRPr lang="ko-KR" altLang="en-US" sz="5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extLst>
                  <a:ext uri="{0D108BD9-81ED-4DB2-BD59-A6C34878D82A}">
                    <a16:rowId xmlns:a16="http://schemas.microsoft.com/office/drawing/2014/main" val="732836033"/>
                  </a:ext>
                </a:extLst>
              </a:tr>
              <a:tr h="2221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냉면</a:t>
                      </a:r>
                      <a:endParaRPr lang="ko-KR" altLang="en-US" sz="5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283%</a:t>
                      </a:r>
                      <a:endParaRPr lang="en-US" altLang="ko-Kore-KR" sz="5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기존 판매량 대비 </a:t>
                      </a:r>
                      <a:r>
                        <a:rPr lang="en-US" altLang="ko-KR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2.8</a:t>
                      </a:r>
                      <a:r>
                        <a:rPr lang="ko-KR" altLang="en-US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배 재료 필요</a:t>
                      </a:r>
                      <a:endParaRPr lang="ko-KR" altLang="en-US" sz="5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extLst>
                  <a:ext uri="{0D108BD9-81ED-4DB2-BD59-A6C34878D82A}">
                    <a16:rowId xmlns:a16="http://schemas.microsoft.com/office/drawing/2014/main" val="4224866111"/>
                  </a:ext>
                </a:extLst>
              </a:tr>
              <a:tr h="2221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쫄면</a:t>
                      </a:r>
                      <a:endParaRPr lang="ko-KR" altLang="en-US" sz="5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30</a:t>
                      </a:r>
                      <a:r>
                        <a:rPr lang="en-US" altLang="ko-Kore-KR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0%</a:t>
                      </a:r>
                      <a:endParaRPr lang="en-US" altLang="ko-Kore-KR" sz="5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기존 판매량 대비 </a:t>
                      </a:r>
                      <a:r>
                        <a:rPr lang="en-US" altLang="ko-KR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배 재료 필요</a:t>
                      </a:r>
                      <a:endParaRPr lang="ko-KR" altLang="en-US" sz="5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extLst>
                  <a:ext uri="{0D108BD9-81ED-4DB2-BD59-A6C34878D82A}">
                    <a16:rowId xmlns:a16="http://schemas.microsoft.com/office/drawing/2014/main" val="3986747432"/>
                  </a:ext>
                </a:extLst>
              </a:tr>
            </a:tbl>
          </a:graphicData>
        </a:graphic>
      </p:graphicFrame>
      <p:pic>
        <p:nvPicPr>
          <p:cNvPr id="90" name="Picture 4" descr="다음, 버튼 아이콘 에 Clear Icons">
            <a:extLst>
              <a:ext uri="{FF2B5EF4-FFF2-40B4-BE49-F238E27FC236}">
                <a16:creationId xmlns:a16="http://schemas.microsoft.com/office/drawing/2014/main" id="{337F5A75-6F02-E78E-C939-6D4607CC8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76" y="5438742"/>
            <a:ext cx="372643" cy="37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품목A그룹의 시계열분석이 완료되었습니.m4a">
            <a:hlinkClick r:id="" action="ppaction://media"/>
            <a:extLst>
              <a:ext uri="{FF2B5EF4-FFF2-40B4-BE49-F238E27FC236}">
                <a16:creationId xmlns:a16="http://schemas.microsoft.com/office/drawing/2014/main" id="{349BE33B-5530-0BDE-F201-965207B0E0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0" y="6944974"/>
            <a:ext cx="812800" cy="8128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E8ED66-E4E8-6B4B-F229-9C76143A2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907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534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34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34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34"/>
                            </p:stCondLst>
                            <p:childTnLst>
                              <p:par>
                                <p:cTn id="2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1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25C84828-6740-8C68-4A0E-3FFEB83F5095}"/>
              </a:ext>
            </a:extLst>
          </p:cNvPr>
          <p:cNvGrpSpPr/>
          <p:nvPr/>
        </p:nvGrpSpPr>
        <p:grpSpPr>
          <a:xfrm>
            <a:off x="4204155" y="379514"/>
            <a:ext cx="3783689" cy="6098971"/>
            <a:chOff x="3266791" y="2644701"/>
            <a:chExt cx="1765119" cy="3172439"/>
          </a:xfrm>
          <a:solidFill>
            <a:schemeClr val="bg1"/>
          </a:solidFill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2A187FF-DA64-2C5B-F0A8-C25853C1BA0C}"/>
                </a:ext>
              </a:extLst>
            </p:cNvPr>
            <p:cNvGrpSpPr/>
            <p:nvPr/>
          </p:nvGrpSpPr>
          <p:grpSpPr>
            <a:xfrm>
              <a:off x="3266791" y="2644701"/>
              <a:ext cx="1765119" cy="3172439"/>
              <a:chOff x="5579578" y="2792185"/>
              <a:chExt cx="2176493" cy="4470151"/>
            </a:xfrm>
            <a:grpFill/>
          </p:grpSpPr>
          <p:sp>
            <p:nvSpPr>
              <p:cNvPr id="64" name="모서리가 둥근 직사각형 63">
                <a:extLst>
                  <a:ext uri="{FF2B5EF4-FFF2-40B4-BE49-F238E27FC236}">
                    <a16:creationId xmlns:a16="http://schemas.microsoft.com/office/drawing/2014/main" id="{A11BB15E-A53F-5C98-199D-E0AA459726A3}"/>
                  </a:ext>
                </a:extLst>
              </p:cNvPr>
              <p:cNvSpPr/>
              <p:nvPr/>
            </p:nvSpPr>
            <p:spPr>
              <a:xfrm>
                <a:off x="5579578" y="2792185"/>
                <a:ext cx="2176493" cy="4470151"/>
              </a:xfrm>
              <a:prstGeom prst="roundRect">
                <a:avLst/>
              </a:prstGeom>
              <a:grp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지연 64">
                <a:extLst>
                  <a:ext uri="{FF2B5EF4-FFF2-40B4-BE49-F238E27FC236}">
                    <a16:creationId xmlns:a16="http://schemas.microsoft.com/office/drawing/2014/main" id="{8AF1F061-4511-96D1-AD40-C3444781C379}"/>
                  </a:ext>
                </a:extLst>
              </p:cNvPr>
              <p:cNvSpPr/>
              <p:nvPr/>
            </p:nvSpPr>
            <p:spPr>
              <a:xfrm rot="5400000">
                <a:off x="6582779" y="2328726"/>
                <a:ext cx="170089" cy="1123549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4E10DEF-052C-F4A1-A544-6FF6F1B243DE}"/>
                </a:ext>
              </a:extLst>
            </p:cNvPr>
            <p:cNvGrpSpPr/>
            <p:nvPr/>
          </p:nvGrpSpPr>
          <p:grpSpPr>
            <a:xfrm>
              <a:off x="4033070" y="2684126"/>
              <a:ext cx="291067" cy="39110"/>
              <a:chOff x="6484688" y="2847737"/>
              <a:chExt cx="358902" cy="55108"/>
            </a:xfrm>
            <a:grpFill/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BEF360EF-3F5A-3322-6ADA-293CD914097D}"/>
                  </a:ext>
                </a:extLst>
              </p:cNvPr>
              <p:cNvSpPr/>
              <p:nvPr/>
            </p:nvSpPr>
            <p:spPr>
              <a:xfrm flipH="1">
                <a:off x="6789590" y="2847737"/>
                <a:ext cx="54000" cy="5362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수행의 시작/종료 62">
                <a:extLst>
                  <a:ext uri="{FF2B5EF4-FFF2-40B4-BE49-F238E27FC236}">
                    <a16:creationId xmlns:a16="http://schemas.microsoft.com/office/drawing/2014/main" id="{822DEC20-F9C3-417A-6D6E-204FFE172590}"/>
                  </a:ext>
                </a:extLst>
              </p:cNvPr>
              <p:cNvSpPr/>
              <p:nvPr/>
            </p:nvSpPr>
            <p:spPr>
              <a:xfrm>
                <a:off x="6484688" y="2849220"/>
                <a:ext cx="257538" cy="53625"/>
              </a:xfrm>
              <a:prstGeom prst="flowChartTerminator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9" name="Picture 8" descr="핸드폰 배터리 아이콘 - ico,png,icns,무료 아이콘 다운로드">
              <a:extLst>
                <a:ext uri="{FF2B5EF4-FFF2-40B4-BE49-F238E27FC236}">
                  <a16:creationId xmlns:a16="http://schemas.microsoft.com/office/drawing/2014/main" id="{1C77FE04-6F39-2443-60B9-2598E1B1F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0713" y="2851144"/>
              <a:ext cx="101882" cy="101882"/>
            </a:xfrm>
            <a:prstGeom prst="rect">
              <a:avLst/>
            </a:prstGeom>
            <a:grpFill/>
          </p:spPr>
        </p:pic>
        <p:pic>
          <p:nvPicPr>
            <p:cNvPr id="60" name="Picture 12" descr="와이파이 아이콘 로열티 무료 사진, 그림, 이미지 그리고 스톡포토그래피. Image 73136628.">
              <a:extLst>
                <a:ext uri="{FF2B5EF4-FFF2-40B4-BE49-F238E27FC236}">
                  <a16:creationId xmlns:a16="http://schemas.microsoft.com/office/drawing/2014/main" id="{A643C165-47F2-1DCC-C0A6-5C414DF50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949" y="2850092"/>
              <a:ext cx="99759" cy="99759"/>
            </a:xfrm>
            <a:prstGeom prst="rect">
              <a:avLst/>
            </a:prstGeom>
            <a:grpFill/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DEE66C2-82E9-1D56-096A-E991B6DBADBD}"/>
                </a:ext>
              </a:extLst>
            </p:cNvPr>
            <p:cNvSpPr txBox="1"/>
            <p:nvPr/>
          </p:nvSpPr>
          <p:spPr>
            <a:xfrm>
              <a:off x="3276405" y="2818205"/>
              <a:ext cx="412389" cy="12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9:44</a:t>
              </a:r>
              <a:endParaRPr kumimoji="1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804B2E1-8890-EC34-8526-C42259EF26AD}"/>
              </a:ext>
            </a:extLst>
          </p:cNvPr>
          <p:cNvSpPr txBox="1"/>
          <p:nvPr/>
        </p:nvSpPr>
        <p:spPr>
          <a:xfrm>
            <a:off x="4224763" y="1062397"/>
            <a:ext cx="883992" cy="35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  <a:alpha val="75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SoData</a:t>
            </a: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  <a:alpha val="75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pic>
        <p:nvPicPr>
          <p:cNvPr id="44" name="Picture 2" descr="홈 아이콘 - 무료 상호 작용개 아이콘">
            <a:extLst>
              <a:ext uri="{FF2B5EF4-FFF2-40B4-BE49-F238E27FC236}">
                <a16:creationId xmlns:a16="http://schemas.microsoft.com/office/drawing/2014/main" id="{3C11D64C-2C90-83D0-115B-F2CC0E84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432" y="6061292"/>
            <a:ext cx="254565" cy="2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사용자 - 무료 사회적인개 아이콘">
            <a:extLst>
              <a:ext uri="{FF2B5EF4-FFF2-40B4-BE49-F238E27FC236}">
                <a16:creationId xmlns:a16="http://schemas.microsoft.com/office/drawing/2014/main" id="{54610456-DC18-4F3B-E3F8-0A903C30F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475" y="6061292"/>
            <a:ext cx="254565" cy="2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대화 아이콘 - ico,png,icns,무료 아이콘 다운로드">
            <a:extLst>
              <a:ext uri="{FF2B5EF4-FFF2-40B4-BE49-F238E27FC236}">
                <a16:creationId xmlns:a16="http://schemas.microsoft.com/office/drawing/2014/main" id="{264A39C0-4155-D730-3F2E-F20C23106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08" y="6023755"/>
            <a:ext cx="254565" cy="35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데이터 아이콘 에 Coolicons">
            <a:extLst>
              <a:ext uri="{FF2B5EF4-FFF2-40B4-BE49-F238E27FC236}">
                <a16:creationId xmlns:a16="http://schemas.microsoft.com/office/drawing/2014/main" id="{73369563-7828-EF3F-AD4C-EA0B0966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02" y="6042188"/>
            <a:ext cx="289298" cy="31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42A49D9-1269-EB7C-CA0C-7E99F90C28C4}"/>
              </a:ext>
            </a:extLst>
          </p:cNvPr>
          <p:cNvGrpSpPr/>
          <p:nvPr/>
        </p:nvGrpSpPr>
        <p:grpSpPr>
          <a:xfrm>
            <a:off x="5100102" y="1092998"/>
            <a:ext cx="2002099" cy="282261"/>
            <a:chOff x="5912748" y="3409255"/>
            <a:chExt cx="701723" cy="282261"/>
          </a:xfrm>
          <a:noFill/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9A59367F-DCD1-CD1E-7714-092C123E514C}"/>
                </a:ext>
              </a:extLst>
            </p:cNvPr>
            <p:cNvSpPr/>
            <p:nvPr/>
          </p:nvSpPr>
          <p:spPr>
            <a:xfrm>
              <a:off x="5912748" y="3409255"/>
              <a:ext cx="701723" cy="22981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719DC2-C9BD-3AD5-3831-DBCD27D61E0B}"/>
                </a:ext>
              </a:extLst>
            </p:cNvPr>
            <p:cNvSpPr txBox="1"/>
            <p:nvPr/>
          </p:nvSpPr>
          <p:spPr>
            <a:xfrm>
              <a:off x="6015854" y="3414517"/>
              <a:ext cx="495510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M JUA OTF" panose="02020603020101020101" pitchFamily="18" charset="-127"/>
                  <a:ea typeface="BM JUA OTF" panose="02020603020101020101" pitchFamily="18" charset="-127"/>
                  <a:cs typeface="+mn-cs"/>
                </a:rPr>
                <a:t>운영 관리 리포트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9087579-B3E4-8A1F-47DD-D91C89DC4F57}"/>
              </a:ext>
            </a:extLst>
          </p:cNvPr>
          <p:cNvSpPr txBox="1"/>
          <p:nvPr/>
        </p:nvSpPr>
        <p:spPr>
          <a:xfrm>
            <a:off x="5278711" y="1492089"/>
            <a:ext cx="1649187" cy="2308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품목 </a:t>
            </a:r>
            <a:r>
              <a:rPr kumimoji="1" lang="en-US" altLang="ko-KR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</a:t>
            </a:r>
            <a:r>
              <a:rPr kumimoji="1" lang="ko-KR" altLang="en-US" sz="900" b="1" dirty="0">
                <a:solidFill>
                  <a:schemeClr val="bg2">
                    <a:lumMod val="25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그룹 선호</a:t>
            </a:r>
            <a:endParaRPr kumimoji="1" lang="en-US" altLang="ko-KR" sz="900" b="1" dirty="0">
              <a:solidFill>
                <a:schemeClr val="bg2">
                  <a:lumMod val="25000"/>
                </a:schemeClr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3B7653-C7E3-A7CA-882A-60F097AA2627}"/>
              </a:ext>
            </a:extLst>
          </p:cNvPr>
          <p:cNvGrpSpPr/>
          <p:nvPr/>
        </p:nvGrpSpPr>
        <p:grpSpPr>
          <a:xfrm>
            <a:off x="4468257" y="2018580"/>
            <a:ext cx="3156312" cy="2021954"/>
            <a:chOff x="4532898" y="3150394"/>
            <a:chExt cx="3156312" cy="202195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74046A5-2BD6-96F4-A2D8-2542CE136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3706" r="50686"/>
            <a:stretch/>
          </p:blipFill>
          <p:spPr>
            <a:xfrm>
              <a:off x="4532898" y="3150394"/>
              <a:ext cx="3156312" cy="2021954"/>
            </a:xfrm>
            <a:prstGeom prst="rect">
              <a:avLst/>
            </a:prstGeom>
          </p:spPr>
        </p:pic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672F81D8-2728-3087-64DF-D85D15E49A6E}"/>
                </a:ext>
              </a:extLst>
            </p:cNvPr>
            <p:cNvCxnSpPr>
              <a:cxnSpLocks/>
            </p:cNvCxnSpPr>
            <p:nvPr/>
          </p:nvCxnSpPr>
          <p:spPr>
            <a:xfrm>
              <a:off x="6048724" y="3409953"/>
              <a:ext cx="0" cy="998840"/>
            </a:xfrm>
            <a:prstGeom prst="line">
              <a:avLst/>
            </a:prstGeom>
            <a:ln w="158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87A3F8B-D152-3C75-B1A4-394BE1A2E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566270"/>
              </p:ext>
            </p:extLst>
          </p:nvPr>
        </p:nvGraphicFramePr>
        <p:xfrm>
          <a:off x="4525591" y="4181513"/>
          <a:ext cx="3075423" cy="107799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025141">
                  <a:extLst>
                    <a:ext uri="{9D8B030D-6E8A-4147-A177-3AD203B41FA5}">
                      <a16:colId xmlns:a16="http://schemas.microsoft.com/office/drawing/2014/main" val="4279250497"/>
                    </a:ext>
                  </a:extLst>
                </a:gridCol>
                <a:gridCol w="1025141">
                  <a:extLst>
                    <a:ext uri="{9D8B030D-6E8A-4147-A177-3AD203B41FA5}">
                      <a16:colId xmlns:a16="http://schemas.microsoft.com/office/drawing/2014/main" val="2504238397"/>
                    </a:ext>
                  </a:extLst>
                </a:gridCol>
                <a:gridCol w="1025141">
                  <a:extLst>
                    <a:ext uri="{9D8B030D-6E8A-4147-A177-3AD203B41FA5}">
                      <a16:colId xmlns:a16="http://schemas.microsoft.com/office/drawing/2014/main" val="396244380"/>
                    </a:ext>
                  </a:extLst>
                </a:gridCol>
              </a:tblGrid>
              <a:tr h="1892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메뉴</a:t>
                      </a:r>
                      <a:endParaRPr lang="ko-KR" altLang="en-US" sz="500" b="1" i="0" u="none" strike="noStrike" dirty="0">
                        <a:solidFill>
                          <a:schemeClr val="bg2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예상 증감률</a:t>
                      </a:r>
                      <a:endParaRPr lang="ko-KR" altLang="en-US" sz="500" b="1" i="0" u="none" strike="noStrike" dirty="0">
                        <a:solidFill>
                          <a:schemeClr val="bg2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인사이트</a:t>
                      </a:r>
                      <a:endParaRPr lang="ko-KR" altLang="en-US" sz="500" b="1" i="0" u="none" strike="noStrike" dirty="0">
                        <a:solidFill>
                          <a:schemeClr val="bg2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949525"/>
                  </a:ext>
                </a:extLst>
              </a:tr>
              <a:tr h="2221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돌솥비빔밥</a:t>
                      </a:r>
                      <a:endParaRPr lang="ko-KR" altLang="en-US" sz="5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13%</a:t>
                      </a:r>
                      <a:endParaRPr lang="en-US" altLang="ko-Kore-KR" sz="5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기존 판매량 대비 </a:t>
                      </a:r>
                      <a:r>
                        <a:rPr lang="en-US" altLang="ko-KR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1/8 </a:t>
                      </a:r>
                      <a:r>
                        <a:rPr lang="ko-KR" altLang="en-US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재료 필요</a:t>
                      </a:r>
                      <a:endParaRPr lang="ko-KR" altLang="en-US" sz="5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extLst>
                  <a:ext uri="{0D108BD9-81ED-4DB2-BD59-A6C34878D82A}">
                    <a16:rowId xmlns:a16="http://schemas.microsoft.com/office/drawing/2014/main" val="4082057293"/>
                  </a:ext>
                </a:extLst>
              </a:tr>
              <a:tr h="2221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김치찌개 정식</a:t>
                      </a:r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100%</a:t>
                      </a:r>
                      <a:endParaRPr lang="en-US" altLang="ko-Kore-KR" sz="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기존 판매량 대비 동일 재료 필요</a:t>
                      </a:r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extLst>
                  <a:ext uri="{0D108BD9-81ED-4DB2-BD59-A6C34878D82A}">
                    <a16:rowId xmlns:a16="http://schemas.microsoft.com/office/drawing/2014/main" val="732836033"/>
                  </a:ext>
                </a:extLst>
              </a:tr>
              <a:tr h="2221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비빔밥</a:t>
                      </a:r>
                      <a:endParaRPr lang="ko-KR" altLang="en-US" sz="5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283%</a:t>
                      </a:r>
                      <a:endParaRPr lang="en-US" altLang="ko-Kore-KR" sz="5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기존 판매량 대비 </a:t>
                      </a:r>
                      <a:r>
                        <a:rPr lang="en-US" altLang="ko-KR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2.8</a:t>
                      </a:r>
                      <a:r>
                        <a:rPr lang="ko-KR" altLang="en-US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배 재료 필요</a:t>
                      </a:r>
                      <a:endParaRPr lang="ko-KR" altLang="en-US" sz="5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extLst>
                  <a:ext uri="{0D108BD9-81ED-4DB2-BD59-A6C34878D82A}">
                    <a16:rowId xmlns:a16="http://schemas.microsoft.com/office/drawing/2014/main" val="4224866111"/>
                  </a:ext>
                </a:extLst>
              </a:tr>
              <a:tr h="2221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볶음밥</a:t>
                      </a:r>
                      <a:endParaRPr lang="ko-KR" altLang="en-US" sz="5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240%</a:t>
                      </a:r>
                      <a:endParaRPr lang="en-US" altLang="ko-Kore-KR" sz="5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기존 판매량 대비 </a:t>
                      </a:r>
                      <a:r>
                        <a:rPr lang="en-US" altLang="ko-KR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2.4</a:t>
                      </a:r>
                      <a:r>
                        <a:rPr lang="ko-KR" altLang="en-US" sz="5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배 재료 필요</a:t>
                      </a:r>
                      <a:endParaRPr lang="ko-KR" altLang="en-US" sz="500" b="1" i="0" u="none" strike="noStrike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376" marR="5376" marT="4443" marB="0" anchor="ctr"/>
                </a:tc>
                <a:extLst>
                  <a:ext uri="{0D108BD9-81ED-4DB2-BD59-A6C34878D82A}">
                    <a16:rowId xmlns:a16="http://schemas.microsoft.com/office/drawing/2014/main" val="3986747432"/>
                  </a:ext>
                </a:extLst>
              </a:tr>
            </a:tbl>
          </a:graphicData>
        </a:graphic>
      </p:graphicFrame>
      <p:pic>
        <p:nvPicPr>
          <p:cNvPr id="30" name="Picture 4" descr="다음, 버튼 아이콘 에 Clear Icons">
            <a:extLst>
              <a:ext uri="{FF2B5EF4-FFF2-40B4-BE49-F238E27FC236}">
                <a16:creationId xmlns:a16="http://schemas.microsoft.com/office/drawing/2014/main" id="{A02CE130-BAFC-A40D-83A9-AEAA1DCCF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76" y="5438742"/>
            <a:ext cx="372643" cy="37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품목B그룹의 시계열분석이 완료되었습니.m4a">
            <a:hlinkClick r:id="" action="ppaction://media"/>
            <a:extLst>
              <a:ext uri="{FF2B5EF4-FFF2-40B4-BE49-F238E27FC236}">
                <a16:creationId xmlns:a16="http://schemas.microsoft.com/office/drawing/2014/main" id="{4540AE1F-EBFC-337B-AD78-1E18C3C9F4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3919" y="6985000"/>
            <a:ext cx="812800" cy="8128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1C9243-91FB-C05B-731D-B48A0029F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471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36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436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436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936"/>
                            </p:stCondLst>
                            <p:childTnLst>
                              <p:par>
                                <p:cTn id="2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25C84828-6740-8C68-4A0E-3FFEB83F5095}"/>
              </a:ext>
            </a:extLst>
          </p:cNvPr>
          <p:cNvGrpSpPr/>
          <p:nvPr/>
        </p:nvGrpSpPr>
        <p:grpSpPr>
          <a:xfrm>
            <a:off x="4204155" y="379514"/>
            <a:ext cx="3783689" cy="6098971"/>
            <a:chOff x="3266791" y="2644701"/>
            <a:chExt cx="1765119" cy="3172439"/>
          </a:xfrm>
          <a:solidFill>
            <a:schemeClr val="bg1"/>
          </a:solidFill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2A187FF-DA64-2C5B-F0A8-C25853C1BA0C}"/>
                </a:ext>
              </a:extLst>
            </p:cNvPr>
            <p:cNvGrpSpPr/>
            <p:nvPr/>
          </p:nvGrpSpPr>
          <p:grpSpPr>
            <a:xfrm>
              <a:off x="3266791" y="2644701"/>
              <a:ext cx="1765119" cy="3172439"/>
              <a:chOff x="5579578" y="2792185"/>
              <a:chExt cx="2176493" cy="4470151"/>
            </a:xfrm>
            <a:grpFill/>
          </p:grpSpPr>
          <p:sp>
            <p:nvSpPr>
              <p:cNvPr id="64" name="모서리가 둥근 직사각형 63">
                <a:extLst>
                  <a:ext uri="{FF2B5EF4-FFF2-40B4-BE49-F238E27FC236}">
                    <a16:creationId xmlns:a16="http://schemas.microsoft.com/office/drawing/2014/main" id="{A11BB15E-A53F-5C98-199D-E0AA459726A3}"/>
                  </a:ext>
                </a:extLst>
              </p:cNvPr>
              <p:cNvSpPr/>
              <p:nvPr/>
            </p:nvSpPr>
            <p:spPr>
              <a:xfrm>
                <a:off x="5579578" y="2792185"/>
                <a:ext cx="2176493" cy="4470151"/>
              </a:xfrm>
              <a:prstGeom prst="roundRect">
                <a:avLst/>
              </a:prstGeom>
              <a:grp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지연 64">
                <a:extLst>
                  <a:ext uri="{FF2B5EF4-FFF2-40B4-BE49-F238E27FC236}">
                    <a16:creationId xmlns:a16="http://schemas.microsoft.com/office/drawing/2014/main" id="{8AF1F061-4511-96D1-AD40-C3444781C379}"/>
                  </a:ext>
                </a:extLst>
              </p:cNvPr>
              <p:cNvSpPr/>
              <p:nvPr/>
            </p:nvSpPr>
            <p:spPr>
              <a:xfrm rot="5400000">
                <a:off x="6582779" y="2328726"/>
                <a:ext cx="170089" cy="1123549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4E10DEF-052C-F4A1-A544-6FF6F1B243DE}"/>
                </a:ext>
              </a:extLst>
            </p:cNvPr>
            <p:cNvGrpSpPr/>
            <p:nvPr/>
          </p:nvGrpSpPr>
          <p:grpSpPr>
            <a:xfrm>
              <a:off x="4033070" y="2684126"/>
              <a:ext cx="291067" cy="39110"/>
              <a:chOff x="6484688" y="2847737"/>
              <a:chExt cx="358902" cy="55108"/>
            </a:xfrm>
            <a:grpFill/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BEF360EF-3F5A-3322-6ADA-293CD914097D}"/>
                  </a:ext>
                </a:extLst>
              </p:cNvPr>
              <p:cNvSpPr/>
              <p:nvPr/>
            </p:nvSpPr>
            <p:spPr>
              <a:xfrm flipH="1">
                <a:off x="6789590" y="2847737"/>
                <a:ext cx="54000" cy="5362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수행의 시작/종료 62">
                <a:extLst>
                  <a:ext uri="{FF2B5EF4-FFF2-40B4-BE49-F238E27FC236}">
                    <a16:creationId xmlns:a16="http://schemas.microsoft.com/office/drawing/2014/main" id="{822DEC20-F9C3-417A-6D6E-204FFE172590}"/>
                  </a:ext>
                </a:extLst>
              </p:cNvPr>
              <p:cNvSpPr/>
              <p:nvPr/>
            </p:nvSpPr>
            <p:spPr>
              <a:xfrm>
                <a:off x="6484688" y="2849220"/>
                <a:ext cx="257538" cy="53625"/>
              </a:xfrm>
              <a:prstGeom prst="flowChartTerminator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9" name="Picture 8" descr="핸드폰 배터리 아이콘 - ico,png,icns,무료 아이콘 다운로드">
              <a:extLst>
                <a:ext uri="{FF2B5EF4-FFF2-40B4-BE49-F238E27FC236}">
                  <a16:creationId xmlns:a16="http://schemas.microsoft.com/office/drawing/2014/main" id="{1C77FE04-6F39-2443-60B9-2598E1B1F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0713" y="2851144"/>
              <a:ext cx="101882" cy="101882"/>
            </a:xfrm>
            <a:prstGeom prst="rect">
              <a:avLst/>
            </a:prstGeom>
            <a:grpFill/>
          </p:spPr>
        </p:pic>
        <p:pic>
          <p:nvPicPr>
            <p:cNvPr id="60" name="Picture 12" descr="와이파이 아이콘 로열티 무료 사진, 그림, 이미지 그리고 스톡포토그래피. Image 73136628.">
              <a:extLst>
                <a:ext uri="{FF2B5EF4-FFF2-40B4-BE49-F238E27FC236}">
                  <a16:creationId xmlns:a16="http://schemas.microsoft.com/office/drawing/2014/main" id="{A643C165-47F2-1DCC-C0A6-5C414DF50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949" y="2850092"/>
              <a:ext cx="99759" cy="99759"/>
            </a:xfrm>
            <a:prstGeom prst="rect">
              <a:avLst/>
            </a:prstGeom>
            <a:grpFill/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DEE66C2-82E9-1D56-096A-E991B6DBADBD}"/>
                </a:ext>
              </a:extLst>
            </p:cNvPr>
            <p:cNvSpPr txBox="1"/>
            <p:nvPr/>
          </p:nvSpPr>
          <p:spPr>
            <a:xfrm>
              <a:off x="3276405" y="2818205"/>
              <a:ext cx="412389" cy="12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9:45</a:t>
              </a:r>
              <a:endParaRPr kumimoji="1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804B2E1-8890-EC34-8526-C42259EF26AD}"/>
              </a:ext>
            </a:extLst>
          </p:cNvPr>
          <p:cNvSpPr txBox="1"/>
          <p:nvPr/>
        </p:nvSpPr>
        <p:spPr>
          <a:xfrm>
            <a:off x="4224763" y="1062397"/>
            <a:ext cx="883992" cy="35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  <a:alpha val="75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rPr>
              <a:t>SoData</a:t>
            </a:r>
            <a:endParaRPr kumimoji="1" lang="en-US" altLang="ko-KR" sz="7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  <a:alpha val="75000"/>
                </a:srgbClr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  <a:cs typeface="+mn-cs"/>
            </a:endParaRPr>
          </a:p>
        </p:txBody>
      </p:sp>
      <p:pic>
        <p:nvPicPr>
          <p:cNvPr id="44" name="Picture 2" descr="홈 아이콘 - 무료 상호 작용개 아이콘">
            <a:extLst>
              <a:ext uri="{FF2B5EF4-FFF2-40B4-BE49-F238E27FC236}">
                <a16:creationId xmlns:a16="http://schemas.microsoft.com/office/drawing/2014/main" id="{3C11D64C-2C90-83D0-115B-F2CC0E84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432" y="6061292"/>
            <a:ext cx="254565" cy="2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사용자 - 무료 사회적인개 아이콘">
            <a:extLst>
              <a:ext uri="{FF2B5EF4-FFF2-40B4-BE49-F238E27FC236}">
                <a16:creationId xmlns:a16="http://schemas.microsoft.com/office/drawing/2014/main" id="{54610456-DC18-4F3B-E3F8-0A903C30F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475" y="6061292"/>
            <a:ext cx="254565" cy="28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대화 아이콘 - ico,png,icns,무료 아이콘 다운로드">
            <a:extLst>
              <a:ext uri="{FF2B5EF4-FFF2-40B4-BE49-F238E27FC236}">
                <a16:creationId xmlns:a16="http://schemas.microsoft.com/office/drawing/2014/main" id="{264A39C0-4155-D730-3F2E-F20C23106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08" y="6023755"/>
            <a:ext cx="254565" cy="35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데이터 아이콘 에 Coolicons">
            <a:extLst>
              <a:ext uri="{FF2B5EF4-FFF2-40B4-BE49-F238E27FC236}">
                <a16:creationId xmlns:a16="http://schemas.microsoft.com/office/drawing/2014/main" id="{73369563-7828-EF3F-AD4C-EA0B0966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02" y="6042188"/>
            <a:ext cx="289298" cy="31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42A49D9-1269-EB7C-CA0C-7E99F90C28C4}"/>
              </a:ext>
            </a:extLst>
          </p:cNvPr>
          <p:cNvGrpSpPr/>
          <p:nvPr/>
        </p:nvGrpSpPr>
        <p:grpSpPr>
          <a:xfrm>
            <a:off x="5100102" y="1092998"/>
            <a:ext cx="2002099" cy="282261"/>
            <a:chOff x="5912748" y="3409255"/>
            <a:chExt cx="701723" cy="282261"/>
          </a:xfrm>
          <a:noFill/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9A59367F-DCD1-CD1E-7714-092C123E514C}"/>
                </a:ext>
              </a:extLst>
            </p:cNvPr>
            <p:cNvSpPr/>
            <p:nvPr/>
          </p:nvSpPr>
          <p:spPr>
            <a:xfrm>
              <a:off x="5912748" y="3409255"/>
              <a:ext cx="701723" cy="22981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719DC2-C9BD-3AD5-3831-DBCD27D61E0B}"/>
                </a:ext>
              </a:extLst>
            </p:cNvPr>
            <p:cNvSpPr txBox="1"/>
            <p:nvPr/>
          </p:nvSpPr>
          <p:spPr>
            <a:xfrm>
              <a:off x="6015854" y="3414517"/>
              <a:ext cx="495510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M JUA OTF" panose="02020603020101020101" pitchFamily="18" charset="-127"/>
                  <a:ea typeface="BM JUA OTF" panose="02020603020101020101" pitchFamily="18" charset="-127"/>
                  <a:cs typeface="+mn-cs"/>
                </a:rPr>
                <a:t>운영 관리 리포트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33282E4-6A5D-94C0-F70C-FBE07792BF98}"/>
              </a:ext>
            </a:extLst>
          </p:cNvPr>
          <p:cNvSpPr txBox="1"/>
          <p:nvPr/>
        </p:nvSpPr>
        <p:spPr>
          <a:xfrm>
            <a:off x="4621488" y="2900286"/>
            <a:ext cx="2921637" cy="69134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3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dirty="0">
                <a:solidFill>
                  <a:srgbClr val="E7E6E6">
                    <a:lumMod val="25000"/>
                  </a:srgb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고객의 집단 별로 품목 판매량 예측을 진행하였습니다</a:t>
            </a:r>
            <a:r>
              <a:rPr kumimoji="1" lang="en-US" altLang="ko-KR" sz="900" b="1" dirty="0">
                <a:solidFill>
                  <a:srgbClr val="E7E6E6">
                    <a:lumMod val="25000"/>
                  </a:srgb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dirty="0">
                <a:solidFill>
                  <a:srgbClr val="E7E6E6">
                    <a:lumMod val="25000"/>
                  </a:srgb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품목 그룹 별 메뉴의 재고량에 대비하여</a:t>
            </a:r>
            <a:endParaRPr kumimoji="1" lang="en-US" altLang="ko-KR" sz="900" b="1" dirty="0">
              <a:solidFill>
                <a:srgbClr val="E7E6E6">
                  <a:lumMod val="25000"/>
                </a:srgbClr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dirty="0">
                <a:solidFill>
                  <a:srgbClr val="E7E6E6">
                    <a:lumMod val="25000"/>
                  </a:srgb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비용을 줄이고</a:t>
            </a:r>
            <a:r>
              <a:rPr kumimoji="1" lang="en-US" altLang="ko-KR" sz="900" b="1" dirty="0">
                <a:solidFill>
                  <a:srgbClr val="E7E6E6">
                    <a:lumMod val="25000"/>
                  </a:srgb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,</a:t>
            </a:r>
            <a:r>
              <a:rPr kumimoji="1" lang="ko-KR" altLang="en-US" sz="900" b="1" dirty="0">
                <a:solidFill>
                  <a:srgbClr val="E7E6E6">
                    <a:lumMod val="25000"/>
                  </a:srgb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홍보 및 프로모션을 진행해보세요</a:t>
            </a:r>
            <a:r>
              <a:rPr kumimoji="1" lang="en-US" altLang="ko-KR" sz="900" b="1" dirty="0">
                <a:solidFill>
                  <a:srgbClr val="E7E6E6">
                    <a:lumMod val="25000"/>
                  </a:srgb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D78F1A-3008-8D93-1731-329E3EFF5AD5}"/>
              </a:ext>
            </a:extLst>
          </p:cNvPr>
          <p:cNvSpPr txBox="1"/>
          <p:nvPr/>
        </p:nvSpPr>
        <p:spPr>
          <a:xfrm>
            <a:off x="4609779" y="4563649"/>
            <a:ext cx="2921637" cy="48359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3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dirty="0">
                <a:solidFill>
                  <a:srgbClr val="E7E6E6">
                    <a:lumMod val="25000"/>
                  </a:srgb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고객님이 입력하신 </a:t>
            </a:r>
            <a:r>
              <a:rPr kumimoji="1" lang="en-US" altLang="ko-KR" sz="900" b="1" dirty="0">
                <a:solidFill>
                  <a:srgbClr val="E7E6E6">
                    <a:lumMod val="25000"/>
                  </a:srgb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hlinkClick r:id="rId10"/>
              </a:rPr>
              <a:t>viva@naver.com</a:t>
            </a:r>
            <a:r>
              <a:rPr kumimoji="1" lang="en-US" altLang="ko-KR" sz="900" b="1" dirty="0">
                <a:solidFill>
                  <a:srgbClr val="E7E6E6">
                    <a:lumMod val="25000"/>
                  </a:srgb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900" b="1" dirty="0">
                <a:solidFill>
                  <a:srgbClr val="E7E6E6">
                    <a:lumMod val="25000"/>
                  </a:srgb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메일 주소로 </a:t>
            </a:r>
            <a:endParaRPr kumimoji="1" lang="en-US" altLang="ko-KR" sz="900" b="1" dirty="0">
              <a:solidFill>
                <a:srgbClr val="E7E6E6">
                  <a:lumMod val="25000"/>
                </a:srgbClr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dirty="0">
                <a:solidFill>
                  <a:srgbClr val="E7E6E6">
                    <a:lumMod val="25000"/>
                  </a:srgb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원본 형태의 데이터를 전송하였습니다</a:t>
            </a:r>
            <a:r>
              <a:rPr kumimoji="1" lang="en-US" altLang="ko-KR" sz="900" b="1" dirty="0">
                <a:solidFill>
                  <a:srgbClr val="E7E6E6">
                    <a:lumMod val="25000"/>
                  </a:srgb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.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3439F081-F5F9-11C9-3E7F-F12FDD657E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53" t="38941" r="8353" b="882"/>
          <a:stretch/>
        </p:blipFill>
        <p:spPr bwMode="auto">
          <a:xfrm>
            <a:off x="5621177" y="1533824"/>
            <a:ext cx="949642" cy="112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래픽 27" descr="보내다 단색으로 채워진">
            <a:extLst>
              <a:ext uri="{FF2B5EF4-FFF2-40B4-BE49-F238E27FC236}">
                <a16:creationId xmlns:a16="http://schemas.microsoft.com/office/drawing/2014/main" id="{A6843D6D-7715-534A-F785-8355A76622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40291" y="3847317"/>
            <a:ext cx="457200" cy="457200"/>
          </a:xfrm>
          <a:prstGeom prst="rect">
            <a:avLst/>
          </a:prstGeom>
        </p:spPr>
      </p:pic>
      <p:pic>
        <p:nvPicPr>
          <p:cNvPr id="29" name="고객의집단별로 품목판매량예측을 진행하.m4a">
            <a:hlinkClick r:id="" action="ppaction://media"/>
            <a:extLst>
              <a:ext uri="{FF2B5EF4-FFF2-40B4-BE49-F238E27FC236}">
                <a16:creationId xmlns:a16="http://schemas.microsoft.com/office/drawing/2014/main" id="{BE6C96E1-25D2-BCAE-388D-827492BB9B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0" y="6858000"/>
            <a:ext cx="812800" cy="8128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A67817-7B4D-C9DA-672D-43288F2CC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55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9413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129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24" grpId="0" animBg="1"/>
      <p:bldP spid="25" grpId="0" animBg="1"/>
      <p:bldP spid="25" grpId="1" animBg="1"/>
      <p:bldP spid="25" grpId="2" animBg="1"/>
      <p:bldP spid="25" grpId="3" animBg="1"/>
      <p:bldP spid="25" grpId="4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Freeform 292"/>
          <p:cNvSpPr>
            <a:spLocks/>
          </p:cNvSpPr>
          <p:nvPr/>
        </p:nvSpPr>
        <p:spPr bwMode="auto">
          <a:xfrm flipH="1">
            <a:off x="4853031" y="1182306"/>
            <a:ext cx="5863591" cy="5370441"/>
          </a:xfrm>
          <a:custGeom>
            <a:avLst/>
            <a:gdLst>
              <a:gd name="T0" fmla="*/ 356 w 443"/>
              <a:gd name="T1" fmla="*/ 159 h 406"/>
              <a:gd name="T2" fmla="*/ 345 w 443"/>
              <a:gd name="T3" fmla="*/ 152 h 406"/>
              <a:gd name="T4" fmla="*/ 339 w 443"/>
              <a:gd name="T5" fmla="*/ 81 h 406"/>
              <a:gd name="T6" fmla="*/ 259 w 443"/>
              <a:gd name="T7" fmla="*/ 0 h 406"/>
              <a:gd name="T8" fmla="*/ 204 w 443"/>
              <a:gd name="T9" fmla="*/ 21 h 406"/>
              <a:gd name="T10" fmla="*/ 165 w 443"/>
              <a:gd name="T11" fmla="*/ 69 h 406"/>
              <a:gd name="T12" fmla="*/ 139 w 443"/>
              <a:gd name="T13" fmla="*/ 70 h 406"/>
              <a:gd name="T14" fmla="*/ 108 w 443"/>
              <a:gd name="T15" fmla="*/ 63 h 406"/>
              <a:gd name="T16" fmla="*/ 46 w 443"/>
              <a:gd name="T17" fmla="*/ 78 h 406"/>
              <a:gd name="T18" fmla="*/ 0 w 443"/>
              <a:gd name="T19" fmla="*/ 162 h 406"/>
              <a:gd name="T20" fmla="*/ 60 w 443"/>
              <a:gd name="T21" fmla="*/ 253 h 406"/>
              <a:gd name="T22" fmla="*/ 84 w 443"/>
              <a:gd name="T23" fmla="*/ 268 h 406"/>
              <a:gd name="T24" fmla="*/ 85 w 443"/>
              <a:gd name="T25" fmla="*/ 312 h 406"/>
              <a:gd name="T26" fmla="*/ 109 w 443"/>
              <a:gd name="T27" fmla="*/ 347 h 406"/>
              <a:gd name="T28" fmla="*/ 146 w 443"/>
              <a:gd name="T29" fmla="*/ 353 h 406"/>
              <a:gd name="T30" fmla="*/ 174 w 443"/>
              <a:gd name="T31" fmla="*/ 342 h 406"/>
              <a:gd name="T32" fmla="*/ 189 w 443"/>
              <a:gd name="T33" fmla="*/ 340 h 406"/>
              <a:gd name="T34" fmla="*/ 213 w 443"/>
              <a:gd name="T35" fmla="*/ 360 h 406"/>
              <a:gd name="T36" fmla="*/ 241 w 443"/>
              <a:gd name="T37" fmla="*/ 384 h 406"/>
              <a:gd name="T38" fmla="*/ 311 w 443"/>
              <a:gd name="T39" fmla="*/ 406 h 406"/>
              <a:gd name="T40" fmla="*/ 437 w 443"/>
              <a:gd name="T41" fmla="*/ 292 h 406"/>
              <a:gd name="T42" fmla="*/ 372 w 443"/>
              <a:gd name="T43" fmla="*/ 167 h 406"/>
              <a:gd name="T44" fmla="*/ 356 w 443"/>
              <a:gd name="T45" fmla="*/ 159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3" h="406">
                <a:moveTo>
                  <a:pt x="356" y="159"/>
                </a:moveTo>
                <a:cubicBezTo>
                  <a:pt x="352" y="157"/>
                  <a:pt x="348" y="154"/>
                  <a:pt x="345" y="152"/>
                </a:cubicBezTo>
                <a:cubicBezTo>
                  <a:pt x="322" y="132"/>
                  <a:pt x="339" y="105"/>
                  <a:pt x="339" y="81"/>
                </a:cubicBezTo>
                <a:cubicBezTo>
                  <a:pt x="339" y="36"/>
                  <a:pt x="303" y="0"/>
                  <a:pt x="259" y="0"/>
                </a:cubicBezTo>
                <a:cubicBezTo>
                  <a:pt x="239" y="0"/>
                  <a:pt x="219" y="8"/>
                  <a:pt x="204" y="21"/>
                </a:cubicBezTo>
                <a:cubicBezTo>
                  <a:pt x="189" y="35"/>
                  <a:pt x="186" y="61"/>
                  <a:pt x="165" y="69"/>
                </a:cubicBezTo>
                <a:cubicBezTo>
                  <a:pt x="157" y="73"/>
                  <a:pt x="148" y="72"/>
                  <a:pt x="139" y="70"/>
                </a:cubicBezTo>
                <a:cubicBezTo>
                  <a:pt x="129" y="68"/>
                  <a:pt x="118" y="65"/>
                  <a:pt x="108" y="63"/>
                </a:cubicBezTo>
                <a:cubicBezTo>
                  <a:pt x="87" y="60"/>
                  <a:pt x="64" y="66"/>
                  <a:pt x="46" y="78"/>
                </a:cubicBezTo>
                <a:cubicBezTo>
                  <a:pt x="18" y="96"/>
                  <a:pt x="0" y="128"/>
                  <a:pt x="0" y="162"/>
                </a:cubicBezTo>
                <a:cubicBezTo>
                  <a:pt x="0" y="201"/>
                  <a:pt x="24" y="238"/>
                  <a:pt x="60" y="253"/>
                </a:cubicBezTo>
                <a:cubicBezTo>
                  <a:pt x="69" y="257"/>
                  <a:pt x="79" y="260"/>
                  <a:pt x="84" y="268"/>
                </a:cubicBezTo>
                <a:cubicBezTo>
                  <a:pt x="93" y="281"/>
                  <a:pt x="83" y="298"/>
                  <a:pt x="85" y="312"/>
                </a:cubicBezTo>
                <a:cubicBezTo>
                  <a:pt x="87" y="326"/>
                  <a:pt x="97" y="340"/>
                  <a:pt x="109" y="347"/>
                </a:cubicBezTo>
                <a:cubicBezTo>
                  <a:pt x="120" y="355"/>
                  <a:pt x="133" y="357"/>
                  <a:pt x="146" y="353"/>
                </a:cubicBezTo>
                <a:cubicBezTo>
                  <a:pt x="156" y="350"/>
                  <a:pt x="165" y="346"/>
                  <a:pt x="174" y="342"/>
                </a:cubicBezTo>
                <a:cubicBezTo>
                  <a:pt x="179" y="341"/>
                  <a:pt x="184" y="339"/>
                  <a:pt x="189" y="340"/>
                </a:cubicBezTo>
                <a:cubicBezTo>
                  <a:pt x="201" y="342"/>
                  <a:pt x="206" y="352"/>
                  <a:pt x="213" y="360"/>
                </a:cubicBezTo>
                <a:cubicBezTo>
                  <a:pt x="221" y="369"/>
                  <a:pt x="231" y="378"/>
                  <a:pt x="241" y="384"/>
                </a:cubicBezTo>
                <a:cubicBezTo>
                  <a:pt x="262" y="398"/>
                  <a:pt x="286" y="406"/>
                  <a:pt x="311" y="406"/>
                </a:cubicBezTo>
                <a:cubicBezTo>
                  <a:pt x="375" y="406"/>
                  <a:pt x="430" y="355"/>
                  <a:pt x="437" y="292"/>
                </a:cubicBezTo>
                <a:cubicBezTo>
                  <a:pt x="443" y="241"/>
                  <a:pt x="417" y="191"/>
                  <a:pt x="372" y="167"/>
                </a:cubicBezTo>
                <a:cubicBezTo>
                  <a:pt x="366" y="164"/>
                  <a:pt x="361" y="161"/>
                  <a:pt x="356" y="15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4" name="Oval 294"/>
          <p:cNvSpPr>
            <a:spLocks noChangeArrowheads="1"/>
          </p:cNvSpPr>
          <p:nvPr/>
        </p:nvSpPr>
        <p:spPr bwMode="auto">
          <a:xfrm>
            <a:off x="10673079" y="4687857"/>
            <a:ext cx="521085" cy="519447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5" name="Oval 295"/>
          <p:cNvSpPr>
            <a:spLocks noChangeArrowheads="1"/>
          </p:cNvSpPr>
          <p:nvPr/>
        </p:nvSpPr>
        <p:spPr bwMode="auto">
          <a:xfrm>
            <a:off x="2242005" y="949506"/>
            <a:ext cx="275533" cy="27553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81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6" name="Oval 293"/>
          <p:cNvSpPr>
            <a:spLocks noChangeArrowheads="1"/>
          </p:cNvSpPr>
          <p:nvPr/>
        </p:nvSpPr>
        <p:spPr bwMode="auto">
          <a:xfrm>
            <a:off x="4682472" y="2716502"/>
            <a:ext cx="494950" cy="5139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7" name="Oval 293"/>
          <p:cNvSpPr>
            <a:spLocks noChangeArrowheads="1"/>
          </p:cNvSpPr>
          <p:nvPr/>
        </p:nvSpPr>
        <p:spPr bwMode="auto">
          <a:xfrm>
            <a:off x="4049178" y="3174579"/>
            <a:ext cx="247475" cy="2569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9C29451-3599-8A6C-05CE-7659E0A252D8}"/>
              </a:ext>
            </a:extLst>
          </p:cNvPr>
          <p:cNvGrpSpPr/>
          <p:nvPr/>
        </p:nvGrpSpPr>
        <p:grpSpPr>
          <a:xfrm rot="20389482">
            <a:off x="6945799" y="2575282"/>
            <a:ext cx="1590617" cy="2754078"/>
            <a:chOff x="4131946" y="379514"/>
            <a:chExt cx="3855898" cy="609897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EC16899-549B-56D3-B447-9E60489697D5}"/>
                </a:ext>
              </a:extLst>
            </p:cNvPr>
            <p:cNvGrpSpPr/>
            <p:nvPr/>
          </p:nvGrpSpPr>
          <p:grpSpPr>
            <a:xfrm>
              <a:off x="4204155" y="379514"/>
              <a:ext cx="3783689" cy="6098971"/>
              <a:chOff x="5579578" y="2792185"/>
              <a:chExt cx="2176493" cy="4470151"/>
            </a:xfrm>
            <a:solidFill>
              <a:schemeClr val="bg1"/>
            </a:solidFill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6B376496-C34E-BA7B-78C4-F76BF7BE3F14}"/>
                  </a:ext>
                </a:extLst>
              </p:cNvPr>
              <p:cNvSpPr/>
              <p:nvPr/>
            </p:nvSpPr>
            <p:spPr>
              <a:xfrm>
                <a:off x="5579578" y="2792185"/>
                <a:ext cx="2176493" cy="4470151"/>
              </a:xfrm>
              <a:prstGeom prst="roundRect">
                <a:avLst/>
              </a:prstGeom>
              <a:grp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6" name="지연 5">
                <a:extLst>
                  <a:ext uri="{FF2B5EF4-FFF2-40B4-BE49-F238E27FC236}">
                    <a16:creationId xmlns:a16="http://schemas.microsoft.com/office/drawing/2014/main" id="{8DCAC1DB-FE64-A8A2-FF19-8CEE8C844954}"/>
                  </a:ext>
                </a:extLst>
              </p:cNvPr>
              <p:cNvSpPr/>
              <p:nvPr/>
            </p:nvSpPr>
            <p:spPr>
              <a:xfrm rot="5400000">
                <a:off x="6582779" y="2328726"/>
                <a:ext cx="170089" cy="1123549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57E171-CBC6-B699-0F79-20F6CB4E2E95}"/>
                </a:ext>
              </a:extLst>
            </p:cNvPr>
            <p:cNvGrpSpPr/>
            <p:nvPr/>
          </p:nvGrpSpPr>
          <p:grpSpPr>
            <a:xfrm>
              <a:off x="5846742" y="455308"/>
              <a:ext cx="623928" cy="75188"/>
              <a:chOff x="6484688" y="2847737"/>
              <a:chExt cx="358902" cy="55108"/>
            </a:xfrm>
            <a:solidFill>
              <a:schemeClr val="bg1"/>
            </a:solidFill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D1FFF572-C894-579F-2F93-8A181E35EFD0}"/>
                  </a:ext>
                </a:extLst>
              </p:cNvPr>
              <p:cNvSpPr/>
              <p:nvPr/>
            </p:nvSpPr>
            <p:spPr>
              <a:xfrm flipH="1">
                <a:off x="6789590" y="2847737"/>
                <a:ext cx="54000" cy="5362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  <p:sp>
            <p:nvSpPr>
              <p:cNvPr id="9" name="수행의 시작/종료 8">
                <a:extLst>
                  <a:ext uri="{FF2B5EF4-FFF2-40B4-BE49-F238E27FC236}">
                    <a16:creationId xmlns:a16="http://schemas.microsoft.com/office/drawing/2014/main" id="{63499E7F-FA7F-C452-0400-5F07E0F28E93}"/>
                  </a:ext>
                </a:extLst>
              </p:cNvPr>
              <p:cNvSpPr/>
              <p:nvPr/>
            </p:nvSpPr>
            <p:spPr>
              <a:xfrm>
                <a:off x="6484688" y="2849220"/>
                <a:ext cx="257538" cy="53625"/>
              </a:xfrm>
              <a:prstGeom prst="flowChartTerminator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/>
              </a:p>
            </p:txBody>
          </p:sp>
        </p:grpSp>
        <p:pic>
          <p:nvPicPr>
            <p:cNvPr id="10" name="Picture 8" descr="핸드폰 배터리 아이콘 - ico,png,icns,무료 아이콘 다운로드">
              <a:extLst>
                <a:ext uri="{FF2B5EF4-FFF2-40B4-BE49-F238E27FC236}">
                  <a16:creationId xmlns:a16="http://schemas.microsoft.com/office/drawing/2014/main" id="{8F7FE3CD-4D33-174E-2163-ABE25D33E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0817" y="776398"/>
              <a:ext cx="218393" cy="19586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1" name="Picture 12" descr="와이파이 아이콘 로열티 무료 사진, 그림, 이미지 그리고 스톡포토그래피. Image 73136628.">
              <a:extLst>
                <a:ext uri="{FF2B5EF4-FFF2-40B4-BE49-F238E27FC236}">
                  <a16:creationId xmlns:a16="http://schemas.microsoft.com/office/drawing/2014/main" id="{FFA3232D-CE73-A75D-314B-9D82FAF4C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4082" y="774375"/>
              <a:ext cx="213842" cy="1917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BA11BA-0B54-ED7D-D39F-50CAF0B9352B}"/>
                </a:ext>
              </a:extLst>
            </p:cNvPr>
            <p:cNvSpPr txBox="1"/>
            <p:nvPr/>
          </p:nvSpPr>
          <p:spPr>
            <a:xfrm>
              <a:off x="4224763" y="713072"/>
              <a:ext cx="883992" cy="443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700" b="1" dirty="0">
                  <a:solidFill>
                    <a:schemeClr val="accent3">
                      <a:lumMod val="50000"/>
                    </a:schemeClr>
                  </a:solidFill>
                </a:rPr>
                <a:t>9:41</a:t>
              </a:r>
              <a:endParaRPr kumimoji="1" lang="ko-KR" altLang="en-US" sz="4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66C9FB-E25B-7932-18E3-0E39206F84CE}"/>
                </a:ext>
              </a:extLst>
            </p:cNvPr>
            <p:cNvSpPr txBox="1"/>
            <p:nvPr/>
          </p:nvSpPr>
          <p:spPr>
            <a:xfrm>
              <a:off x="4131946" y="1062399"/>
              <a:ext cx="1069631" cy="43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500" b="1" dirty="0" err="1">
                  <a:solidFill>
                    <a:schemeClr val="accent2">
                      <a:lumMod val="75000"/>
                      <a:alpha val="75000"/>
                    </a:schemeClr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SoData</a:t>
              </a:r>
              <a:endParaRPr kumimoji="1" lang="en-US" altLang="ko-KR" sz="500" b="1" dirty="0">
                <a:solidFill>
                  <a:schemeClr val="accent2">
                    <a:lumMod val="75000"/>
                    <a:alpha val="7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3BF710-F356-A07E-94DF-CAA92497BF48}"/>
                </a:ext>
              </a:extLst>
            </p:cNvPr>
            <p:cNvSpPr txBox="1"/>
            <p:nvPr/>
          </p:nvSpPr>
          <p:spPr>
            <a:xfrm>
              <a:off x="4224763" y="1943702"/>
              <a:ext cx="3763079" cy="1070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900" b="1" dirty="0">
                  <a:solidFill>
                    <a:schemeClr val="tx2">
                      <a:lumMod val="50000"/>
                    </a:schemeClr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많은 소상공인들이 </a:t>
              </a:r>
              <a:endParaRPr kumimoji="1" lang="en-US" altLang="ko-KR" sz="900" b="1" dirty="0">
                <a:solidFill>
                  <a:schemeClr val="tx2">
                    <a:lumMod val="50000"/>
                  </a:schemeClr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900" b="1" dirty="0">
                  <a:solidFill>
                    <a:schemeClr val="tx2">
                      <a:lumMod val="50000"/>
                    </a:schemeClr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행복했으면 좋겠습니다</a:t>
              </a:r>
              <a:r>
                <a:rPr kumimoji="1" lang="en-US" altLang="ko-KR" sz="900" b="1" dirty="0">
                  <a:solidFill>
                    <a:schemeClr val="tx2">
                      <a:lumMod val="50000"/>
                    </a:schemeClr>
                  </a:solidFill>
                  <a:latin typeface="BM HANNA Pro OTF" panose="020B0600000101010101" pitchFamily="34" charset="-127"/>
                  <a:ea typeface="BM HANNA Pro OTF" panose="020B0600000101010101" pitchFamily="34" charset="-127"/>
                </a:rPr>
                <a:t>.</a:t>
              </a:r>
            </a:p>
          </p:txBody>
        </p:sp>
        <p:pic>
          <p:nvPicPr>
            <p:cNvPr id="15" name="Picture 2" descr="홈 아이콘 - 무료 상호 작용개 아이콘">
              <a:extLst>
                <a:ext uri="{FF2B5EF4-FFF2-40B4-BE49-F238E27FC236}">
                  <a16:creationId xmlns:a16="http://schemas.microsoft.com/office/drawing/2014/main" id="{D85CCC3D-1D62-F519-9A70-F4EF1B158D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4432" y="6061292"/>
              <a:ext cx="254565" cy="28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대화 아이콘 - ico,png,icns,무료 아이콘 다운로드">
              <a:extLst>
                <a:ext uri="{FF2B5EF4-FFF2-40B4-BE49-F238E27FC236}">
                  <a16:creationId xmlns:a16="http://schemas.microsoft.com/office/drawing/2014/main" id="{DB995184-1FAE-579D-EEB7-B03CEE5D24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1108" y="6023755"/>
              <a:ext cx="254565" cy="355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데이터 아이콘 에 Coolicons">
              <a:extLst>
                <a:ext uri="{FF2B5EF4-FFF2-40B4-BE49-F238E27FC236}">
                  <a16:creationId xmlns:a16="http://schemas.microsoft.com/office/drawing/2014/main" id="{9F932F0B-B0D1-2806-2EA8-90D0C8DAC1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0402" y="6042188"/>
              <a:ext cx="289298" cy="318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2ACBD928-159C-C0CA-59ED-F951AFC8F0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Texturiz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3" t="38941" r="8353" b="882"/>
            <a:stretch/>
          </p:blipFill>
          <p:spPr bwMode="auto">
            <a:xfrm>
              <a:off x="5305874" y="3614981"/>
              <a:ext cx="1529447" cy="1817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래픽 18" descr="사용자 단색으로 채워진">
              <a:extLst>
                <a:ext uri="{FF2B5EF4-FFF2-40B4-BE49-F238E27FC236}">
                  <a16:creationId xmlns:a16="http://schemas.microsoft.com/office/drawing/2014/main" id="{0BAAAC4C-A730-A940-63ED-02AD2DCE4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0901" y="6018094"/>
              <a:ext cx="387795" cy="387795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1319" y="1682147"/>
            <a:ext cx="4923516" cy="2508661"/>
          </a:xfrm>
        </p:spPr>
        <p:txBody>
          <a:bodyPr>
            <a:noAutofit/>
          </a:bodyPr>
          <a:lstStyle/>
          <a:p>
            <a:pPr algn="ctr"/>
            <a:r>
              <a:rPr lang="ko-KR" altLang="en-US" sz="4800" b="1" dirty="0"/>
              <a:t>감사합니다</a:t>
            </a:r>
            <a:r>
              <a:rPr lang="en-US" altLang="ko-KR" sz="4800" b="1" dirty="0"/>
              <a:t>.</a:t>
            </a:r>
            <a:endParaRPr lang="ko-KR" altLang="en-US" sz="4800" b="1" dirty="0"/>
          </a:p>
        </p:txBody>
      </p:sp>
      <p:sp>
        <p:nvSpPr>
          <p:cNvPr id="21" name="슬라이드 번호 개체 틀 4">
            <a:extLst>
              <a:ext uri="{FF2B5EF4-FFF2-40B4-BE49-F238E27FC236}">
                <a16:creationId xmlns:a16="http://schemas.microsoft.com/office/drawing/2014/main" id="{35DB84BC-1891-DB12-0940-065CEDFC6E5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46AB9-C550-6F48-B1AF-B82686659833}" type="slidenum">
              <a:rPr kumimoji="1" lang="ko-Kore-KR" altLang="en-US" smtClean="0"/>
              <a:pPr/>
              <a:t>56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36564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5FD77-6808-C6FE-0787-A5FDF83D54C9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3C57E6-A0B6-0AC1-1FAB-27FB84D16EA1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E0BDE-ED8C-12A4-4259-E2B2DF6EEB01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3BF583-B001-9630-744B-9BFC1B7EB5E2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09D838-3C83-2C9F-8A91-40956A2FC6F4}"/>
              </a:ext>
            </a:extLst>
          </p:cNvPr>
          <p:cNvSpPr txBox="1"/>
          <p:nvPr/>
        </p:nvSpPr>
        <p:spPr>
          <a:xfrm>
            <a:off x="717556" y="639720"/>
            <a:ext cx="265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solidFill>
                  <a:schemeClr val="tx2">
                    <a:lumMod val="50000"/>
                  </a:schemeClr>
                </a:solidFill>
              </a:rPr>
              <a:t>프로젝요</a:t>
            </a:r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 개요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A53A6-158F-B874-4E94-2F4989F2C670}"/>
              </a:ext>
            </a:extLst>
          </p:cNvPr>
          <p:cNvSpPr txBox="1"/>
          <p:nvPr/>
        </p:nvSpPr>
        <p:spPr>
          <a:xfrm>
            <a:off x="-127322" y="-5324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" name="사각형: 둥근 모서리 25">
            <a:extLst>
              <a:ext uri="{FF2B5EF4-FFF2-40B4-BE49-F238E27FC236}">
                <a16:creationId xmlns:a16="http://schemas.microsoft.com/office/drawing/2014/main" id="{4FFD289E-8913-7622-D444-81E36C8DBC89}"/>
              </a:ext>
            </a:extLst>
          </p:cNvPr>
          <p:cNvSpPr/>
          <p:nvPr/>
        </p:nvSpPr>
        <p:spPr>
          <a:xfrm>
            <a:off x="2554247" y="2084535"/>
            <a:ext cx="7100914" cy="12082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대중화된 소상공인 데이터 분석 서비스 제공을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통한 출혈 경쟁구조 개선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05B8C3-3C2B-0E67-C1FE-707ACB78F498}"/>
              </a:ext>
            </a:extLst>
          </p:cNvPr>
          <p:cNvGrpSpPr/>
          <p:nvPr/>
        </p:nvGrpSpPr>
        <p:grpSpPr>
          <a:xfrm>
            <a:off x="832945" y="3679481"/>
            <a:ext cx="4931906" cy="1449074"/>
            <a:chOff x="1164094" y="3679481"/>
            <a:chExt cx="4474706" cy="111712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87F0210-F0E7-F293-F43C-4334D7697284}"/>
                </a:ext>
              </a:extLst>
            </p:cNvPr>
            <p:cNvGrpSpPr/>
            <p:nvPr/>
          </p:nvGrpSpPr>
          <p:grpSpPr>
            <a:xfrm rot="10800000">
              <a:off x="3189906" y="3679481"/>
              <a:ext cx="423081" cy="224148"/>
              <a:chOff x="2205087" y="3552481"/>
              <a:chExt cx="423081" cy="224148"/>
            </a:xfrm>
          </p:grpSpPr>
          <p:sp>
            <p:nvSpPr>
              <p:cNvPr id="9" name="갈매기형 수장[C] 12">
                <a:extLst>
                  <a:ext uri="{FF2B5EF4-FFF2-40B4-BE49-F238E27FC236}">
                    <a16:creationId xmlns:a16="http://schemas.microsoft.com/office/drawing/2014/main" id="{2D891342-A6A2-5E8A-0CF1-FB765E9DD33A}"/>
                  </a:ext>
                </a:extLst>
              </p:cNvPr>
              <p:cNvSpPr/>
              <p:nvPr/>
            </p:nvSpPr>
            <p:spPr>
              <a:xfrm rot="5400000">
                <a:off x="2357309" y="3505769"/>
                <a:ext cx="118638" cy="423081"/>
              </a:xfrm>
              <a:prstGeom prst="chevron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갈매기형 수장[C] 16">
                <a:extLst>
                  <a:ext uri="{FF2B5EF4-FFF2-40B4-BE49-F238E27FC236}">
                    <a16:creationId xmlns:a16="http://schemas.microsoft.com/office/drawing/2014/main" id="{B014CC8D-E2BC-F92A-4C61-D2B0938F7D57}"/>
                  </a:ext>
                </a:extLst>
              </p:cNvPr>
              <p:cNvSpPr/>
              <p:nvPr/>
            </p:nvSpPr>
            <p:spPr>
              <a:xfrm rot="5400000">
                <a:off x="2357309" y="3400259"/>
                <a:ext cx="118638" cy="423081"/>
              </a:xfrm>
              <a:prstGeom prst="chevron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0ADCD2F-65D8-A10F-36BC-F5B6A2C97313}"/>
                </a:ext>
              </a:extLst>
            </p:cNvPr>
            <p:cNvGrpSpPr/>
            <p:nvPr/>
          </p:nvGrpSpPr>
          <p:grpSpPr>
            <a:xfrm>
              <a:off x="1164094" y="4057136"/>
              <a:ext cx="4474706" cy="739473"/>
              <a:chOff x="1164094" y="4057136"/>
              <a:chExt cx="4474706" cy="739473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89FF554-7CE8-534C-520F-E43071DA7AB3}"/>
                  </a:ext>
                </a:extLst>
              </p:cNvPr>
              <p:cNvSpPr/>
              <p:nvPr/>
            </p:nvSpPr>
            <p:spPr>
              <a:xfrm>
                <a:off x="1164094" y="4057136"/>
                <a:ext cx="4474706" cy="739473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kumimoji="1" lang="en-US" altLang="ko-KR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750608-8A81-1B03-0882-6EFAF2A7336C}"/>
                  </a:ext>
                </a:extLst>
              </p:cNvPr>
              <p:cNvSpPr txBox="1"/>
              <p:nvPr/>
            </p:nvSpPr>
            <p:spPr>
              <a:xfrm>
                <a:off x="1164094" y="4236691"/>
                <a:ext cx="4474706" cy="32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schemeClr val="tx1"/>
                    </a:solidFill>
                  </a:rPr>
                  <a:t>소상공인별 맞춤형 사업전략 및 마케팅 방안 제시</a:t>
                </a:r>
                <a:endParaRPr kumimoji="1" lang="ko-Kore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3213756-362B-75A4-3D88-64CE67190E4E}"/>
              </a:ext>
            </a:extLst>
          </p:cNvPr>
          <p:cNvGrpSpPr/>
          <p:nvPr/>
        </p:nvGrpSpPr>
        <p:grpSpPr>
          <a:xfrm>
            <a:off x="6443138" y="3679481"/>
            <a:ext cx="4931906" cy="1449074"/>
            <a:chOff x="1164094" y="3679481"/>
            <a:chExt cx="4474706" cy="111712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476E363-1E9A-23D3-1D59-535905FA7671}"/>
                </a:ext>
              </a:extLst>
            </p:cNvPr>
            <p:cNvGrpSpPr/>
            <p:nvPr/>
          </p:nvGrpSpPr>
          <p:grpSpPr>
            <a:xfrm rot="10800000">
              <a:off x="3189906" y="3679481"/>
              <a:ext cx="423081" cy="224148"/>
              <a:chOff x="2205087" y="3552481"/>
              <a:chExt cx="423081" cy="224148"/>
            </a:xfrm>
          </p:grpSpPr>
          <p:sp>
            <p:nvSpPr>
              <p:cNvPr id="22" name="갈매기형 수장[C] 12">
                <a:extLst>
                  <a:ext uri="{FF2B5EF4-FFF2-40B4-BE49-F238E27FC236}">
                    <a16:creationId xmlns:a16="http://schemas.microsoft.com/office/drawing/2014/main" id="{270A23FB-DE4F-FD21-5C5C-6D23105CC51C}"/>
                  </a:ext>
                </a:extLst>
              </p:cNvPr>
              <p:cNvSpPr/>
              <p:nvPr/>
            </p:nvSpPr>
            <p:spPr>
              <a:xfrm rot="5400000">
                <a:off x="2357309" y="3505769"/>
                <a:ext cx="118638" cy="423081"/>
              </a:xfrm>
              <a:prstGeom prst="chevron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갈매기형 수장[C] 16">
                <a:extLst>
                  <a:ext uri="{FF2B5EF4-FFF2-40B4-BE49-F238E27FC236}">
                    <a16:creationId xmlns:a16="http://schemas.microsoft.com/office/drawing/2014/main" id="{F9AF2DDA-E756-FE59-5749-5DC30566822C}"/>
                  </a:ext>
                </a:extLst>
              </p:cNvPr>
              <p:cNvSpPr/>
              <p:nvPr/>
            </p:nvSpPr>
            <p:spPr>
              <a:xfrm rot="5400000">
                <a:off x="2357309" y="3400259"/>
                <a:ext cx="118638" cy="423081"/>
              </a:xfrm>
              <a:prstGeom prst="chevron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1BFB07E-A3AB-EE2B-A3C7-A1A77FC669FC}"/>
                </a:ext>
              </a:extLst>
            </p:cNvPr>
            <p:cNvGrpSpPr/>
            <p:nvPr/>
          </p:nvGrpSpPr>
          <p:grpSpPr>
            <a:xfrm>
              <a:off x="1164094" y="4057136"/>
              <a:ext cx="4474706" cy="739473"/>
              <a:chOff x="1164094" y="4057136"/>
              <a:chExt cx="4474706" cy="739473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50C5FE1-8351-16CE-05BF-9DEDB01B0385}"/>
                  </a:ext>
                </a:extLst>
              </p:cNvPr>
              <p:cNvSpPr/>
              <p:nvPr/>
            </p:nvSpPr>
            <p:spPr>
              <a:xfrm>
                <a:off x="1164094" y="4057136"/>
                <a:ext cx="4474706" cy="739473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kumimoji="1" lang="en-US" altLang="ko-KR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5CE0B9-84DD-8E0F-3762-B58D5B52923E}"/>
                  </a:ext>
                </a:extLst>
              </p:cNvPr>
              <p:cNvSpPr txBox="1"/>
              <p:nvPr/>
            </p:nvSpPr>
            <p:spPr>
              <a:xfrm>
                <a:off x="1164094" y="4236691"/>
                <a:ext cx="4474706" cy="324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schemeClr val="tx1"/>
                    </a:solidFill>
                  </a:rPr>
                  <a:t>획일화된 상권</a:t>
                </a:r>
                <a:r>
                  <a:rPr lang="en-US" altLang="ko-KR" sz="1600" b="1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600" b="1" dirty="0">
                    <a:solidFill>
                      <a:schemeClr val="tx1"/>
                    </a:solidFill>
                  </a:rPr>
                  <a:t>업종에서 벗어나 지역특화 상권 구축</a:t>
                </a:r>
                <a:endParaRPr kumimoji="1" lang="ko-Kore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995816-D9C0-707C-89E8-6BA5813F8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037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B15308-1427-CF14-C193-ED9B81736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40067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875518-26F7-1223-964D-6E5CA2DEC86D}"/>
              </a:ext>
            </a:extLst>
          </p:cNvPr>
          <p:cNvSpPr txBox="1"/>
          <p:nvPr/>
        </p:nvSpPr>
        <p:spPr>
          <a:xfrm>
            <a:off x="328610" y="858235"/>
            <a:ext cx="5553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bg1"/>
                </a:solidFill>
              </a:rPr>
              <a:t>02. </a:t>
            </a:r>
            <a:r>
              <a:rPr kumimoji="1" lang="ko-KR" altLang="en-US" sz="4000" b="1" dirty="0">
                <a:solidFill>
                  <a:schemeClr val="bg1"/>
                </a:solidFill>
              </a:rPr>
              <a:t>  프로젝트 제안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5C9E9-2648-98B1-A2B5-9BFED21D42E2}"/>
              </a:ext>
            </a:extLst>
          </p:cNvPr>
          <p:cNvSpPr txBox="1"/>
          <p:nvPr/>
        </p:nvSpPr>
        <p:spPr>
          <a:xfrm>
            <a:off x="757998" y="2085088"/>
            <a:ext cx="5709477" cy="2709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</a:rPr>
              <a:t>1.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시장 현황 조사</a:t>
            </a:r>
            <a:endParaRPr kumimoji="1"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</a:rPr>
              <a:t>2.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선행 연구 사례</a:t>
            </a:r>
            <a:endParaRPr kumimoji="1"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</a:rPr>
              <a:t>3.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특허 분석</a:t>
            </a:r>
            <a:endParaRPr kumimoji="1"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02C50F-1988-4BE9-8572-FBD27A535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628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66587F-3317-8EDE-E23C-34F03BEA8A5E}"/>
              </a:ext>
            </a:extLst>
          </p:cNvPr>
          <p:cNvSpPr/>
          <p:nvPr/>
        </p:nvSpPr>
        <p:spPr>
          <a:xfrm>
            <a:off x="2516982" y="2445678"/>
            <a:ext cx="2890393" cy="523811"/>
          </a:xfrm>
          <a:prstGeom prst="rect">
            <a:avLst/>
          </a:prstGeom>
          <a:solidFill>
            <a:schemeClr val="accent2">
              <a:lumMod val="7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잠재 고객층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155BBC-C0BF-94A1-C765-05E9C0176E9A}"/>
              </a:ext>
            </a:extLst>
          </p:cNvPr>
          <p:cNvSpPr/>
          <p:nvPr/>
        </p:nvSpPr>
        <p:spPr>
          <a:xfrm>
            <a:off x="6768340" y="2445678"/>
            <a:ext cx="2890393" cy="523811"/>
          </a:xfrm>
          <a:prstGeom prst="rect">
            <a:avLst/>
          </a:prstGeom>
          <a:solidFill>
            <a:schemeClr val="accent2">
              <a:lumMod val="7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경쟁 업체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 서비스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C45429-8F57-0713-6395-EF2F528B1D0E}"/>
              </a:ext>
            </a:extLst>
          </p:cNvPr>
          <p:cNvSpPr/>
          <p:nvPr/>
        </p:nvSpPr>
        <p:spPr>
          <a:xfrm>
            <a:off x="2533268" y="3374485"/>
            <a:ext cx="2890393" cy="3097753"/>
          </a:xfrm>
          <a:prstGeom prst="rect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ko-KR" altLang="en-US" b="1" dirty="0">
                <a:solidFill>
                  <a:schemeClr val="tx1"/>
                </a:solidFill>
              </a:rPr>
              <a:t>소상공인 현황 데이터를 수집하여 잠재적 고객층 조사를 통한 사업의 가능성 파악</a:t>
            </a:r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23E191-3FFD-6472-1971-F4A0CFC11C87}"/>
              </a:ext>
            </a:extLst>
          </p:cNvPr>
          <p:cNvSpPr/>
          <p:nvPr/>
        </p:nvSpPr>
        <p:spPr>
          <a:xfrm>
            <a:off x="6784626" y="3374485"/>
            <a:ext cx="2890393" cy="3097753"/>
          </a:xfrm>
          <a:prstGeom prst="rect">
            <a:avLst/>
          </a:prstGeom>
          <a:noFill/>
          <a:ln w="63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ko-Kore-KR" altLang="en-US" b="1" dirty="0">
                <a:solidFill>
                  <a:schemeClr val="tx1"/>
                </a:solidFill>
              </a:rPr>
              <a:t>경쟁</a:t>
            </a:r>
            <a:r>
              <a:rPr kumimoji="1" lang="ko-KR" altLang="en-US" b="1" dirty="0">
                <a:solidFill>
                  <a:schemeClr val="tx1"/>
                </a:solidFill>
              </a:rPr>
              <a:t> 업체 및 서비스 존재 유무 및 관련 현황 파악하여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kumimoji="1" lang="ko-KR" altLang="en-US" b="1" dirty="0">
                <a:solidFill>
                  <a:schemeClr val="tx1"/>
                </a:solidFill>
              </a:rPr>
              <a:t>해당 서비스 시장에 대한 사전 조사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pic>
        <p:nvPicPr>
          <p:cNvPr id="7" name="Picture 8" descr="Target icon PNG and SVG Free Download">
            <a:extLst>
              <a:ext uri="{FF2B5EF4-FFF2-40B4-BE49-F238E27FC236}">
                <a16:creationId xmlns:a16="http://schemas.microsoft.com/office/drawing/2014/main" id="{602D3100-BBC5-5579-CD5D-91AD611B4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97" y="452438"/>
            <a:ext cx="1530533" cy="151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두 사람 - 무료 사용자개 아이콘">
            <a:extLst>
              <a:ext uri="{FF2B5EF4-FFF2-40B4-BE49-F238E27FC236}">
                <a16:creationId xmlns:a16="http://schemas.microsoft.com/office/drawing/2014/main" id="{FDB3D4CC-99B0-FEE1-9752-FBEA26ACF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124" y="334683"/>
            <a:ext cx="1880824" cy="175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B41AA-1DD3-D25F-000A-74BD42D2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1260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4EBA9291-FE3A-8A82-E4AE-6EAA33A377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7206584"/>
              </p:ext>
            </p:extLst>
          </p:nvPr>
        </p:nvGraphicFramePr>
        <p:xfrm>
          <a:off x="341811" y="1714363"/>
          <a:ext cx="5405845" cy="4555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5A48B07-DEDE-DBCA-1CF8-30A105E369F3}"/>
              </a:ext>
            </a:extLst>
          </p:cNvPr>
          <p:cNvSpPr txBox="1"/>
          <p:nvPr/>
        </p:nvSpPr>
        <p:spPr>
          <a:xfrm>
            <a:off x="6446524" y="6417902"/>
            <a:ext cx="54450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+mj-ea"/>
                <a:ea typeface="+mj-ea"/>
              </a:rPr>
              <a:t>출처 </a:t>
            </a:r>
            <a:r>
              <a:rPr lang="en-US" altLang="ko-KR" sz="1100" dirty="0">
                <a:latin typeface="+mj-ea"/>
                <a:ea typeface="+mj-ea"/>
              </a:rPr>
              <a:t>: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" altLang="ko-Kore-KR" sz="1100" dirty="0">
                <a:latin typeface="+mj-ea"/>
                <a:ea typeface="+mj-ea"/>
                <a:hlinkClick r:id="rId3"/>
              </a:rPr>
              <a:t>https://www.index.go.kr/unity/potal/main/EachDtlPageDetail.do?idx_cd=1198</a:t>
            </a:r>
            <a:endParaRPr lang="en" altLang="ko-Kore-KR" sz="1100" dirty="0"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EB6E50-2D13-66E9-5B75-F52D7F8FB4F0}"/>
              </a:ext>
            </a:extLst>
          </p:cNvPr>
          <p:cNvSpPr/>
          <p:nvPr/>
        </p:nvSpPr>
        <p:spPr>
          <a:xfrm>
            <a:off x="6444346" y="1714363"/>
            <a:ext cx="5447212" cy="4555808"/>
          </a:xfrm>
          <a:prstGeom prst="rect">
            <a:avLst/>
          </a:prstGeom>
          <a:noFill/>
          <a:ln w="412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214B9A-CEC5-B975-0F93-44C82A6AB965}"/>
              </a:ext>
            </a:extLst>
          </p:cNvPr>
          <p:cNvSpPr txBox="1"/>
          <p:nvPr/>
        </p:nvSpPr>
        <p:spPr>
          <a:xfrm>
            <a:off x="6678304" y="1878146"/>
            <a:ext cx="4979296" cy="2134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sz="1200" dirty="0"/>
              <a:t>e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나라지표에서 제공한 </a:t>
            </a:r>
            <a:r>
              <a:rPr kumimoji="1" lang="en-US" altLang="ko-KR" sz="1200" dirty="0"/>
              <a:t>2019</a:t>
            </a:r>
            <a:r>
              <a:rPr kumimoji="1" lang="ko-KR" altLang="en-US" sz="1200" dirty="0"/>
              <a:t>년까지의 소상공인 현황에 따르면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소상공인 사업체의 수가 점차 증가하고 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 또한 </a:t>
            </a:r>
            <a:r>
              <a:rPr kumimoji="1" lang="en-US" altLang="ko-KR" sz="1200" dirty="0"/>
              <a:t>2019</a:t>
            </a:r>
            <a:r>
              <a:rPr kumimoji="1" lang="ko-KR" altLang="en-US" sz="1200" dirty="0"/>
              <a:t>년 기준 </a:t>
            </a:r>
            <a:r>
              <a:rPr kumimoji="1" lang="en-US" altLang="ko-KR" sz="1200" dirty="0"/>
              <a:t>3,874,000</a:t>
            </a:r>
            <a:r>
              <a:rPr kumimoji="1" lang="ko-KR" altLang="en-US" sz="1200" dirty="0"/>
              <a:t>개의 전체 사업자 대비  </a:t>
            </a:r>
            <a:r>
              <a:rPr kumimoji="1" lang="en-US" altLang="ko-KR" sz="1200" dirty="0"/>
              <a:t>84.8%</a:t>
            </a:r>
            <a:r>
              <a:rPr kumimoji="1" lang="ko-KR" altLang="en-US" sz="1200" dirty="0"/>
              <a:t>에 달하는 </a:t>
            </a:r>
            <a:r>
              <a:rPr kumimoji="1" lang="en-US" altLang="ko-KR" sz="1200" b="1" dirty="0"/>
              <a:t>3,285,000</a:t>
            </a:r>
            <a:r>
              <a:rPr kumimoji="1" lang="ko-KR" altLang="en-US" sz="1200" b="1" dirty="0"/>
              <a:t>개의 사업자가 소상공인 </a:t>
            </a:r>
            <a:r>
              <a:rPr kumimoji="1" lang="ko-KR" altLang="en-US" sz="1200" b="1" dirty="0">
                <a:solidFill>
                  <a:schemeClr val="tx2">
                    <a:lumMod val="50000"/>
                  </a:schemeClr>
                </a:solidFill>
              </a:rPr>
              <a:t>사업체</a:t>
            </a:r>
            <a:r>
              <a:rPr kumimoji="1" lang="ko-KR" altLang="en-US" sz="1200" dirty="0">
                <a:solidFill>
                  <a:schemeClr val="tx2">
                    <a:lumMod val="50000"/>
                  </a:schemeClr>
                </a:solidFill>
              </a:rPr>
              <a:t>이다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 </a:t>
            </a:r>
            <a:endParaRPr kumimoji="1" lang="en-US" altLang="ko-KR" sz="1200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pPr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2">
                    <a:lumMod val="50000"/>
                  </a:schemeClr>
                </a:solidFill>
              </a:rPr>
              <a:t>-&gt;</a:t>
            </a:r>
            <a:r>
              <a:rPr kumimoji="1" lang="ko-KR" altLang="en-US" sz="1400" b="1" dirty="0">
                <a:solidFill>
                  <a:schemeClr val="tx2">
                    <a:lumMod val="50000"/>
                  </a:schemeClr>
                </a:solidFill>
              </a:rPr>
              <a:t> 잠재 고객층이 다수 존재함을 확인할 수 있다</a:t>
            </a:r>
            <a:r>
              <a:rPr kumimoji="1" lang="en-US" altLang="ko-KR" sz="1400" b="1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kumimoji="1" lang="ko-Kore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D38135C-4F47-4F53-A560-950122797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304" y="4788252"/>
            <a:ext cx="4979296" cy="1244649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2354E3C-F662-0B63-C68C-B2A03A376110}"/>
              </a:ext>
            </a:extLst>
          </p:cNvPr>
          <p:cNvSpPr/>
          <p:nvPr/>
        </p:nvSpPr>
        <p:spPr>
          <a:xfrm>
            <a:off x="144517" y="1098908"/>
            <a:ext cx="11902966" cy="40344"/>
          </a:xfrm>
          <a:prstGeom prst="rect">
            <a:avLst/>
          </a:prstGeom>
          <a:solidFill>
            <a:srgbClr val="8597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1E5C82-75C5-39BD-E574-4D89666EBF37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1A595F-A9BB-DC6B-45DB-C87FBBCCAA01}"/>
              </a:ext>
            </a:extLst>
          </p:cNvPr>
          <p:cNvSpPr txBox="1"/>
          <p:nvPr/>
        </p:nvSpPr>
        <p:spPr>
          <a:xfrm>
            <a:off x="144517" y="572456"/>
            <a:ext cx="61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0</a:t>
            </a:r>
            <a:r>
              <a:rPr kumimoji="1" lang="en-US" altLang="ko-KR" sz="28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1</a:t>
            </a:r>
            <a:endParaRPr kumimoji="1" lang="ko-Kore-KR" altLang="en-US" sz="2800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E8D8B2-0DE4-3B8E-6068-CB024509D237}"/>
              </a:ext>
            </a:extLst>
          </p:cNvPr>
          <p:cNvSpPr txBox="1"/>
          <p:nvPr/>
        </p:nvSpPr>
        <p:spPr>
          <a:xfrm>
            <a:off x="717556" y="639720"/>
            <a:ext cx="1699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tx2">
                    <a:lumMod val="50000"/>
                  </a:schemeClr>
                </a:solidFill>
              </a:rPr>
              <a:t>시장 현황</a:t>
            </a:r>
            <a:endParaRPr kumimoji="1" lang="ko-Kore-KR" alt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CCC60C-2ED9-4ACC-AB62-67A49D704308}"/>
              </a:ext>
            </a:extLst>
          </p:cNvPr>
          <p:cNvSpPr/>
          <p:nvPr/>
        </p:nvSpPr>
        <p:spPr>
          <a:xfrm>
            <a:off x="138453" y="1098636"/>
            <a:ext cx="563754" cy="40344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38630D-5A3B-84E1-F18A-5BC615B1E9A7}"/>
              </a:ext>
            </a:extLst>
          </p:cNvPr>
          <p:cNvSpPr txBox="1"/>
          <p:nvPr/>
        </p:nvSpPr>
        <p:spPr>
          <a:xfrm>
            <a:off x="2305037" y="678385"/>
            <a:ext cx="2198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8597B1"/>
                </a:solidFill>
              </a:rPr>
              <a:t>잠재 고객층</a:t>
            </a:r>
            <a:endParaRPr kumimoji="1" lang="ko-Kore-KR" altLang="en-US" b="1" dirty="0">
              <a:solidFill>
                <a:srgbClr val="8597B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648C9F-9AA9-A7A8-E3E2-55BE2330C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46AB9-C550-6F48-B1AF-B82686659833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698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4644</TotalTime>
  <Words>4412</Words>
  <Application>Microsoft Office PowerPoint</Application>
  <PresentationFormat>와이드스크린</PresentationFormat>
  <Paragraphs>867</Paragraphs>
  <Slides>56</Slides>
  <Notes>8</Notes>
  <HiddenSlides>0</HiddenSlides>
  <MMClips>15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75" baseType="lpstr">
      <vt:lpstr>Apple SD Gothic Neo</vt:lpstr>
      <vt:lpstr>BM HANNA Pro OTF</vt:lpstr>
      <vt:lpstr>BM JUA OTF</vt:lpstr>
      <vt:lpstr>HCI Poppy</vt:lpstr>
      <vt:lpstr>HCRBatang</vt:lpstr>
      <vt:lpstr>HY헤드라인M</vt:lpstr>
      <vt:lpstr>MalgunGothic</vt:lpstr>
      <vt:lpstr>MalgunGothicBold</vt:lpstr>
      <vt:lpstr>Noto Sans Symbols</vt:lpstr>
      <vt:lpstr>맑은 고딕</vt:lpstr>
      <vt:lpstr>맑은 고딕</vt:lpstr>
      <vt:lpstr>함초롬바탕</vt:lpstr>
      <vt:lpstr>Arial</vt:lpstr>
      <vt:lpstr>Calibri</vt:lpstr>
      <vt:lpstr>Calibri Light</vt:lpstr>
      <vt:lpstr>Cambria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 민수</dc:creator>
  <cp:lastModifiedBy>김기성</cp:lastModifiedBy>
  <cp:revision>232</cp:revision>
  <dcterms:created xsi:type="dcterms:W3CDTF">2023-05-20T07:22:41Z</dcterms:created>
  <dcterms:modified xsi:type="dcterms:W3CDTF">2024-01-23T14:36:26Z</dcterms:modified>
</cp:coreProperties>
</file>